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94" r:id="rId1"/>
    <p:sldMasterId id="2147483695" r:id="rId2"/>
    <p:sldMasterId id="2147483696" r:id="rId3"/>
  </p:sldMasterIdLst>
  <p:notesMasterIdLst>
    <p:notesMasterId r:id="rId12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Lst>
  <p:sldSz cx="9144000" cy="5143500" type="screen16x9"/>
  <p:notesSz cx="6934200" cy="9220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E195FD-2E87-4991-8F2D-941FB77AEF64}">
  <a:tblStyle styleId="{34E195FD-2E87-4991-8F2D-941FB77AEF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A75209D-A06B-4EA5-82F9-ADC7E9516661}"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b="off" i="off"/>
      <a:tcStyle>
        <a:tcBdr/>
        <a:fill>
          <a:solidFill>
            <a:srgbClr val="E8E8E8"/>
          </a:solidFill>
        </a:fill>
      </a:tcStyle>
    </a:band1H>
    <a:band2H>
      <a:tcTxStyle b="off" i="off"/>
      <a:tcStyle>
        <a:tcBdr/>
      </a:tcStyle>
    </a:band2H>
    <a:band1V>
      <a:tcTxStyle b="off" i="off"/>
      <a:tcStyle>
        <a:tcBdr/>
        <a:fill>
          <a:solidFill>
            <a:srgbClr val="E8E8E8"/>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rial"/>
          <a:ea typeface="Arial"/>
          <a:cs typeface="Arial"/>
        </a:font>
        <a:schemeClr val="dk1"/>
      </a:tcTxStyle>
      <a:tcStyle>
        <a:tcBdr/>
      </a:tcStyle>
    </a:seCell>
    <a:swCell>
      <a:tcTxStyle b="on" i="off">
        <a:font>
          <a:latin typeface="Arial"/>
          <a:ea typeface="Arial"/>
          <a:cs typeface="Arial"/>
        </a:font>
        <a:schemeClr val="dk1"/>
      </a:tcTxStyle>
      <a:tcStyle>
        <a:tcBdr/>
      </a:tcStyle>
    </a:swCell>
    <a:firstRow>
      <a:tcTxStyle b="on" i="off">
        <a:font>
          <a:latin typeface="Arial"/>
          <a:ea typeface="Arial"/>
          <a:cs typeface="Arial"/>
        </a:font>
        <a:schemeClr val="lt1"/>
      </a:tcTxStyle>
      <a:tcStyle>
        <a:tcBdr>
          <a:bottom>
            <a:ln w="25400" cap="flat" cmpd="sng">
              <a:solidFill>
                <a:schemeClr val="dk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F1D832F1-CAA2-477C-A7AB-6532AF03DB55}"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EED"/>
          </a:solidFill>
        </a:fill>
      </a:tcStyle>
    </a:wholeTbl>
    <a:band1H>
      <a:tcTxStyle b="off" i="off"/>
      <a:tcStyle>
        <a:tcBdr/>
        <a:fill>
          <a:solidFill>
            <a:srgbClr val="CCDBD9"/>
          </a:solidFill>
        </a:fill>
      </a:tcStyle>
    </a:band1H>
    <a:band2H>
      <a:tcTxStyle b="off" i="off"/>
      <a:tcStyle>
        <a:tcBdr/>
      </a:tcStyle>
    </a:band2H>
    <a:band1V>
      <a:tcTxStyle b="off" i="off"/>
      <a:tcStyle>
        <a:tcBdr/>
        <a:fill>
          <a:solidFill>
            <a:srgbClr val="CCDBD9"/>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200"/>
              </a:spcBef>
              <a:spcAft>
                <a:spcPts val="0"/>
              </a:spcAft>
              <a:buClr>
                <a:schemeClr val="dk1"/>
              </a:buClr>
              <a:buSzPts val="1400"/>
              <a:buFont typeface="Arial"/>
              <a:buNone/>
              <a:defRPr sz="1100" b="0" i="0" u="none" strike="noStrike" cap="none">
                <a:solidFill>
                  <a:schemeClr val="dk1"/>
                </a:solidFill>
                <a:latin typeface="Verdana"/>
                <a:ea typeface="Verdana"/>
                <a:cs typeface="Verdana"/>
                <a:sym typeface="Verdana"/>
              </a:defRPr>
            </a:lvl1pPr>
            <a:lvl2pPr marL="914400" marR="0" lvl="1" indent="-298450" algn="l" rtl="0">
              <a:lnSpc>
                <a:spcPct val="100000"/>
              </a:lnSpc>
              <a:spcBef>
                <a:spcPts val="600"/>
              </a:spcBef>
              <a:spcAft>
                <a:spcPts val="0"/>
              </a:spcAft>
              <a:buClr>
                <a:schemeClr val="dk1"/>
              </a:buClr>
              <a:buSzPts val="1100"/>
              <a:buFont typeface="Noto Sans Symbols"/>
              <a:buChar char="•"/>
              <a:defRPr sz="1100" b="0" i="0" u="none" strike="noStrike" cap="none">
                <a:solidFill>
                  <a:schemeClr val="dk1"/>
                </a:solidFill>
                <a:latin typeface="Verdana"/>
                <a:ea typeface="Verdana"/>
                <a:cs typeface="Verdana"/>
                <a:sym typeface="Verdana"/>
              </a:defRPr>
            </a:lvl2pPr>
            <a:lvl3pPr marL="1371600" marR="0" lvl="2" indent="-298450" algn="l" rtl="0">
              <a:lnSpc>
                <a:spcPct val="100000"/>
              </a:lnSpc>
              <a:spcBef>
                <a:spcPts val="6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3pPr>
            <a:lvl4pPr marL="1828800" marR="0" lvl="3" indent="-298450" algn="l" rtl="0">
              <a:lnSpc>
                <a:spcPct val="100000"/>
              </a:lnSpc>
              <a:spcBef>
                <a:spcPts val="6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L="2286000" marR="0" lvl="4" indent="-298450" algn="l" rtl="0">
              <a:lnSpc>
                <a:spcPct val="100000"/>
              </a:lnSpc>
              <a:spcBef>
                <a:spcPts val="6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p:nvPr/>
        </p:nvSpPr>
        <p:spPr>
          <a:xfrm>
            <a:off x="3313853" y="8953500"/>
            <a:ext cx="360996"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Verdana"/>
              <a:buNone/>
            </a:pPr>
            <a:fld id="{00000000-1234-1234-1234-123412341234}" type="slidenum">
              <a:rPr lang="en-US" sz="800" b="0" i="0" u="none" strike="noStrike" cap="none">
                <a:solidFill>
                  <a:schemeClr val="dk1"/>
                </a:solidFill>
                <a:latin typeface="Verdana"/>
                <a:ea typeface="Verdana"/>
                <a:cs typeface="Verdana"/>
                <a:sym typeface="Verdana"/>
              </a:rPr>
              <a:t>‹#›</a:t>
            </a:fld>
            <a:endParaRPr sz="800" b="0" i="0" u="none" strike="noStrike" cap="none">
              <a:solidFill>
                <a:schemeClr val="dk1"/>
              </a:solidFill>
              <a:latin typeface="Verdana"/>
              <a:ea typeface="Verdana"/>
              <a:cs typeface="Verdana"/>
              <a:sym typeface="Verdana"/>
            </a:endParaRPr>
          </a:p>
        </p:txBody>
      </p:sp>
      <p:sp>
        <p:nvSpPr>
          <p:cNvPr id="6" name="Google Shape;6;n"/>
          <p:cNvSpPr txBox="1"/>
          <p:nvPr/>
        </p:nvSpPr>
        <p:spPr>
          <a:xfrm>
            <a:off x="298450" y="174625"/>
            <a:ext cx="6337300" cy="3693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Verdana"/>
                <a:ea typeface="Verdana"/>
                <a:cs typeface="Verdana"/>
                <a:sym typeface="Verdana"/>
              </a:rPr>
              <a:t>TITLE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Verdana"/>
                <a:ea typeface="Verdana"/>
                <a:cs typeface="Verdana"/>
                <a:sym typeface="Verdana"/>
              </a:rPr>
              <a:t>Month Year</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notes"/>
          <p:cNvSpPr>
            <a:spLocks noGrp="1" noRot="1" noChangeAspect="1"/>
          </p:cNvSpPr>
          <p:nvPr>
            <p:ph type="sldImg" idx="2"/>
          </p:nvPr>
        </p:nvSpPr>
        <p:spPr>
          <a:xfrm>
            <a:off x="393700" y="692150"/>
            <a:ext cx="6148388" cy="345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1:notes"/>
          <p:cNvSpPr txBox="1">
            <a:spLocks noGrp="1"/>
          </p:cNvSpPr>
          <p:nvPr>
            <p:ph type="body" idx="1"/>
          </p:nvPr>
        </p:nvSpPr>
        <p:spPr>
          <a:xfrm>
            <a:off x="693420" y="4379595"/>
            <a:ext cx="5547360" cy="4149090"/>
          </a:xfrm>
          <a:prstGeom prst="rect">
            <a:avLst/>
          </a:prstGeom>
          <a:noFill/>
          <a:ln>
            <a:noFill/>
          </a:ln>
        </p:spPr>
        <p:txBody>
          <a:bodyPr spcFirstLastPara="1" wrap="square" lIns="92350" tIns="92350" rIns="92350" bIns="9235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0: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490" name="Google Shape;490;p10: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100: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264" name="Google Shape;1264;p100: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101: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
        <p:nvSpPr>
          <p:cNvPr id="1279" name="Google Shape;1279;p10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02: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284" name="Google Shape;1284;p10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p103: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290" name="Google Shape;1290;p10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104: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296" name="Google Shape;1296;p10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105: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302" name="Google Shape;1302;p10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106: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308" name="Google Shape;1308;p10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07: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314" name="Google Shape;1314;p10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10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p108: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10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109: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1: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496" name="Google Shape;496;p1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110: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4" name="Google Shape;1334;p110: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11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1" name="Google Shape;1341;p111: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11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9" name="Google Shape;1349;p112: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1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6" name="Google Shape;1356;p113: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11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4" name="Google Shape;1364;p114: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11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p115: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11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8" name="Google Shape;1378;p116: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p11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4" name="Google Shape;1384;p117: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11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0" name="Google Shape;1390;p118: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11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8" name="Google Shape;1398;p119: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2: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502" name="Google Shape;502;p1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120: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6" name="Google Shape;1406;p120: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12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121: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12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0" name="Google Shape;1420;p122: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13: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create schema test;create table test.test_data  (id bigint, data varchar);insert into test.test_data (id, data) values(1, 'example text #1, not much information'),(2, 'example text #2, a bit more information, but still not enough'),(3, 'A.Grishchenko is reading this course'),(4, 'Verint team is participating'),(5, 'This course is really intensive'),(6, 'Design of the distributed systems is really important'),(7, 'The information you get here should be valuable');select gptext.create_index ('test', 'test_data', 'id', 'data');select * from gptext.index(TABLE(select * FROM test.test_data), 'test.test.test_data');select * from gptext.commit_index('test.test.test_data');select t.id, t.score, t2.data    from gptext.search(TABLE(SELECT 1 SCATTER BY 1), 'test.test.test_data', 'example', null, null) as t,         test.test_data as t2where t.id = t2.id;</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select t.id, t.score, t2.data</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from gptext.search(TABLE(SELECT 1 SCATTER BY 1), 'test.test.test_data', 'valuable information', null, null) as t,</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test.test_data as t2</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where t.id = t2.id;</a:t>
            </a:r>
            <a:endParaRPr/>
          </a:p>
          <a:p>
            <a:pPr marL="0" marR="0" lvl="0" indent="0" algn="l" rtl="0">
              <a:lnSpc>
                <a:spcPct val="100000"/>
              </a:lnSpc>
              <a:spcBef>
                <a:spcPts val="1200"/>
              </a:spcBef>
              <a:spcAft>
                <a:spcPts val="0"/>
              </a:spcAft>
              <a:buClr>
                <a:schemeClr val="dk1"/>
              </a:buClr>
              <a:buSzPts val="1400"/>
              <a:buFont typeface="Arial"/>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select t.id, t.score, t2.data</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from gptext.search(TABLE(SELECT 1 SCATTER BY 1), 'test.test.test_data', 'course information', null, null) as t,</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test.test_data as t2</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where t.id = t2.id;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14: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create schema test;create table test.test_data  (id bigint, data varchar);insert into test.test_data (id, data) values(1, 'example text #1, not much information'),(2, 'example text #2, a bit more information, but still not enough'),(3, 'A.Grishchenko is reading this course'),(4, 'Verint team is participating'),(5, 'This course is really intensive'),(6, 'Design of the distributed systems is really important'),(7, 'The information you get here should be valuable');select gptext.create_index ('test', 'test_data', 'id', 'data');select * from gptext.index(TABLE(select * FROM test.test_data), 'test.test.test_data');select * from gptext.commit_index('test.test.test_data');select t.id, t.score, t2.data    from gptext.search(TABLE(SELECT 1 SCATTER BY 1), 'test.test.test_data', 'example', null, null) as t,         test.test_data as t2where t.id = t2.id;</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select t.id, t.score, t2.data</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from gptext.search(TABLE(SELECT 1 SCATTER BY 1), 'test.test.test_data', 'valuable information', null, null) as t,</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test.test_data as t2</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where t.id = t2.id;</a:t>
            </a:r>
            <a:endParaRPr/>
          </a:p>
          <a:p>
            <a:pPr marL="0" marR="0" lvl="0" indent="0" algn="l" rtl="0">
              <a:lnSpc>
                <a:spcPct val="100000"/>
              </a:lnSpc>
              <a:spcBef>
                <a:spcPts val="1200"/>
              </a:spcBef>
              <a:spcAft>
                <a:spcPts val="0"/>
              </a:spcAft>
              <a:buClr>
                <a:schemeClr val="dk1"/>
              </a:buClr>
              <a:buSzPts val="1400"/>
              <a:buFont typeface="Arial"/>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select t.id, t.score, t2.data</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from gptext.search(TABLE(SELECT 1 SCATTER BY 1), 'test.test.test_data', 'course information', null, null) as t,</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test.test_data as t2</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where t.id = t2.id;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15: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create schema test;create table test.test_data  (id bigint, data varchar);insert into test.test_data (id, data) values(1, 'example text #1, not much information'),(2, 'example text #2, a bit more information, but still not enough'),(3, 'A.Grishchenko is reading this course'),(4, 'Verint team is participating'),(5, 'This course is really intensive'),(6, 'Design of the distributed systems is really important'),(7, 'The information you get here should be valuable');select gptext.create_index ('test', 'test_data', 'id', 'data');select * from gptext.index(TABLE(select * FROM test.test_data), 'test.test.test_data');select * from gptext.commit_index('test.test.test_data');select t.id, t.score, t2.data    from gptext.search(TABLE(SELECT 1 SCATTER BY 1), 'test.test.test_data', 'example', null, null) as t,         test.test_data as t2where t.id = t2.id;</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select t.id, t.score, t2.data</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from gptext.search(TABLE(SELECT 1 SCATTER BY 1), 'test.test.test_data', 'valuable information', null, null) as t,</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test.test_data as t2</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where t.id = t2.id;</a:t>
            </a:r>
            <a:endParaRPr/>
          </a:p>
          <a:p>
            <a:pPr marL="0" marR="0" lvl="0" indent="0" algn="l" rtl="0">
              <a:lnSpc>
                <a:spcPct val="100000"/>
              </a:lnSpc>
              <a:spcBef>
                <a:spcPts val="1200"/>
              </a:spcBef>
              <a:spcAft>
                <a:spcPts val="0"/>
              </a:spcAft>
              <a:buClr>
                <a:schemeClr val="dk1"/>
              </a:buClr>
              <a:buSzPts val="1400"/>
              <a:buFont typeface="Arial"/>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select t.id, t.score, t2.data</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from gptext.search(TABLE(SELECT 1 SCATTER BY 1), 'test.test.test_data', 'course information', null, null) as t,</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test.test_data as t2</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where t.id = t2.id;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p16: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create schema test;create table test.test_data  (id bigint, data varchar);insert into test.test_data (id, data) values(1, 'example text #1, not much information'),(2, 'example text #2, a bit more information, but still not enough'),(3, 'A.Grishchenko is reading this course'),(4, 'Verint team is participating'),(5, 'This course is really intensive'),(6, 'Design of the distributed systems is really important'),(7, 'The information you get here should be valuable');select gptext.create_index ('test', 'test_data', 'id', 'data');select * from gptext.index(TABLE(select * FROM test.test_data), 'test.test.test_data');select * from gptext.commit_index('test.test.test_data');select t.id, t.score, t2.data    from gptext.search(TABLE(SELECT 1 SCATTER BY 1), 'test.test.test_data', 'example', null, null) as t,         test.test_data as t2where t.id = t2.id;</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select t.id, t.score, t2.data</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from gptext.search(TABLE(SELECT 1 SCATTER BY 1), 'test.test.test_data', 'valuable information', null, null) as t,</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test.test_data as t2</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where t.id = t2.id;</a:t>
            </a:r>
            <a:endParaRPr/>
          </a:p>
          <a:p>
            <a:pPr marL="0" marR="0" lvl="0" indent="0" algn="l" rtl="0">
              <a:lnSpc>
                <a:spcPct val="100000"/>
              </a:lnSpc>
              <a:spcBef>
                <a:spcPts val="1200"/>
              </a:spcBef>
              <a:spcAft>
                <a:spcPts val="0"/>
              </a:spcAft>
              <a:buClr>
                <a:schemeClr val="dk1"/>
              </a:buClr>
              <a:buSzPts val="1400"/>
              <a:buFont typeface="Arial"/>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select t.id, t.score, t2.data</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from gptext.search(TABLE(SELECT 1 SCATTER BY 1), 'test.test.test_data', 'course information', null, null) as t,</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         test.test_data as t2</a:t>
            </a:r>
            <a:endParaRPr/>
          </a:p>
          <a:p>
            <a:pPr marL="0" marR="0" lvl="0" indent="0" algn="l" rtl="0">
              <a:lnSpc>
                <a:spcPct val="100000"/>
              </a:lnSpc>
              <a:spcBef>
                <a:spcPts val="1200"/>
              </a:spcBef>
              <a:spcAft>
                <a:spcPts val="0"/>
              </a:spcAft>
              <a:buClr>
                <a:schemeClr val="dk1"/>
              </a:buClr>
              <a:buSzPts val="1400"/>
              <a:buFont typeface="Arial"/>
              <a:buNone/>
            </a:pPr>
            <a:r>
              <a:rPr lang="en-US" sz="1100" b="0" i="0" u="none" strike="noStrike" cap="none">
                <a:solidFill>
                  <a:schemeClr val="dk1"/>
                </a:solidFill>
                <a:latin typeface="Verdana"/>
                <a:ea typeface="Verdana"/>
                <a:cs typeface="Verdana"/>
                <a:sym typeface="Verdana"/>
              </a:rPr>
              <a:t>where t.id = t2.id;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7: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532" name="Google Shape;532;p1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18: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9: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544" name="Google Shape;544;p1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330" name="Google Shape;330;p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20: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r>
              <a:rPr lang="en-US"/>
              <a:t>Port 18983</a:t>
            </a:r>
            <a:endParaRPr/>
          </a:p>
        </p:txBody>
      </p:sp>
      <p:sp>
        <p:nvSpPr>
          <p:cNvPr id="550" name="Google Shape;550;p20: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21: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557" name="Google Shape;557;p2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2: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564" name="Google Shape;564;p2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3: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570" name="Google Shape;570;p2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24: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2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25: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2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26: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27: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8: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29: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336" name="Google Shape;336;p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4b64378f6_0_1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g54b64378f6_0_18: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31: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3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 name="Google Shape;625;p32: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3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33: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p34: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3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35: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3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p36: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3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37: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3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6" name="Google Shape;666;p38: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39: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342" name="Google Shape;342;p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0: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40: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4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41: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4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42: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4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43: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44: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708" name="Google Shape;708;p4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45: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716" name="Google Shape;716;p4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46: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724" name="Google Shape;724;p4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4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32" name="Google Shape;732;p47: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4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41" name="Google Shape;741;p48: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0" name="Google Shape;750;p49: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1" i="0" u="none" strike="noStrike" cap="none">
                <a:solidFill>
                  <a:schemeClr val="dk1"/>
                </a:solidFill>
                <a:latin typeface="Verdana"/>
                <a:ea typeface="Verdana"/>
                <a:cs typeface="Verdana"/>
                <a:sym typeface="Verdana"/>
              </a:rPr>
              <a:t>Instructor Notes:</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The arguments to the gptext.index() function must be expressions. </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TABLE(SELECT * FROM articles) creates a “table-valued expression” from the articles table, using the table function TABLE. </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You can selectively index/update by changing the inner select list in the query. </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Be careful about distribution policies: </a:t>
            </a:r>
            <a:endParaRPr/>
          </a:p>
          <a:p>
            <a:pPr marL="0" marR="0" lvl="0" indent="0" algn="l" rtl="0">
              <a:lnSpc>
                <a:spcPct val="100000"/>
              </a:lnSpc>
              <a:spcBef>
                <a:spcPts val="1200"/>
              </a:spcBef>
              <a:spcAft>
                <a:spcPts val="0"/>
              </a:spcAft>
              <a:buSzPts val="1400"/>
              <a:buNone/>
            </a:pPr>
            <a:r>
              <a:rPr lang="en-US" sz="1100" b="1" i="0" u="none" strike="noStrike" cap="none">
                <a:solidFill>
                  <a:schemeClr val="dk1"/>
                </a:solidFill>
                <a:latin typeface="Verdana"/>
                <a:ea typeface="Verdana"/>
                <a:cs typeface="Verdana"/>
                <a:sym typeface="Verdana"/>
              </a:rPr>
              <a:t>The first parameter of </a:t>
            </a:r>
            <a:r>
              <a:rPr lang="en-US" sz="1000" b="1" i="0" u="none" strike="noStrike" cap="none">
                <a:solidFill>
                  <a:schemeClr val="dk1"/>
                </a:solidFill>
                <a:latin typeface="Verdana"/>
                <a:ea typeface="Verdana"/>
                <a:cs typeface="Verdana"/>
                <a:sym typeface="Verdana"/>
              </a:rPr>
              <a:t>gptext.index() </a:t>
            </a:r>
            <a:r>
              <a:rPr lang="en-US" sz="1100" b="1" i="0" u="none" strike="noStrike" cap="none">
                <a:solidFill>
                  <a:schemeClr val="dk1"/>
                </a:solidFill>
                <a:latin typeface="Verdana"/>
                <a:ea typeface="Verdana"/>
                <a:cs typeface="Verdana"/>
                <a:sym typeface="Verdana"/>
              </a:rPr>
              <a:t>is </a:t>
            </a:r>
            <a:r>
              <a:rPr lang="en-US" sz="1000" b="1" i="0" u="none" strike="noStrike" cap="none">
                <a:solidFill>
                  <a:schemeClr val="dk1"/>
                </a:solidFill>
                <a:latin typeface="Verdana"/>
                <a:ea typeface="Verdana"/>
                <a:cs typeface="Verdana"/>
                <a:sym typeface="Verdana"/>
              </a:rPr>
              <a:t>TABLE(SELECT * FROM articles). </a:t>
            </a:r>
            <a:r>
              <a:rPr lang="en-US" sz="1100" b="1" i="0" u="none" strike="noStrike" cap="none">
                <a:solidFill>
                  <a:schemeClr val="dk1"/>
                </a:solidFill>
                <a:latin typeface="Verdana"/>
                <a:ea typeface="Verdana"/>
                <a:cs typeface="Verdana"/>
                <a:sym typeface="Verdana"/>
              </a:rPr>
              <a:t>The query in this parameter should have the same distribution policy as the table you are indexing. However, there are two cases where the query will not have the same distribution policy: </a:t>
            </a:r>
            <a:endParaRPr sz="800" b="1" i="0" u="none" strike="noStrike" cap="none">
              <a:solidFill>
                <a:schemeClr val="dk1"/>
              </a:solidFill>
              <a:latin typeface="Verdana"/>
              <a:ea typeface="Verdana"/>
              <a:cs typeface="Verdana"/>
              <a:sym typeface="Verdana"/>
            </a:endParaRPr>
          </a:p>
          <a:p>
            <a:pPr marL="400050" marR="0" lvl="1" indent="-174625" algn="l" rtl="0">
              <a:lnSpc>
                <a:spcPct val="100000"/>
              </a:lnSpc>
              <a:spcBef>
                <a:spcPts val="600"/>
              </a:spcBef>
              <a:spcAft>
                <a:spcPts val="0"/>
              </a:spcAft>
              <a:buClr>
                <a:schemeClr val="dk1"/>
              </a:buClr>
              <a:buSzPts val="1100"/>
              <a:buFont typeface="Noto Sans Symbols"/>
              <a:buChar char="•"/>
            </a:pPr>
            <a:r>
              <a:rPr lang="en-US" sz="1100" b="1" i="0" u="none" strike="noStrike" cap="none">
                <a:solidFill>
                  <a:schemeClr val="dk1"/>
                </a:solidFill>
                <a:latin typeface="Verdana"/>
                <a:ea typeface="Verdana"/>
                <a:cs typeface="Verdana"/>
                <a:sym typeface="Verdana"/>
              </a:rPr>
              <a:t>Your query is a join of two tables </a:t>
            </a:r>
            <a:endParaRPr sz="900" b="1" i="0" u="none" strike="noStrike" cap="none">
              <a:solidFill>
                <a:schemeClr val="dk1"/>
              </a:solidFill>
              <a:latin typeface="Verdana"/>
              <a:ea typeface="Verdana"/>
              <a:cs typeface="Verdana"/>
              <a:sym typeface="Verdana"/>
            </a:endParaRPr>
          </a:p>
          <a:p>
            <a:pPr marL="400050" marR="0" lvl="1" indent="-174625" algn="l" rtl="0">
              <a:lnSpc>
                <a:spcPct val="100000"/>
              </a:lnSpc>
              <a:spcBef>
                <a:spcPts val="600"/>
              </a:spcBef>
              <a:spcAft>
                <a:spcPts val="0"/>
              </a:spcAft>
              <a:buClr>
                <a:schemeClr val="dk1"/>
              </a:buClr>
              <a:buSzPts val="1100"/>
              <a:buFont typeface="Noto Sans Symbols"/>
              <a:buChar char="•"/>
            </a:pPr>
            <a:r>
              <a:rPr lang="en-US" sz="1100" b="1" i="0" u="none" strike="noStrike" cap="none">
                <a:solidFill>
                  <a:schemeClr val="dk1"/>
                </a:solidFill>
                <a:latin typeface="Verdana"/>
                <a:ea typeface="Verdana"/>
                <a:cs typeface="Verdana"/>
                <a:sym typeface="Verdana"/>
              </a:rPr>
              <a:t>You are indexing an intermediate table (staging table) that is distributed </a:t>
            </a:r>
            <a:endParaRPr sz="900" b="1" i="0" u="none" strike="noStrike" cap="none">
              <a:solidFill>
                <a:schemeClr val="dk1"/>
              </a:solidFill>
              <a:latin typeface="Verdana"/>
              <a:ea typeface="Verdana"/>
              <a:cs typeface="Verdana"/>
              <a:sym typeface="Verdana"/>
            </a:endParaRPr>
          </a:p>
          <a:p>
            <a:pPr marL="400050" marR="0" lvl="1" indent="-174625" algn="l" rtl="0">
              <a:lnSpc>
                <a:spcPct val="100000"/>
              </a:lnSpc>
              <a:spcBef>
                <a:spcPts val="600"/>
              </a:spcBef>
              <a:spcAft>
                <a:spcPts val="0"/>
              </a:spcAft>
              <a:buClr>
                <a:schemeClr val="dk1"/>
              </a:buClr>
              <a:buSzPts val="1100"/>
              <a:buFont typeface="Noto Sans Symbols"/>
              <a:buChar char="•"/>
            </a:pPr>
            <a:r>
              <a:rPr lang="en-US" sz="1100" b="1" i="0" u="none" strike="noStrike" cap="none">
                <a:solidFill>
                  <a:schemeClr val="dk1"/>
                </a:solidFill>
                <a:latin typeface="Verdana"/>
                <a:ea typeface="Verdana"/>
                <a:cs typeface="Verdana"/>
                <a:sym typeface="Verdana"/>
              </a:rPr>
              <a:t>differently than the final table. </a:t>
            </a:r>
            <a:endParaRPr sz="900" b="1"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1" i="0" u="none" strike="noStrike" cap="none">
                <a:solidFill>
                  <a:schemeClr val="dk1"/>
                </a:solidFill>
                <a:latin typeface="Verdana"/>
                <a:ea typeface="Verdana"/>
                <a:cs typeface="Verdana"/>
                <a:sym typeface="Verdana"/>
              </a:rPr>
              <a:t>When the distribution policies differ, you must specify "SCATTER BY" for the query: </a:t>
            </a:r>
            <a:endParaRPr sz="800" b="1"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000" b="1" i="0" u="none" strike="noStrike" cap="none">
                <a:solidFill>
                  <a:schemeClr val="dk1"/>
                </a:solidFill>
                <a:latin typeface="Verdana"/>
                <a:ea typeface="Verdana"/>
                <a:cs typeface="Verdana"/>
                <a:sym typeface="Verdana"/>
              </a:rPr>
              <a:t>TABLE(SELECT * FROM articles SCATTER BY distrib_id), </a:t>
            </a:r>
            <a:r>
              <a:rPr lang="en-US" sz="1100" b="1" i="0" u="none" strike="noStrike" cap="none">
                <a:solidFill>
                  <a:schemeClr val="dk1"/>
                </a:solidFill>
                <a:latin typeface="Verdana"/>
                <a:ea typeface="Verdana"/>
                <a:cs typeface="Verdana"/>
                <a:sym typeface="Verdana"/>
              </a:rPr>
              <a:t>where </a:t>
            </a:r>
            <a:r>
              <a:rPr lang="en-US" sz="1000" b="1" i="0" u="none" strike="noStrike" cap="none">
                <a:solidFill>
                  <a:schemeClr val="dk1"/>
                </a:solidFill>
                <a:latin typeface="Verdana"/>
                <a:ea typeface="Verdana"/>
                <a:cs typeface="Verdana"/>
                <a:sym typeface="Verdana"/>
              </a:rPr>
              <a:t>distrib_id </a:t>
            </a:r>
            <a:r>
              <a:rPr lang="en-US" sz="1100" b="1" i="0" u="none" strike="noStrike" cap="none">
                <a:solidFill>
                  <a:schemeClr val="dk1"/>
                </a:solidFill>
                <a:latin typeface="Verdana"/>
                <a:ea typeface="Verdana"/>
                <a:cs typeface="Verdana"/>
                <a:sym typeface="Verdana"/>
              </a:rPr>
              <a:t>is the distribution id used when you created your primary/final table. </a:t>
            </a:r>
            <a:endParaRPr sz="800" b="1"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8" name="Google Shape;348;p5:notes"/>
          <p:cNvSpPr txBox="1">
            <a:spLocks noGrp="1"/>
          </p:cNvSpPr>
          <p:nvPr>
            <p:ph type="body" idx="1"/>
          </p:nvPr>
        </p:nvSpPr>
        <p:spPr>
          <a:xfrm>
            <a:off x="298450" y="2997200"/>
            <a:ext cx="6337200" cy="5841900"/>
          </a:xfrm>
          <a:prstGeom prst="rect">
            <a:avLst/>
          </a:prstGeom>
          <a:noFill/>
          <a:ln>
            <a:noFill/>
          </a:ln>
        </p:spPr>
        <p:txBody>
          <a:bodyPr spcFirstLastPara="1" wrap="square" lIns="0" tIns="0" rIns="0" bIns="0" anchor="t" anchorCtr="0">
            <a:noAutofit/>
          </a:bodyPr>
          <a:lstStyle/>
          <a:p>
            <a:pPr marL="0" marR="0" lvl="0" indent="6985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50: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758" name="Google Shape;758;p50: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51: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766" name="Google Shape;766;p5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5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52: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https://wiki.apache.org/solr/SolrRelevancyFAQ</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5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9" name="Google Shape;779;p53: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SOLR filter example:</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If we had a language field we could search for only English articles</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'{author_lang:en}', -- Solr filter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5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8" name="Google Shape;788;p54: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1" i="0" u="none" strike="noStrike" cap="none">
                <a:solidFill>
                  <a:schemeClr val="dk1"/>
                </a:solidFill>
                <a:latin typeface="Verdana"/>
                <a:ea typeface="Verdana"/>
                <a:cs typeface="Verdana"/>
                <a:sym typeface="Verdana"/>
              </a:rPr>
              <a:t>Instructor Notes:</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When executing GPText search queries, use TABLE(select 1 scatter by 1) as the table function to leverage the index scan.</a:t>
            </a: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The TABLE query is planned and affects the estimate of gptext.search(), but does not execute. </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For example, if your query includes:</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gptext.search(TABLE(SELECT * FROM t), ...)</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The query planner estimates the number of results as the number of rows in t. This can cause the query planner to ignore the use of an index scan. Use a query like TABLE(SELECT 1 SCATTER BY 1) to avoid this issue.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55: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796" name="Google Shape;796;p5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5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4" name="Google Shape;804;p56: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1" i="0" u="none" strike="noStrike" cap="none">
                <a:solidFill>
                  <a:schemeClr val="dk1"/>
                </a:solidFill>
                <a:latin typeface="Verdana"/>
                <a:ea typeface="Verdana"/>
                <a:cs typeface="Verdana"/>
                <a:sym typeface="Verdana"/>
              </a:rPr>
              <a:t>Instructor Notes:</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questions within 5 words before answers, and answers within 3 words before opinions. The use of the “</a:t>
            </a:r>
            <a:r>
              <a:rPr lang="en-US" sz="1100" b="1" i="0" u="none" strike="noStrike" cap="none">
                <a:solidFill>
                  <a:schemeClr val="dk1"/>
                </a:solidFill>
                <a:latin typeface="Verdana"/>
                <a:ea typeface="Verdana"/>
                <a:cs typeface="Verdana"/>
                <a:sym typeface="Verdana"/>
              </a:rPr>
              <a:t>W</a:t>
            </a:r>
            <a:r>
              <a:rPr lang="en-US" sz="1100" b="0" i="0" u="none" strike="noStrike" cap="none">
                <a:solidFill>
                  <a:schemeClr val="dk1"/>
                </a:solidFill>
                <a:latin typeface="Verdana"/>
                <a:ea typeface="Verdana"/>
                <a:cs typeface="Verdana"/>
                <a:sym typeface="Verdana"/>
              </a:rPr>
              <a:t>” instead of an “</a:t>
            </a:r>
            <a:r>
              <a:rPr lang="en-US" sz="1100" b="1" i="0" u="none" strike="noStrike" cap="none">
                <a:solidFill>
                  <a:schemeClr val="dk1"/>
                </a:solidFill>
                <a:latin typeface="Verdana"/>
                <a:ea typeface="Verdana"/>
                <a:cs typeface="Verdana"/>
                <a:sym typeface="Verdana"/>
              </a:rPr>
              <a:t>N</a:t>
            </a:r>
            <a:r>
              <a:rPr lang="en-US" sz="1100" b="0" i="0" u="none" strike="noStrike" cap="none">
                <a:solidFill>
                  <a:schemeClr val="dk1"/>
                </a:solidFill>
                <a:latin typeface="Verdana"/>
                <a:ea typeface="Verdana"/>
                <a:cs typeface="Verdana"/>
                <a:sym typeface="Verdana"/>
              </a:rPr>
              <a:t>” means that questions </a:t>
            </a:r>
            <a:r>
              <a:rPr lang="en-US" sz="1100" b="1" i="0" u="none" strike="noStrike" cap="none">
                <a:solidFill>
                  <a:schemeClr val="dk1"/>
                </a:solidFill>
                <a:latin typeface="Verdana"/>
                <a:ea typeface="Verdana"/>
                <a:cs typeface="Verdana"/>
                <a:sym typeface="Verdana"/>
              </a:rPr>
              <a:t>must</a:t>
            </a:r>
            <a:r>
              <a:rPr lang="en-US" sz="1100" b="0" i="0" u="none" strike="noStrike" cap="none">
                <a:solidFill>
                  <a:schemeClr val="dk1"/>
                </a:solidFill>
                <a:latin typeface="Verdana"/>
                <a:ea typeface="Verdana"/>
                <a:cs typeface="Verdana"/>
                <a:sym typeface="Verdana"/>
              </a:rPr>
              <a:t> come before answers and answers </a:t>
            </a:r>
            <a:r>
              <a:rPr lang="en-US" sz="1100" b="1" i="0" u="none" strike="noStrike" cap="none">
                <a:solidFill>
                  <a:schemeClr val="dk1"/>
                </a:solidFill>
                <a:latin typeface="Verdana"/>
                <a:ea typeface="Verdana"/>
                <a:cs typeface="Verdana"/>
                <a:sym typeface="Verdana"/>
              </a:rPr>
              <a:t>must</a:t>
            </a:r>
            <a:r>
              <a:rPr lang="en-US" sz="1100" b="0" i="0" u="none" strike="noStrike" cap="none">
                <a:solidFill>
                  <a:schemeClr val="dk1"/>
                </a:solidFill>
                <a:latin typeface="Verdana"/>
                <a:ea typeface="Verdana"/>
                <a:cs typeface="Verdana"/>
                <a:sym typeface="Verdana"/>
              </a:rPr>
              <a:t> come before opinions. </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"Post" must be within 5 words of modernism (either before or after) and evil must be at most 2 words before good.</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UQP Ordered search looking for low next to any word starting with press (i.e. pressure, press, pressing, etc.)</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What do you think the last one is going to find? </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mattress temperature?</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Material template?</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What else?</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price strikeout template?</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5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0" name="Google Shape;810;p57: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58: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816" name="Google Shape;816;p5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5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59: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Highlight function post processes highlight enabled search output -&gt; adds overhead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1" name="Google Shape;401;p6:notes"/>
          <p:cNvSpPr txBox="1">
            <a:spLocks noGrp="1"/>
          </p:cNvSpPr>
          <p:nvPr>
            <p:ph type="body" idx="1"/>
          </p:nvPr>
        </p:nvSpPr>
        <p:spPr>
          <a:xfrm>
            <a:off x="298450" y="2997200"/>
            <a:ext cx="6337200" cy="5841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Why do we need an index? What does it help with? – searches and queries are faster</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Niels notes:</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 strengths of gptext are: custom text analyzer chains, search, vector space representation of documents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60: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
        <p:nvSpPr>
          <p:cNvPr id="832" name="Google Shape;832;p60: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61: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837" name="Google Shape;837;p6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62: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
        <p:nvSpPr>
          <p:cNvPr id="843" name="Google Shape;843;p6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6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8" name="Google Shape;848;p63: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Data transformation doesn’t have to remove words – for example, the Twitter Feed schema might addin extra data as useful nuggets – such as Emoticons, Hyperlinks, #hashtags, @users, etc</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The twitter token filter doesn’t stem on emoticons, hyperlinks, #hashtags, @users, etc – it includes them as relevant data</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GPText does this</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These are things that “Can” be done to the data not things that have to be done.</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Need to say why these are necessary  - what do they accomplish. The reason is to get data consistency.</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Niels notes:</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 mention that these transformation are part of the solr analyzer chain and can be customized for your specific purposes. However, the default analyzer chain is a pretty good starting point for most text sources.</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 Stemming does not turn “ran” into “run” (fixed on slide). Stemming solely tries to identify the stem of a word. The tool that would turn ran into run is lemmatization. This is not part of gptext.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6" name="Google Shape;856;p64: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If index is missing Stemming in analyzer chain, then query will also not be stemmed</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6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74" name="Google Shape;874;p65: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WLT – World Lexer Tokenizer</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LCF – Lower Case Filter</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WLBF – World Lexer Bigram Filter → Since particular languages operate in bigrams, it pairs text together in those languages.</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SF – Stop Filter. Filters out stopwords (in the txt file)</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KMF – Marks words that are in the protwords.txt file to prevent them from being stemmed.</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PSF – Actually does the stemming.</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6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0" name="Google Shape;880;p66: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WT – Whitespace Tokenizer</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ECTF – Classifies Emoticons into their particular category. Located in emoticons.txt config file.</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TTF – Twitter Token Filter (aka Twitter Stem Filter). Only stems non-social media terms (i.e. NOT hashtags, links, emoticons, etc.)</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6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6" name="Google Shape;886;p67: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WT – Whitespace Tokenizer</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ECTF – Classifies Emoticons into their particular category. Located in emoticons.txt config file.</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TTF – Twitter Token Filter (aka Twitter Stem Filter). Only stems non-social media terms (i.e. NOT hashtags, links, emoticons, etc.)</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6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2" name="Google Shape;892;p68: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69: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
        <p:nvSpPr>
          <p:cNvPr id="900" name="Google Shape;900;p6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3" name="Google Shape;453;p7:notes"/>
          <p:cNvSpPr txBox="1">
            <a:spLocks noGrp="1"/>
          </p:cNvSpPr>
          <p:nvPr>
            <p:ph type="body" idx="1"/>
          </p:nvPr>
        </p:nvSpPr>
        <p:spPr>
          <a:xfrm>
            <a:off x="298450" y="2997200"/>
            <a:ext cx="6337200" cy="5841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Data transformation is part of the GPText workflow – before creating the term tables</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Document frequecny tf-idf for each doc can be used to illuminate how and what MADlib functions are invoked</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Sparce matrices create</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Indexer – where does the analyzer come into this workflow </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Tokenizer – part of GPText and explain – a parsing algorithm or set of rules</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Analyzer – part of Gptext and explain –a set tokenizer of rules/algorithms collected together</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Fix slide to have more boxes that include the data transform, the tokenizers, and the analyzers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70: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5" name="Google Shape;905;p70: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Data transformation is part of the GPText workflow – before creating the term tables</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Document frequecny tf-idf for each doc can be used to illuminate how and what MADlib functions are invoked</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Sparce matrices create</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Indexer – where does the analyzer come into this workflow </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Tokenizer – part of GPText and explain – a parsing algorithm or set of rules</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Analyzer – part of Gptext and explain –a set tokenizer of rules/algorithms collected together</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Fix slide to have more boxes that include the data transform, the tokenizers, and the analyzers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7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30" name="Google Shape;930;p71: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72: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939" name="Google Shape;939;p7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7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7" name="Google Shape;947;p73: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Lead in to talk about sparse matrices -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7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61" name="Google Shape;961;p74: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Niels notes:</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 mention that TF-IDF is typically used to discount words such as ‘and’, ‘the’ (or other stop words) because they appear in most documents. This helps in search applications where you want to retrieve documents with the highest relevance for a given term – i.e., get documents with high tf-idf for a given term.</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75: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
        <p:nvSpPr>
          <p:cNvPr id="976" name="Google Shape;976;p7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76: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981" name="Google Shape;981;p7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77: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987" name="Google Shape;987;p7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78: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993" name="Google Shape;993;p7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79: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999" name="Google Shape;999;p7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8:notes"/>
          <p:cNvSpPr txBox="1">
            <a:spLocks noGrp="1"/>
          </p:cNvSpPr>
          <p:nvPr>
            <p:ph type="body" idx="1"/>
          </p:nvPr>
        </p:nvSpPr>
        <p:spPr>
          <a:xfrm>
            <a:off x="298450" y="2997200"/>
            <a:ext cx="6337200" cy="58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80: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
        <p:nvSpPr>
          <p:cNvPr id="1005" name="Google Shape;1005;p80: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8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0" name="Google Shape;1010;p81: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1" i="0" u="none" strike="noStrike" cap="none">
                <a:solidFill>
                  <a:schemeClr val="dk1"/>
                </a:solidFill>
                <a:latin typeface="Verdana"/>
                <a:ea typeface="Verdana"/>
                <a:cs typeface="Verdana"/>
                <a:sym typeface="Verdana"/>
              </a:rPr>
              <a:t>Instructor Notes:</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Parsing: A natural language parser is a program that works out the grammatical structure of sentences, for instance, which groups of words go together (as "phrases") and which words are the subject or object of a verb. Probabilistic parsers use knowledge of language gained from hand-parsed sentences to try to produce the most likely analysis of new sentences. These statistical parsers still make some mistakes, but commonly work rather well. Their development was one of the biggest breakthroughs in natural language processing in the 1990s. You can try out our parser online.</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http://nlp.stanford.edu/software/lex-parser.shtml</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Named Entity Recognition: Named Entity Recognition (NER) labels sequences of words in a text which are the names of things. The Stanford NER comes with well-engineered feature extractors for Named Entity Recognition, and many options for defining feature extractors. Included with the download are good named entity recognizers for English, particularly for the 3 classes (PERSON, ORGANIZATION, LOCATION).</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http://nlp.stanford.edu/software/CRF-NER.shtml</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Co-reference resolution: Coreference resolution is the task of finding all expressions that refer to the same entity in a text. It is an important step for a lot of higher level NLP tasks that involve natural language understanding such as document summarization, question answering, and information extraction.</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http://nlp.stanford.edu/projects/coref.shtml</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82: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016" name="Google Shape;1016;p8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83: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022" name="Google Shape;1022;p8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84: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031" name="Google Shape;1031;p8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85: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038" name="Google Shape;1038;p8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86: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045" name="Google Shape;1045;p8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87: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052" name="Google Shape;1052;p8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8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2" name="Google Shape;1062;p88: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89: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
        <p:nvSpPr>
          <p:cNvPr id="1092" name="Google Shape;1092;p8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9: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484" name="Google Shape;484;p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90: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097" name="Google Shape;1097;p90: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91: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105" name="Google Shape;1105;p91: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92: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113" name="Google Shape;1113;p92: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93: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
        <p:nvSpPr>
          <p:cNvPr id="1121" name="Google Shape;1121;p93: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94: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6" name="Google Shape;1126;p94: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95: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43" name="Google Shape;1143;p95: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r>
              <a:rPr lang="en-US" sz="1100" b="0" i="0" u="none" strike="noStrike" cap="none">
                <a:solidFill>
                  <a:schemeClr val="dk1"/>
                </a:solidFill>
                <a:latin typeface="Verdana"/>
                <a:ea typeface="Verdana"/>
                <a:cs typeface="Verdana"/>
                <a:sym typeface="Verdana"/>
              </a:rPr>
              <a:t>Data transformation is part of the GPText workflow – before creating the term tables</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Document frequecny tf-idf for each doc can be used to illuminate how and what MADlib functions are invoked</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Sparce matrices create</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Indexer – where does the analyzer come into this workflow </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Tokenizer – part of GPText and explain – a parsing algorithm or set of rules</a:t>
            </a:r>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Analyzer – part of Gptext and explain –a set tokenizer of rules/algorithms collected together</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Fix slide to have more boxes that include the data transform, the tokenizers, and the analyzers</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96: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96: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97: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96" name="Google Shape;1196;p97:notes"/>
          <p:cNvSpPr txBox="1">
            <a:spLocks noGrp="1"/>
          </p:cNvSpPr>
          <p:nvPr>
            <p:ph type="body" idx="1"/>
          </p:nvPr>
        </p:nvSpPr>
        <p:spPr>
          <a:xfrm>
            <a:off x="298450" y="2997200"/>
            <a:ext cx="6337300" cy="584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r>
              <a:rPr lang="en-US" sz="1100" b="0" i="0" u="none" strike="noStrike" cap="none">
                <a:solidFill>
                  <a:schemeClr val="dk1"/>
                </a:solidFill>
                <a:latin typeface="Verdana"/>
                <a:ea typeface="Verdana"/>
                <a:cs typeface="Verdana"/>
                <a:sym typeface="Verdana"/>
              </a:rPr>
              <a:t>1)GPText is just a wrapper on top of Apache SOLR. So users can use Apache SOLR (http://lucene.apache.org/solr/) to accomplish most of this without having to use a SQL based engine.</a:t>
            </a:r>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200"/>
              </a:spcBef>
              <a:spcAft>
                <a:spcPts val="0"/>
              </a:spcAft>
              <a:buSzPts val="14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98: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248" name="Google Shape;1248;p98: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99:notes"/>
          <p:cNvSpPr txBox="1">
            <a:spLocks noGrp="1"/>
          </p:cNvSpPr>
          <p:nvPr>
            <p:ph type="body" idx="1"/>
          </p:nvPr>
        </p:nvSpPr>
        <p:spPr>
          <a:xfrm>
            <a:off x="298450" y="2997200"/>
            <a:ext cx="6337300" cy="58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400"/>
              <a:buNone/>
            </a:pPr>
            <a:endParaRPr/>
          </a:p>
        </p:txBody>
      </p:sp>
      <p:sp>
        <p:nvSpPr>
          <p:cNvPr id="1256" name="Google Shape;1256;p99:notes"/>
          <p:cNvSpPr>
            <a:spLocks noGrp="1" noRot="1" noChangeAspect="1"/>
          </p:cNvSpPr>
          <p:nvPr>
            <p:ph type="sldImg" idx="2"/>
          </p:nvPr>
        </p:nvSpPr>
        <p:spPr>
          <a:xfrm>
            <a:off x="1628775" y="692150"/>
            <a:ext cx="3733800" cy="21002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8"/>
        <p:cNvGrpSpPr/>
        <p:nvPr/>
      </p:nvGrpSpPr>
      <p:grpSpPr>
        <a:xfrm>
          <a:off x="0" y="0"/>
          <a:ext cx="0" cy="0"/>
          <a:chOff x="0" y="0"/>
          <a:chExt cx="0" cy="0"/>
        </a:xfrm>
      </p:grpSpPr>
      <p:pic>
        <p:nvPicPr>
          <p:cNvPr id="9" name="Google Shape;9;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0" name="Google Shape;10;p2"/>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1" name="Google Shape;11;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2" name="Google Shape;12;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4" name="Google Shape;14;p2"/>
          <p:cNvGrpSpPr/>
          <p:nvPr/>
        </p:nvGrpSpPr>
        <p:grpSpPr>
          <a:xfrm>
            <a:off x="634507" y="819388"/>
            <a:ext cx="1337013" cy="313170"/>
            <a:chOff x="1841475" y="2392725"/>
            <a:chExt cx="3928925" cy="920275"/>
          </a:xfrm>
        </p:grpSpPr>
        <p:sp>
          <p:nvSpPr>
            <p:cNvPr id="15" name="Google Shape;15;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20"/>
        <p:cNvGrpSpPr/>
        <p:nvPr/>
      </p:nvGrpSpPr>
      <p:grpSpPr>
        <a:xfrm>
          <a:off x="0" y="0"/>
          <a:ext cx="0" cy="0"/>
          <a:chOff x="0" y="0"/>
          <a:chExt cx="0" cy="0"/>
        </a:xfrm>
      </p:grpSpPr>
      <p:cxnSp>
        <p:nvCxnSpPr>
          <p:cNvPr id="121" name="Google Shape;121;p11"/>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22" name="Google Shape;122;p11"/>
          <p:cNvGrpSpPr/>
          <p:nvPr/>
        </p:nvGrpSpPr>
        <p:grpSpPr>
          <a:xfrm>
            <a:off x="287525" y="4854556"/>
            <a:ext cx="634914" cy="148716"/>
            <a:chOff x="1841475" y="2392725"/>
            <a:chExt cx="3928925" cy="920275"/>
          </a:xfrm>
        </p:grpSpPr>
        <p:sp>
          <p:nvSpPr>
            <p:cNvPr id="123" name="Google Shape;123;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2" name="Google Shape;132;p1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3" name="Google Shape;133;p1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134" name="Google Shape;134;p1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35"/>
        <p:cNvGrpSpPr/>
        <p:nvPr/>
      </p:nvGrpSpPr>
      <p:grpSpPr>
        <a:xfrm>
          <a:off x="0" y="0"/>
          <a:ext cx="0" cy="0"/>
          <a:chOff x="0" y="0"/>
          <a:chExt cx="0" cy="0"/>
        </a:xfrm>
      </p:grpSpPr>
      <p:sp>
        <p:nvSpPr>
          <p:cNvPr id="136" name="Google Shape;136;p1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Proxima Nova"/>
                <a:ea typeface="Proxima Nova"/>
                <a:cs typeface="Proxima Nova"/>
                <a:sym typeface="Proxima Nova"/>
              </a:rPr>
              <a:t>Cover w/ Image</a:t>
            </a:r>
            <a:endParaRPr sz="1000" b="0" i="0" u="none" strike="noStrike" cap="none">
              <a:solidFill>
                <a:schemeClr val="dk1"/>
              </a:solidFill>
              <a:latin typeface="Proxima Nova"/>
              <a:ea typeface="Proxima Nova"/>
              <a:cs typeface="Proxima Nova"/>
              <a:sym typeface="Proxima Nova"/>
            </a:endParaRPr>
          </a:p>
        </p:txBody>
      </p:sp>
      <p:cxnSp>
        <p:nvCxnSpPr>
          <p:cNvPr id="137" name="Google Shape;137;p12"/>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138" name="Google Shape;138;p12"/>
          <p:cNvGrpSpPr/>
          <p:nvPr/>
        </p:nvGrpSpPr>
        <p:grpSpPr>
          <a:xfrm>
            <a:off x="287525" y="4854556"/>
            <a:ext cx="634914" cy="148716"/>
            <a:chOff x="1841475" y="2392725"/>
            <a:chExt cx="3928925" cy="920275"/>
          </a:xfrm>
        </p:grpSpPr>
        <p:sp>
          <p:nvSpPr>
            <p:cNvPr id="139" name="Google Shape;139;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 name="Google Shape;147;p1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Google Shape;148;p1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49"/>
        <p:cNvGrpSpPr/>
        <p:nvPr/>
      </p:nvGrpSpPr>
      <p:grpSpPr>
        <a:xfrm>
          <a:off x="0" y="0"/>
          <a:ext cx="0" cy="0"/>
          <a:chOff x="0" y="0"/>
          <a:chExt cx="0" cy="0"/>
        </a:xfrm>
      </p:grpSpPr>
      <p:grpSp>
        <p:nvGrpSpPr>
          <p:cNvPr id="150" name="Google Shape;150;p13"/>
          <p:cNvGrpSpPr/>
          <p:nvPr/>
        </p:nvGrpSpPr>
        <p:grpSpPr>
          <a:xfrm>
            <a:off x="287525" y="4854556"/>
            <a:ext cx="634914" cy="148716"/>
            <a:chOff x="1841475" y="2392725"/>
            <a:chExt cx="3928925" cy="920275"/>
          </a:xfrm>
        </p:grpSpPr>
        <p:sp>
          <p:nvSpPr>
            <p:cNvPr id="151" name="Google Shape;151;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 name="Google Shape;159;p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60" name="Google Shape;160;p1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1" name="Google Shape;161;p13"/>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62" name="Google Shape;162;p1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3" name="Google Shape;163;p13"/>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64" name="Google Shape;164;p1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rgbClr val="000000"/>
              </a:buClr>
              <a:buSzPts val="1100"/>
              <a:buFont typeface="Arial"/>
              <a:buNone/>
            </a:pPr>
            <a:endParaRPr sz="1100" b="0" i="0" u="none" strike="noStrike" cap="none">
              <a:solidFill>
                <a:schemeClr val="dk1"/>
              </a:solidFill>
              <a:latin typeface="Proxima Nova"/>
              <a:ea typeface="Proxima Nova"/>
              <a:cs typeface="Proxima Nova"/>
              <a:sym typeface="Proxima Nova"/>
            </a:endParaRPr>
          </a:p>
        </p:txBody>
      </p:sp>
      <p:sp>
        <p:nvSpPr>
          <p:cNvPr id="165" name="Google Shape;165;p1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66" name="Google Shape;166;p1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67" name="Google Shape;167;p1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8"/>
        <p:cNvGrpSpPr/>
        <p:nvPr/>
      </p:nvGrpSpPr>
      <p:grpSpPr>
        <a:xfrm>
          <a:off x="0" y="0"/>
          <a:ext cx="0" cy="0"/>
          <a:chOff x="0" y="0"/>
          <a:chExt cx="0" cy="0"/>
        </a:xfrm>
      </p:grpSpPr>
      <p:sp>
        <p:nvSpPr>
          <p:cNvPr id="169" name="Google Shape;169;p14"/>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0" name="Google Shape;170;p14"/>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rgbClr val="2C95DD"/>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1"/>
        <p:cNvGrpSpPr/>
        <p:nvPr/>
      </p:nvGrpSpPr>
      <p:grpSpPr>
        <a:xfrm>
          <a:off x="0" y="0"/>
          <a:ext cx="0" cy="0"/>
          <a:chOff x="0" y="0"/>
          <a:chExt cx="0" cy="0"/>
        </a:xfrm>
      </p:grpSpPr>
      <p:sp>
        <p:nvSpPr>
          <p:cNvPr id="172" name="Google Shape;172;p15"/>
          <p:cNvSpPr txBox="1">
            <a:spLocks noGrp="1"/>
          </p:cNvSpPr>
          <p:nvPr>
            <p:ph type="title"/>
          </p:nvPr>
        </p:nvSpPr>
        <p:spPr>
          <a:xfrm>
            <a:off x="366715" y="325439"/>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78"/>
        <p:cNvGrpSpPr/>
        <p:nvPr/>
      </p:nvGrpSpPr>
      <p:grpSpPr>
        <a:xfrm>
          <a:off x="0" y="0"/>
          <a:ext cx="0" cy="0"/>
          <a:chOff x="0" y="0"/>
          <a:chExt cx="0" cy="0"/>
        </a:xfrm>
      </p:grpSpPr>
      <p:sp>
        <p:nvSpPr>
          <p:cNvPr id="179" name="Google Shape;179;p17"/>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
        <p:nvSpPr>
          <p:cNvPr id="180" name="Google Shape;180;p17"/>
          <p:cNvSpPr txBox="1">
            <a:spLocks noGrp="1"/>
          </p:cNvSpPr>
          <p:nvPr>
            <p:ph type="body" idx="1"/>
          </p:nvPr>
        </p:nvSpPr>
        <p:spPr>
          <a:xfrm>
            <a:off x="366714" y="1074738"/>
            <a:ext cx="8410575" cy="338296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and Content" type="obj">
  <p:cSld name="OBJECT">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
        <p:nvSpPr>
          <p:cNvPr id="183" name="Google Shape;183;p18"/>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560"/>
              </a:spcBef>
              <a:spcAft>
                <a:spcPts val="0"/>
              </a:spcAft>
              <a:buClr>
                <a:srgbClr val="2C95DD"/>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3 -Large Text">
  <p:cSld name="Divider 3 -Large Text">
    <p:spTree>
      <p:nvGrpSpPr>
        <p:cNvPr id="1" name="Shape 184"/>
        <p:cNvGrpSpPr/>
        <p:nvPr/>
      </p:nvGrpSpPr>
      <p:grpSpPr>
        <a:xfrm>
          <a:off x="0" y="0"/>
          <a:ext cx="0" cy="0"/>
          <a:chOff x="0" y="0"/>
          <a:chExt cx="0" cy="0"/>
        </a:xfrm>
      </p:grpSpPr>
      <p:sp>
        <p:nvSpPr>
          <p:cNvPr id="185" name="Google Shape;185;p19"/>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6" name="Google Shape;186;p19"/>
          <p:cNvSpPr/>
          <p:nvPr/>
        </p:nvSpPr>
        <p:spPr>
          <a:xfrm>
            <a:off x="0" y="4629150"/>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7" name="Google Shape;187;p19"/>
          <p:cNvSpPr txBox="1"/>
          <p:nvPr/>
        </p:nvSpPr>
        <p:spPr>
          <a:xfrm flipH="1">
            <a:off x="8553450" y="5021263"/>
            <a:ext cx="533400" cy="123825"/>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pic>
        <p:nvPicPr>
          <p:cNvPr id="189" name="Google Shape;189;p19" descr="Pivotal_Logo_white.png"/>
          <p:cNvPicPr preferRelativeResize="0"/>
          <p:nvPr/>
        </p:nvPicPr>
        <p:blipFill rotWithShape="1">
          <a:blip r:embed="rId2">
            <a:alphaModFix/>
          </a:blip>
          <a:srcRect/>
          <a:stretch/>
        </p:blipFill>
        <p:spPr>
          <a:xfrm>
            <a:off x="7942263" y="4713288"/>
            <a:ext cx="957262" cy="220662"/>
          </a:xfrm>
          <a:prstGeom prst="rect">
            <a:avLst/>
          </a:prstGeom>
          <a:noFill/>
          <a:ln>
            <a:noFill/>
          </a:ln>
        </p:spPr>
      </p:pic>
      <p:sp>
        <p:nvSpPr>
          <p:cNvPr id="190" name="Google Shape;190;p19"/>
          <p:cNvSpPr txBox="1">
            <a:spLocks noGrp="1"/>
          </p:cNvSpPr>
          <p:nvPr>
            <p:ph type="ctrTitle"/>
          </p:nvPr>
        </p:nvSpPr>
        <p:spPr>
          <a:xfrm>
            <a:off x="670455" y="1674284"/>
            <a:ext cx="6048376" cy="1354217"/>
          </a:xfrm>
          <a:prstGeom prst="rect">
            <a:avLst/>
          </a:prstGeom>
          <a:noFill/>
          <a:ln>
            <a:noFill/>
          </a:ln>
          <a:effectLst>
            <a:reflection stA="50000" endPos="75000" dist="12700" dir="5400000" sy="-100000" algn="bl" rotWithShape="0"/>
          </a:effectLst>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2"/>
              </a:buClr>
              <a:buSzPts val="9600"/>
              <a:buFont typeface="Arial"/>
              <a:buNone/>
              <a:defRPr sz="96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191"/>
        <p:cNvGrpSpPr/>
        <p:nvPr/>
      </p:nvGrpSpPr>
      <p:grpSpPr>
        <a:xfrm>
          <a:off x="0" y="0"/>
          <a:ext cx="0" cy="0"/>
          <a:chOff x="0" y="0"/>
          <a:chExt cx="0" cy="0"/>
        </a:xfrm>
      </p:grpSpPr>
      <p:sp>
        <p:nvSpPr>
          <p:cNvPr id="192" name="Google Shape;192;p20"/>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
        <p:nvSpPr>
          <p:cNvPr id="193" name="Google Shape;193;p20"/>
          <p:cNvSpPr txBox="1">
            <a:spLocks noGrp="1"/>
          </p:cNvSpPr>
          <p:nvPr>
            <p:ph type="body" idx="1"/>
          </p:nvPr>
        </p:nvSpPr>
        <p:spPr>
          <a:xfrm>
            <a:off x="366714" y="1074738"/>
            <a:ext cx="4032465" cy="338296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4" name="Google Shape;194;p20"/>
          <p:cNvSpPr txBox="1">
            <a:spLocks noGrp="1"/>
          </p:cNvSpPr>
          <p:nvPr>
            <p:ph type="body" idx="2"/>
          </p:nvPr>
        </p:nvSpPr>
        <p:spPr>
          <a:xfrm>
            <a:off x="4744823" y="1074738"/>
            <a:ext cx="4032465" cy="338296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5"/>
        <p:cNvGrpSpPr/>
        <p:nvPr/>
      </p:nvGrpSpPr>
      <p:grpSpPr>
        <a:xfrm>
          <a:off x="0" y="0"/>
          <a:ext cx="0" cy="0"/>
          <a:chOff x="0" y="0"/>
          <a:chExt cx="0" cy="0"/>
        </a:xfrm>
      </p:grpSpPr>
      <p:sp>
        <p:nvSpPr>
          <p:cNvPr id="196" name="Google Shape;196;p21"/>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6" name="Google Shape;26;p3"/>
          <p:cNvGrpSpPr/>
          <p:nvPr/>
        </p:nvGrpSpPr>
        <p:grpSpPr>
          <a:xfrm>
            <a:off x="287525" y="4854556"/>
            <a:ext cx="634914" cy="148716"/>
            <a:chOff x="1841475" y="2392725"/>
            <a:chExt cx="3928925" cy="920275"/>
          </a:xfrm>
        </p:grpSpPr>
        <p:sp>
          <p:nvSpPr>
            <p:cNvPr id="27" name="Google Shape;27;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5" name="Google Shape;35;p3"/>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36" name="Google Shape;36;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no circles">
  <p:cSld name="Title Only, no circles">
    <p:spTree>
      <p:nvGrpSpPr>
        <p:cNvPr id="1" name="Shape 197"/>
        <p:cNvGrpSpPr/>
        <p:nvPr/>
      </p:nvGrpSpPr>
      <p:grpSpPr>
        <a:xfrm>
          <a:off x="0" y="0"/>
          <a:ext cx="0" cy="0"/>
          <a:chOff x="0" y="0"/>
          <a:chExt cx="0" cy="0"/>
        </a:xfrm>
      </p:grpSpPr>
      <p:sp>
        <p:nvSpPr>
          <p:cNvPr id="198" name="Google Shape;198;p22"/>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1400"/>
              <a:buFont typeface="Arial"/>
              <a:buNone/>
              <a:defRPr sz="3200" b="0" i="0" u="none" strike="noStrike" cap="none">
                <a:solidFill>
                  <a:srgbClr val="00685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99"/>
        <p:cNvGrpSpPr/>
        <p:nvPr/>
      </p:nvGrpSpPr>
      <p:grpSpPr>
        <a:xfrm>
          <a:off x="0" y="0"/>
          <a:ext cx="0" cy="0"/>
          <a:chOff x="0" y="0"/>
          <a:chExt cx="0" cy="0"/>
        </a:xfrm>
      </p:grpSpPr>
      <p:sp>
        <p:nvSpPr>
          <p:cNvPr id="200" name="Google Shape;200;p23"/>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1" name="Google Shape;201;p23"/>
          <p:cNvSpPr/>
          <p:nvPr/>
        </p:nvSpPr>
        <p:spPr>
          <a:xfrm>
            <a:off x="0" y="4629150"/>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2" name="Google Shape;202;p23"/>
          <p:cNvSpPr txBox="1"/>
          <p:nvPr/>
        </p:nvSpPr>
        <p:spPr>
          <a:xfrm flipH="1">
            <a:off x="8553450" y="5021263"/>
            <a:ext cx="533400" cy="123825"/>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pic>
        <p:nvPicPr>
          <p:cNvPr id="204" name="Google Shape;204;p23" descr="Pivotal_Logo_white.png"/>
          <p:cNvPicPr preferRelativeResize="0"/>
          <p:nvPr/>
        </p:nvPicPr>
        <p:blipFill rotWithShape="1">
          <a:blip r:embed="rId2">
            <a:alphaModFix/>
          </a:blip>
          <a:srcRect/>
          <a:stretch/>
        </p:blipFill>
        <p:spPr>
          <a:xfrm>
            <a:off x="7942263" y="4713288"/>
            <a:ext cx="957262" cy="220662"/>
          </a:xfrm>
          <a:prstGeom prst="rect">
            <a:avLst/>
          </a:prstGeom>
          <a:noFill/>
          <a:ln>
            <a:noFill/>
          </a:ln>
        </p:spPr>
      </p:pic>
      <p:sp>
        <p:nvSpPr>
          <p:cNvPr id="205" name="Google Shape;205;p23"/>
          <p:cNvSpPr txBox="1">
            <a:spLocks noGrp="1"/>
          </p:cNvSpPr>
          <p:nvPr>
            <p:ph type="ctrTitle"/>
          </p:nvPr>
        </p:nvSpPr>
        <p:spPr>
          <a:xfrm>
            <a:off x="890587" y="1312907"/>
            <a:ext cx="4384145" cy="1006429"/>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rgbClr val="000000"/>
              </a:buClr>
              <a:buSzPts val="1400"/>
              <a:buFont typeface="Arial"/>
              <a:buNone/>
              <a:defRPr sz="3600" b="1" i="0" u="none" strike="noStrike" cap="none">
                <a:solidFill>
                  <a:srgbClr val="F16F3B"/>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
        <p:nvSpPr>
          <p:cNvPr id="206" name="Google Shape;206;p23"/>
          <p:cNvSpPr txBox="1">
            <a:spLocks noGrp="1"/>
          </p:cNvSpPr>
          <p:nvPr>
            <p:ph type="subTitle" idx="1"/>
          </p:nvPr>
        </p:nvSpPr>
        <p:spPr>
          <a:xfrm>
            <a:off x="890588" y="2633384"/>
            <a:ext cx="6048375" cy="36933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C95DD"/>
              </a:buClr>
              <a:buSzPts val="2400"/>
              <a:buFont typeface="Arial"/>
              <a:buNone/>
              <a:defRPr sz="2400" b="0" i="0" u="none" strike="noStrike" cap="none">
                <a:solidFill>
                  <a:schemeClr val="accent2"/>
                </a:solidFill>
                <a:latin typeface="Arial"/>
                <a:ea typeface="Arial"/>
                <a:cs typeface="Arial"/>
                <a:sym typeface="Arial"/>
              </a:defRPr>
            </a:lvl1pPr>
            <a:lvl2pPr marR="0" lvl="1" algn="ctr" rtl="0">
              <a:lnSpc>
                <a:spcPct val="100000"/>
              </a:lnSpc>
              <a:spcBef>
                <a:spcPts val="480"/>
              </a:spcBef>
              <a:spcAft>
                <a:spcPts val="0"/>
              </a:spcAft>
              <a:buClr>
                <a:srgbClr val="2C95DD"/>
              </a:buClr>
              <a:buSzPts val="2400"/>
              <a:buFont typeface="Arial"/>
              <a:buNone/>
              <a:defRPr sz="2400" b="0" i="0" u="none" strike="noStrike" cap="none">
                <a:solidFill>
                  <a:srgbClr val="949494"/>
                </a:solidFill>
                <a:latin typeface="Arial"/>
                <a:ea typeface="Arial"/>
                <a:cs typeface="Arial"/>
                <a:sym typeface="Arial"/>
              </a:defRPr>
            </a:lvl2pPr>
            <a:lvl3pPr marR="0" lvl="2" algn="ctr" rtl="0">
              <a:lnSpc>
                <a:spcPct val="100000"/>
              </a:lnSpc>
              <a:spcBef>
                <a:spcPts val="400"/>
              </a:spcBef>
              <a:spcAft>
                <a:spcPts val="0"/>
              </a:spcAft>
              <a:buClr>
                <a:srgbClr val="2C95DD"/>
              </a:buClr>
              <a:buSzPts val="2000"/>
              <a:buFont typeface="Arial"/>
              <a:buNone/>
              <a:defRPr sz="2000" b="0" i="0" u="none" strike="noStrike" cap="none">
                <a:solidFill>
                  <a:srgbClr val="949494"/>
                </a:solidFill>
                <a:latin typeface="Arial"/>
                <a:ea typeface="Arial"/>
                <a:cs typeface="Arial"/>
                <a:sym typeface="Arial"/>
              </a:defRPr>
            </a:lvl3pPr>
            <a:lvl4pPr marR="0" lvl="3" algn="ctr" rtl="0">
              <a:lnSpc>
                <a:spcPct val="100000"/>
              </a:lnSpc>
              <a:spcBef>
                <a:spcPts val="360"/>
              </a:spcBef>
              <a:spcAft>
                <a:spcPts val="0"/>
              </a:spcAft>
              <a:buClr>
                <a:srgbClr val="2C95DD"/>
              </a:buClr>
              <a:buSzPts val="1800"/>
              <a:buFont typeface="Arial"/>
              <a:buNone/>
              <a:defRPr sz="1800" b="0" i="0" u="none" strike="noStrike" cap="none">
                <a:solidFill>
                  <a:srgbClr val="949494"/>
                </a:solidFill>
                <a:latin typeface="Arial"/>
                <a:ea typeface="Arial"/>
                <a:cs typeface="Arial"/>
                <a:sym typeface="Arial"/>
              </a:defRPr>
            </a:lvl4pPr>
            <a:lvl5pPr marR="0" lvl="4" algn="ctr" rtl="0">
              <a:lnSpc>
                <a:spcPct val="100000"/>
              </a:lnSpc>
              <a:spcBef>
                <a:spcPts val="360"/>
              </a:spcBef>
              <a:spcAft>
                <a:spcPts val="0"/>
              </a:spcAft>
              <a:buClr>
                <a:srgbClr val="2C95DD"/>
              </a:buClr>
              <a:buSzPts val="1800"/>
              <a:buFont typeface="Arial"/>
              <a:buNone/>
              <a:defRPr sz="1800" b="0" i="0" u="none" strike="noStrike" cap="none">
                <a:solidFill>
                  <a:srgbClr val="949494"/>
                </a:solidFill>
                <a:latin typeface="Arial"/>
                <a:ea typeface="Arial"/>
                <a:cs typeface="Arial"/>
                <a:sym typeface="Arial"/>
              </a:defRPr>
            </a:lvl5pPr>
            <a:lvl6pPr marR="0" lvl="5" algn="ctr" rtl="0">
              <a:lnSpc>
                <a:spcPct val="100000"/>
              </a:lnSpc>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6pPr>
            <a:lvl7pPr marR="0" lvl="6" algn="ctr" rtl="0">
              <a:lnSpc>
                <a:spcPct val="100000"/>
              </a:lnSpc>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7pPr>
            <a:lvl8pPr marR="0" lvl="7" algn="ctr" rtl="0">
              <a:lnSpc>
                <a:spcPct val="100000"/>
              </a:lnSpc>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8pPr>
            <a:lvl9pPr marR="0" lvl="8" algn="ctr" rtl="0">
              <a:lnSpc>
                <a:spcPct val="100000"/>
              </a:lnSpc>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9pPr>
          </a:lstStyle>
          <a:p>
            <a:endParaRPr/>
          </a:p>
        </p:txBody>
      </p:sp>
      <p:sp>
        <p:nvSpPr>
          <p:cNvPr id="207" name="Google Shape;207;p23"/>
          <p:cNvSpPr txBox="1">
            <a:spLocks noGrp="1"/>
          </p:cNvSpPr>
          <p:nvPr>
            <p:ph type="body" idx="2"/>
          </p:nvPr>
        </p:nvSpPr>
        <p:spPr>
          <a:xfrm>
            <a:off x="908582" y="3710101"/>
            <a:ext cx="5026550" cy="27699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2C95DD"/>
              </a:buClr>
              <a:buSzPts val="1800"/>
              <a:buFont typeface="Arial"/>
              <a:buNone/>
              <a:defRPr sz="1800" b="0" i="0" u="none" strike="noStrike" cap="none">
                <a:solidFill>
                  <a:srgbClr val="7F7F7F"/>
                </a:solidFill>
                <a:latin typeface="Arial"/>
                <a:ea typeface="Arial"/>
                <a:cs typeface="Arial"/>
                <a:sym typeface="Arial"/>
              </a:defRPr>
            </a:lvl1pPr>
            <a:lvl2pPr marL="914400" marR="0" lvl="1" indent="-381000" algn="l" rtl="0">
              <a:lnSpc>
                <a:spcPct val="100000"/>
              </a:lnSpc>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08"/>
        <p:cNvGrpSpPr/>
        <p:nvPr/>
      </p:nvGrpSpPr>
      <p:grpSpPr>
        <a:xfrm>
          <a:off x="0" y="0"/>
          <a:ext cx="0" cy="0"/>
          <a:chOff x="0" y="0"/>
          <a:chExt cx="0" cy="0"/>
        </a:xfrm>
      </p:grpSpPr>
      <p:sp>
        <p:nvSpPr>
          <p:cNvPr id="209" name="Google Shape;209;p24"/>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0" name="Google Shape;210;p24"/>
          <p:cNvSpPr/>
          <p:nvPr/>
        </p:nvSpPr>
        <p:spPr>
          <a:xfrm>
            <a:off x="0" y="4629150"/>
            <a:ext cx="9144000" cy="385763"/>
          </a:xfrm>
          <a:prstGeom prst="rect">
            <a:avLst/>
          </a:prstGeom>
          <a:solidFill>
            <a:srgbClr val="00685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1" name="Google Shape;211;p24"/>
          <p:cNvSpPr txBox="1"/>
          <p:nvPr/>
        </p:nvSpPr>
        <p:spPr>
          <a:xfrm flipH="1">
            <a:off x="8553450" y="5021263"/>
            <a:ext cx="533400" cy="123825"/>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pic>
        <p:nvPicPr>
          <p:cNvPr id="213" name="Google Shape;213;p24" descr="Pivotal_Logo_white.png"/>
          <p:cNvPicPr preferRelativeResize="0"/>
          <p:nvPr/>
        </p:nvPicPr>
        <p:blipFill rotWithShape="1">
          <a:blip r:embed="rId2">
            <a:alphaModFix/>
          </a:blip>
          <a:srcRect/>
          <a:stretch/>
        </p:blipFill>
        <p:spPr>
          <a:xfrm>
            <a:off x="7942263" y="4713288"/>
            <a:ext cx="957262" cy="220662"/>
          </a:xfrm>
          <a:prstGeom prst="rect">
            <a:avLst/>
          </a:prstGeom>
          <a:noFill/>
          <a:ln>
            <a:noFill/>
          </a:ln>
        </p:spPr>
      </p:pic>
      <p:sp>
        <p:nvSpPr>
          <p:cNvPr id="214" name="Google Shape;214;p24"/>
          <p:cNvSpPr txBox="1">
            <a:spLocks noGrp="1"/>
          </p:cNvSpPr>
          <p:nvPr>
            <p:ph type="ctrTitle"/>
          </p:nvPr>
        </p:nvSpPr>
        <p:spPr>
          <a:xfrm>
            <a:off x="1017588" y="1739930"/>
            <a:ext cx="6048376" cy="620683"/>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accent3"/>
              </a:buClr>
              <a:buSzPts val="4400"/>
              <a:buFont typeface="Arial"/>
              <a:buNone/>
              <a:defRPr sz="4400" b="0"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
        <p:nvSpPr>
          <p:cNvPr id="215" name="Google Shape;215;p24"/>
          <p:cNvSpPr txBox="1">
            <a:spLocks noGrp="1"/>
          </p:cNvSpPr>
          <p:nvPr>
            <p:ph type="body" idx="1"/>
          </p:nvPr>
        </p:nvSpPr>
        <p:spPr>
          <a:xfrm>
            <a:off x="1026053" y="2447128"/>
            <a:ext cx="6048375" cy="56276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200"/>
              </a:spcBef>
              <a:spcAft>
                <a:spcPts val="0"/>
              </a:spcAft>
              <a:buClr>
                <a:srgbClr val="1C7B70"/>
              </a:buClr>
              <a:buSzPts val="2800"/>
              <a:buFont typeface="Arial"/>
              <a:buNone/>
              <a:defRPr sz="2800" b="0" i="0" u="none" strike="noStrike" cap="none">
                <a:solidFill>
                  <a:schemeClr val="accent2"/>
                </a:solidFill>
                <a:latin typeface="Arial"/>
                <a:ea typeface="Arial"/>
                <a:cs typeface="Arial"/>
                <a:sym typeface="Arial"/>
              </a:defRPr>
            </a:lvl1pPr>
            <a:lvl2pPr marL="914400" marR="0" lvl="1" indent="-228600" algn="l" rtl="0">
              <a:lnSpc>
                <a:spcPct val="100000"/>
              </a:lnSpc>
              <a:spcBef>
                <a:spcPts val="300"/>
              </a:spcBef>
              <a:spcAft>
                <a:spcPts val="0"/>
              </a:spcAft>
              <a:buClr>
                <a:srgbClr val="1C7B70"/>
              </a:buClr>
              <a:buSzPts val="2000"/>
              <a:buFont typeface="Arial"/>
              <a:buNone/>
              <a:defRPr sz="2000" b="0" i="0" u="none" strike="noStrike" cap="none">
                <a:solidFill>
                  <a:schemeClr val="lt2"/>
                </a:solidFill>
                <a:latin typeface="Arial"/>
                <a:ea typeface="Arial"/>
                <a:cs typeface="Arial"/>
                <a:sym typeface="Arial"/>
              </a:defRPr>
            </a:lvl2pPr>
            <a:lvl3pPr marL="1371600" marR="0" lvl="2" indent="-355600" algn="l" rtl="0">
              <a:lnSpc>
                <a:spcPct val="100000"/>
              </a:lnSpc>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vider 1">
  <p:cSld name="Divider 1">
    <p:spTree>
      <p:nvGrpSpPr>
        <p:cNvPr id="1" name="Shape 216"/>
        <p:cNvGrpSpPr/>
        <p:nvPr/>
      </p:nvGrpSpPr>
      <p:grpSpPr>
        <a:xfrm>
          <a:off x="0" y="0"/>
          <a:ext cx="0" cy="0"/>
          <a:chOff x="0" y="0"/>
          <a:chExt cx="0" cy="0"/>
        </a:xfrm>
      </p:grpSpPr>
      <p:sp>
        <p:nvSpPr>
          <p:cNvPr id="217" name="Google Shape;217;p25"/>
          <p:cNvSpPr/>
          <p:nvPr/>
        </p:nvSpPr>
        <p:spPr>
          <a:xfrm>
            <a:off x="0" y="0"/>
            <a:ext cx="9144000" cy="2168525"/>
          </a:xfrm>
          <a:prstGeom prst="rect">
            <a:avLst/>
          </a:prstGeom>
          <a:gradFill>
            <a:gsLst>
              <a:gs pos="0">
                <a:schemeClr val="lt1"/>
              </a:gs>
              <a:gs pos="100000">
                <a:srgbClr val="BFBFBF">
                  <a:alpha val="60392"/>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Google Shape;218;p25"/>
          <p:cNvSpPr txBox="1">
            <a:spLocks noGrp="1"/>
          </p:cNvSpPr>
          <p:nvPr>
            <p:ph type="ctrTitle"/>
          </p:nvPr>
        </p:nvSpPr>
        <p:spPr>
          <a:xfrm>
            <a:off x="2728912" y="1006880"/>
            <a:ext cx="6048376" cy="1218795"/>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
        <p:nvSpPr>
          <p:cNvPr id="219" name="Google Shape;219;p25"/>
          <p:cNvSpPr txBox="1">
            <a:spLocks noGrp="1"/>
          </p:cNvSpPr>
          <p:nvPr>
            <p:ph type="subTitle" idx="1"/>
          </p:nvPr>
        </p:nvSpPr>
        <p:spPr>
          <a:xfrm>
            <a:off x="2728913" y="2455863"/>
            <a:ext cx="6048375" cy="1901704"/>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60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1pPr>
            <a:lvl2pPr marR="0" lvl="1" algn="ctr" rtl="0">
              <a:lnSpc>
                <a:spcPct val="100000"/>
              </a:lnSpc>
              <a:spcBef>
                <a:spcPts val="480"/>
              </a:spcBef>
              <a:spcAft>
                <a:spcPts val="0"/>
              </a:spcAft>
              <a:buClr>
                <a:srgbClr val="2C95DD"/>
              </a:buClr>
              <a:buSzPts val="2400"/>
              <a:buFont typeface="Arial"/>
              <a:buNone/>
              <a:defRPr sz="2400" b="0" i="0" u="none" strike="noStrike" cap="none">
                <a:solidFill>
                  <a:srgbClr val="949494"/>
                </a:solidFill>
                <a:latin typeface="Arial"/>
                <a:ea typeface="Arial"/>
                <a:cs typeface="Arial"/>
                <a:sym typeface="Arial"/>
              </a:defRPr>
            </a:lvl2pPr>
            <a:lvl3pPr marR="0" lvl="2" algn="ctr" rtl="0">
              <a:lnSpc>
                <a:spcPct val="100000"/>
              </a:lnSpc>
              <a:spcBef>
                <a:spcPts val="400"/>
              </a:spcBef>
              <a:spcAft>
                <a:spcPts val="0"/>
              </a:spcAft>
              <a:buClr>
                <a:srgbClr val="2C95DD"/>
              </a:buClr>
              <a:buSzPts val="2000"/>
              <a:buFont typeface="Arial"/>
              <a:buNone/>
              <a:defRPr sz="2000" b="0" i="0" u="none" strike="noStrike" cap="none">
                <a:solidFill>
                  <a:srgbClr val="949494"/>
                </a:solidFill>
                <a:latin typeface="Arial"/>
                <a:ea typeface="Arial"/>
                <a:cs typeface="Arial"/>
                <a:sym typeface="Arial"/>
              </a:defRPr>
            </a:lvl3pPr>
            <a:lvl4pPr marR="0" lvl="3" algn="ctr" rtl="0">
              <a:lnSpc>
                <a:spcPct val="100000"/>
              </a:lnSpc>
              <a:spcBef>
                <a:spcPts val="360"/>
              </a:spcBef>
              <a:spcAft>
                <a:spcPts val="0"/>
              </a:spcAft>
              <a:buClr>
                <a:srgbClr val="2C95DD"/>
              </a:buClr>
              <a:buSzPts val="1800"/>
              <a:buFont typeface="Arial"/>
              <a:buNone/>
              <a:defRPr sz="1800" b="0" i="0" u="none" strike="noStrike" cap="none">
                <a:solidFill>
                  <a:srgbClr val="949494"/>
                </a:solidFill>
                <a:latin typeface="Arial"/>
                <a:ea typeface="Arial"/>
                <a:cs typeface="Arial"/>
                <a:sym typeface="Arial"/>
              </a:defRPr>
            </a:lvl4pPr>
            <a:lvl5pPr marR="0" lvl="4" algn="ctr" rtl="0">
              <a:lnSpc>
                <a:spcPct val="100000"/>
              </a:lnSpc>
              <a:spcBef>
                <a:spcPts val="360"/>
              </a:spcBef>
              <a:spcAft>
                <a:spcPts val="0"/>
              </a:spcAft>
              <a:buClr>
                <a:srgbClr val="2C95DD"/>
              </a:buClr>
              <a:buSzPts val="1800"/>
              <a:buFont typeface="Arial"/>
              <a:buNone/>
              <a:defRPr sz="1800" b="0" i="0" u="none" strike="noStrike" cap="none">
                <a:solidFill>
                  <a:srgbClr val="949494"/>
                </a:solidFill>
                <a:latin typeface="Arial"/>
                <a:ea typeface="Arial"/>
                <a:cs typeface="Arial"/>
                <a:sym typeface="Arial"/>
              </a:defRPr>
            </a:lvl5pPr>
            <a:lvl6pPr marR="0" lvl="5" algn="ctr" rtl="0">
              <a:lnSpc>
                <a:spcPct val="100000"/>
              </a:lnSpc>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6pPr>
            <a:lvl7pPr marR="0" lvl="6" algn="ctr" rtl="0">
              <a:lnSpc>
                <a:spcPct val="100000"/>
              </a:lnSpc>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7pPr>
            <a:lvl8pPr marR="0" lvl="7" algn="ctr" rtl="0">
              <a:lnSpc>
                <a:spcPct val="100000"/>
              </a:lnSpc>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8pPr>
            <a:lvl9pPr marR="0" lvl="8" algn="ctr" rtl="0">
              <a:lnSpc>
                <a:spcPct val="100000"/>
              </a:lnSpc>
              <a:spcBef>
                <a:spcPts val="400"/>
              </a:spcBef>
              <a:spcAft>
                <a:spcPts val="0"/>
              </a:spcAft>
              <a:buClr>
                <a:srgbClr val="949494"/>
              </a:buClr>
              <a:buSzPts val="2000"/>
              <a:buFont typeface="Arial"/>
              <a:buNone/>
              <a:defRPr sz="2000" b="0" i="0" u="none" strike="noStrike" cap="none">
                <a:solidFill>
                  <a:srgbClr val="949494"/>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Title and Content, no circles">
  <p:cSld name="2_Title and Content, no circles">
    <p:spTree>
      <p:nvGrpSpPr>
        <p:cNvPr id="1" name="Shape 220"/>
        <p:cNvGrpSpPr/>
        <p:nvPr/>
      </p:nvGrpSpPr>
      <p:grpSpPr>
        <a:xfrm>
          <a:off x="0" y="0"/>
          <a:ext cx="0" cy="0"/>
          <a:chOff x="0" y="0"/>
          <a:chExt cx="0" cy="0"/>
        </a:xfrm>
      </p:grpSpPr>
      <p:sp>
        <p:nvSpPr>
          <p:cNvPr id="221" name="Google Shape;221;p26"/>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
        <p:nvSpPr>
          <p:cNvPr id="222" name="Google Shape;222;p26"/>
          <p:cNvSpPr txBox="1">
            <a:spLocks noGrp="1"/>
          </p:cNvSpPr>
          <p:nvPr>
            <p:ph type="body" idx="1"/>
          </p:nvPr>
        </p:nvSpPr>
        <p:spPr>
          <a:xfrm>
            <a:off x="366714" y="1074738"/>
            <a:ext cx="8410575" cy="338296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223"/>
        <p:cNvGrpSpPr/>
        <p:nvPr/>
      </p:nvGrpSpPr>
      <p:grpSpPr>
        <a:xfrm>
          <a:off x="0" y="0"/>
          <a:ext cx="0" cy="0"/>
          <a:chOff x="0" y="0"/>
          <a:chExt cx="0" cy="0"/>
        </a:xfrm>
      </p:grpSpPr>
      <p:sp>
        <p:nvSpPr>
          <p:cNvPr id="224" name="Google Shape;224;p27"/>
          <p:cNvSpPr txBox="1">
            <a:spLocks noGrp="1"/>
          </p:cNvSpPr>
          <p:nvPr>
            <p:ph type="body" idx="1"/>
          </p:nvPr>
        </p:nvSpPr>
        <p:spPr>
          <a:xfrm>
            <a:off x="366713" y="785813"/>
            <a:ext cx="8410575" cy="34621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25" name="Google Shape;225;p27"/>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 with Subtitle and Content">
  <p:cSld name="1_Title with Subtitle and Content">
    <p:spTree>
      <p:nvGrpSpPr>
        <p:cNvPr id="1" name="Shape 226"/>
        <p:cNvGrpSpPr/>
        <p:nvPr/>
      </p:nvGrpSpPr>
      <p:grpSpPr>
        <a:xfrm>
          <a:off x="0" y="0"/>
          <a:ext cx="0" cy="0"/>
          <a:chOff x="0" y="0"/>
          <a:chExt cx="0" cy="0"/>
        </a:xfrm>
      </p:grpSpPr>
      <p:sp>
        <p:nvSpPr>
          <p:cNvPr id="227" name="Google Shape;227;p28"/>
          <p:cNvSpPr txBox="1">
            <a:spLocks noGrp="1"/>
          </p:cNvSpPr>
          <p:nvPr>
            <p:ph type="body" idx="1"/>
          </p:nvPr>
        </p:nvSpPr>
        <p:spPr>
          <a:xfrm>
            <a:off x="366713" y="785813"/>
            <a:ext cx="8410575" cy="34621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28" name="Google Shape;228;p28"/>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
        <p:nvSpPr>
          <p:cNvPr id="229" name="Google Shape;229;p28"/>
          <p:cNvSpPr txBox="1">
            <a:spLocks noGrp="1"/>
          </p:cNvSpPr>
          <p:nvPr>
            <p:ph type="body" idx="2"/>
          </p:nvPr>
        </p:nvSpPr>
        <p:spPr>
          <a:xfrm>
            <a:off x="366715" y="1419224"/>
            <a:ext cx="8410574" cy="3038475"/>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graphic area on left">
  <p:cSld name="Title, Content, graphic area on left">
    <p:spTree>
      <p:nvGrpSpPr>
        <p:cNvPr id="1" name="Shape 230"/>
        <p:cNvGrpSpPr/>
        <p:nvPr/>
      </p:nvGrpSpPr>
      <p:grpSpPr>
        <a:xfrm>
          <a:off x="0" y="0"/>
          <a:ext cx="0" cy="0"/>
          <a:chOff x="0" y="0"/>
          <a:chExt cx="0" cy="0"/>
        </a:xfrm>
      </p:grpSpPr>
      <p:sp>
        <p:nvSpPr>
          <p:cNvPr id="231" name="Google Shape;231;p29"/>
          <p:cNvSpPr>
            <a:spLocks noGrp="1"/>
          </p:cNvSpPr>
          <p:nvPr>
            <p:ph type="pic" idx="2"/>
          </p:nvPr>
        </p:nvSpPr>
        <p:spPr>
          <a:xfrm>
            <a:off x="366714" y="1074738"/>
            <a:ext cx="2073275" cy="338296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320"/>
              </a:spcBef>
              <a:spcAft>
                <a:spcPts val="0"/>
              </a:spcAft>
              <a:buClr>
                <a:srgbClr val="2C95DD"/>
              </a:buClr>
              <a:buSzPts val="1600"/>
              <a:buFont typeface="Arial"/>
              <a:buNone/>
              <a:defRPr sz="1600" b="0" i="0" u="none" strike="noStrike" cap="none">
                <a:solidFill>
                  <a:schemeClr val="dk1"/>
                </a:solidFill>
                <a:latin typeface="Verdana"/>
                <a:ea typeface="Verdana"/>
                <a:cs typeface="Verdana"/>
                <a:sym typeface="Verdana"/>
              </a:defRPr>
            </a:lvl1pPr>
            <a:lvl2pPr marR="0" lvl="1" algn="l" rtl="0">
              <a:lnSpc>
                <a:spcPct val="100000"/>
              </a:lnSpc>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rgbClr val="2C95DD"/>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32" name="Google Shape;232;p29"/>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
        <p:nvSpPr>
          <p:cNvPr id="233" name="Google Shape;233;p29"/>
          <p:cNvSpPr txBox="1">
            <a:spLocks noGrp="1"/>
          </p:cNvSpPr>
          <p:nvPr>
            <p:ph type="body" idx="1"/>
          </p:nvPr>
        </p:nvSpPr>
        <p:spPr>
          <a:xfrm>
            <a:off x="2728913" y="1074738"/>
            <a:ext cx="6048376" cy="338296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ubtitle, and Content with graphic area at left">
  <p:cSld name="Title, Subtitle, and Content with graphic area at left">
    <p:spTree>
      <p:nvGrpSpPr>
        <p:cNvPr id="1" name="Shape 234"/>
        <p:cNvGrpSpPr/>
        <p:nvPr/>
      </p:nvGrpSpPr>
      <p:grpSpPr>
        <a:xfrm>
          <a:off x="0" y="0"/>
          <a:ext cx="0" cy="0"/>
          <a:chOff x="0" y="0"/>
          <a:chExt cx="0" cy="0"/>
        </a:xfrm>
      </p:grpSpPr>
      <p:sp>
        <p:nvSpPr>
          <p:cNvPr id="235" name="Google Shape;235;p30"/>
          <p:cNvSpPr>
            <a:spLocks noGrp="1"/>
          </p:cNvSpPr>
          <p:nvPr>
            <p:ph type="pic" idx="2"/>
          </p:nvPr>
        </p:nvSpPr>
        <p:spPr>
          <a:xfrm>
            <a:off x="366714" y="1419225"/>
            <a:ext cx="2073275" cy="303847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320"/>
              </a:spcBef>
              <a:spcAft>
                <a:spcPts val="0"/>
              </a:spcAft>
              <a:buClr>
                <a:srgbClr val="2C95DD"/>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rgbClr val="2C95DD"/>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rgbClr val="2C95DD"/>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36" name="Google Shape;236;p30"/>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2C95DD"/>
                </a:solidFill>
                <a:latin typeface="Arial"/>
                <a:ea typeface="Arial"/>
                <a:cs typeface="Arial"/>
                <a:sym typeface="Arial"/>
              </a:defRPr>
            </a:lvl9pPr>
          </a:lstStyle>
          <a:p>
            <a:endParaRPr/>
          </a:p>
        </p:txBody>
      </p:sp>
      <p:sp>
        <p:nvSpPr>
          <p:cNvPr id="237" name="Google Shape;237;p30"/>
          <p:cNvSpPr txBox="1">
            <a:spLocks noGrp="1"/>
          </p:cNvSpPr>
          <p:nvPr>
            <p:ph type="body" idx="1"/>
          </p:nvPr>
        </p:nvSpPr>
        <p:spPr>
          <a:xfrm>
            <a:off x="366713" y="785813"/>
            <a:ext cx="8410575" cy="34621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2C95DD"/>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rgbClr val="2C95DD"/>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2C95DD"/>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rgbClr val="2C95DD"/>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8" name="Google Shape;238;p30"/>
          <p:cNvSpPr txBox="1">
            <a:spLocks noGrp="1"/>
          </p:cNvSpPr>
          <p:nvPr>
            <p:ph type="body" idx="3"/>
          </p:nvPr>
        </p:nvSpPr>
        <p:spPr>
          <a:xfrm>
            <a:off x="2728913" y="1419224"/>
            <a:ext cx="6048376" cy="3038475"/>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ooter bar only">
  <p:cSld name="Footer bar only">
    <p:spTree>
      <p:nvGrpSpPr>
        <p:cNvPr id="1" name="Shape 239"/>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37"/>
        <p:cNvGrpSpPr/>
        <p:nvPr/>
      </p:nvGrpSpPr>
      <p:grpSpPr>
        <a:xfrm>
          <a:off x="0" y="0"/>
          <a:ext cx="0" cy="0"/>
          <a:chOff x="0" y="0"/>
          <a:chExt cx="0" cy="0"/>
        </a:xfrm>
      </p:grpSpPr>
      <p:sp>
        <p:nvSpPr>
          <p:cNvPr id="38" name="Google Shape;38;p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40" name="Google Shape;40;p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41" name="Google Shape;41;p4"/>
          <p:cNvGrpSpPr/>
          <p:nvPr/>
        </p:nvGrpSpPr>
        <p:grpSpPr>
          <a:xfrm>
            <a:off x="287525" y="4854556"/>
            <a:ext cx="634914" cy="148716"/>
            <a:chOff x="1841475" y="2392725"/>
            <a:chExt cx="3928925" cy="920275"/>
          </a:xfrm>
        </p:grpSpPr>
        <p:sp>
          <p:nvSpPr>
            <p:cNvPr id="42" name="Google Shape;42;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0" name="Google Shape;50;p4"/>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51" name="Google Shape;51;p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2000"/>
              </a:spcBef>
              <a:spcAft>
                <a:spcPts val="2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ck background">
  <p:cSld name="black background">
    <p:spTree>
      <p:nvGrpSpPr>
        <p:cNvPr id="1" name="Shape 240"/>
        <p:cNvGrpSpPr/>
        <p:nvPr/>
      </p:nvGrpSpPr>
      <p:grpSpPr>
        <a:xfrm>
          <a:off x="0" y="0"/>
          <a:ext cx="0" cy="0"/>
          <a:chOff x="0" y="0"/>
          <a:chExt cx="0" cy="0"/>
        </a:xfrm>
      </p:grpSpPr>
      <p:sp>
        <p:nvSpPr>
          <p:cNvPr id="241" name="Google Shape;241;p32"/>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2" name="Google Shape;242;p32"/>
          <p:cNvSpPr/>
          <p:nvPr/>
        </p:nvSpPr>
        <p:spPr>
          <a:xfrm>
            <a:off x="0" y="4629150"/>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3" name="Google Shape;243;p32"/>
          <p:cNvSpPr txBox="1"/>
          <p:nvPr/>
        </p:nvSpPr>
        <p:spPr>
          <a:xfrm flipH="1">
            <a:off x="8553450" y="5021263"/>
            <a:ext cx="533400" cy="123825"/>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sp>
        <p:nvSpPr>
          <p:cNvPr id="244" name="Google Shape;244;p32"/>
          <p:cNvSpPr txBox="1"/>
          <p:nvPr/>
        </p:nvSpPr>
        <p:spPr>
          <a:xfrm>
            <a:off x="366713" y="5018088"/>
            <a:ext cx="2274887" cy="1000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50"/>
              <a:buFont typeface="Arial"/>
              <a:buNone/>
            </a:pPr>
            <a:r>
              <a:rPr lang="en-US" sz="650" b="0" i="0" u="none" strike="noStrike" cap="none">
                <a:solidFill>
                  <a:srgbClr val="7F7F7F"/>
                </a:solidFill>
                <a:latin typeface="Arial"/>
                <a:ea typeface="Arial"/>
                <a:cs typeface="Arial"/>
                <a:sym typeface="Arial"/>
              </a:rPr>
              <a:t>© Copyright 2013 Pivotal. All rights reserved.</a:t>
            </a:r>
            <a:endParaRPr sz="1400" b="0" i="0" u="none" strike="noStrike" cap="none">
              <a:solidFill>
                <a:srgbClr val="000000"/>
              </a:solidFill>
              <a:latin typeface="Arial"/>
              <a:ea typeface="Arial"/>
              <a:cs typeface="Arial"/>
              <a:sym typeface="Arial"/>
            </a:endParaRPr>
          </a:p>
        </p:txBody>
      </p:sp>
      <p:pic>
        <p:nvPicPr>
          <p:cNvPr id="245" name="Google Shape;245;p32" descr="Pivotal_Logo_white.png"/>
          <p:cNvPicPr preferRelativeResize="0"/>
          <p:nvPr/>
        </p:nvPicPr>
        <p:blipFill rotWithShape="1">
          <a:blip r:embed="rId2">
            <a:alphaModFix/>
          </a:blip>
          <a:srcRect/>
          <a:stretch/>
        </p:blipFill>
        <p:spPr>
          <a:xfrm>
            <a:off x="7942263" y="4713288"/>
            <a:ext cx="957262" cy="220662"/>
          </a:xfrm>
          <a:prstGeom prst="rect">
            <a:avLst/>
          </a:prstGeom>
          <a:noFill/>
          <a:ln>
            <a:noFill/>
          </a:ln>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Pivotal Title Slide">
  <p:cSld name="Pivotal Title Slide">
    <p:bg>
      <p:bgPr>
        <a:solidFill>
          <a:schemeClr val="accent1"/>
        </a:solidFill>
        <a:effectLst/>
      </p:bgPr>
    </p:bg>
    <p:spTree>
      <p:nvGrpSpPr>
        <p:cNvPr id="1" name="Shape 246"/>
        <p:cNvGrpSpPr/>
        <p:nvPr/>
      </p:nvGrpSpPr>
      <p:grpSpPr>
        <a:xfrm>
          <a:off x="0" y="0"/>
          <a:ext cx="0" cy="0"/>
          <a:chOff x="0" y="0"/>
          <a:chExt cx="0" cy="0"/>
        </a:xfrm>
      </p:grpSpPr>
      <p:sp>
        <p:nvSpPr>
          <p:cNvPr id="247" name="Google Shape;247;p33"/>
          <p:cNvSpPr/>
          <p:nvPr/>
        </p:nvSpPr>
        <p:spPr>
          <a:xfrm>
            <a:off x="0" y="0"/>
            <a:ext cx="9144000" cy="51435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48" name="Google Shape;248;p33" descr="EMC-no-tag_white_RGB-150dpi.png"/>
          <p:cNvPicPr preferRelativeResize="0"/>
          <p:nvPr/>
        </p:nvPicPr>
        <p:blipFill rotWithShape="1">
          <a:blip r:embed="rId2">
            <a:alphaModFix amt="31000"/>
          </a:blip>
          <a:srcRect/>
          <a:stretch/>
        </p:blipFill>
        <p:spPr>
          <a:xfrm>
            <a:off x="1933575" y="1452563"/>
            <a:ext cx="5153025" cy="1362075"/>
          </a:xfrm>
          <a:prstGeom prst="rect">
            <a:avLst/>
          </a:prstGeom>
          <a:noFill/>
          <a:ln>
            <a:noFill/>
          </a:ln>
        </p:spPr>
      </p:pic>
      <p:sp>
        <p:nvSpPr>
          <p:cNvPr id="249" name="Google Shape;249;p33"/>
          <p:cNvSpPr txBox="1"/>
          <p:nvPr/>
        </p:nvSpPr>
        <p:spPr>
          <a:xfrm>
            <a:off x="1701800" y="2984500"/>
            <a:ext cx="5689600" cy="4778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accent3"/>
                </a:solidFill>
                <a:latin typeface="Arial"/>
                <a:ea typeface="Arial"/>
                <a:cs typeface="Arial"/>
                <a:sym typeface="Arial"/>
              </a:rPr>
              <a:t>A NEW </a:t>
            </a:r>
            <a:r>
              <a:rPr lang="en-US" sz="2300" b="0" i="0" u="none" strike="noStrike" cap="none">
                <a:solidFill>
                  <a:schemeClr val="accent3"/>
                </a:solidFill>
                <a:latin typeface="Arial"/>
                <a:ea typeface="Arial"/>
                <a:cs typeface="Arial"/>
                <a:sym typeface="Arial"/>
              </a:rPr>
              <a:t>PLATFORM</a:t>
            </a:r>
            <a:r>
              <a:rPr lang="en-US" sz="2400" b="0" i="0" u="none" strike="noStrike" cap="none">
                <a:solidFill>
                  <a:schemeClr val="accent3"/>
                </a:solidFill>
                <a:latin typeface="Arial"/>
                <a:ea typeface="Arial"/>
                <a:cs typeface="Arial"/>
                <a:sym typeface="Arial"/>
              </a:rPr>
              <a:t> </a:t>
            </a:r>
            <a:r>
              <a:rPr lang="en-US" sz="2400" b="0" i="0" u="none" strike="noStrike" cap="none">
                <a:solidFill>
                  <a:srgbClr val="3EA7BC"/>
                </a:solidFill>
                <a:latin typeface="Arial"/>
                <a:ea typeface="Arial"/>
                <a:cs typeface="Arial"/>
                <a:sym typeface="Arial"/>
              </a:rPr>
              <a:t>FOR A NEW ERA</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with Subtitle and Content">
  <p:cSld name="1_Title with Subtitle and Content">
    <p:spTree>
      <p:nvGrpSpPr>
        <p:cNvPr id="1" name="Shape 255"/>
        <p:cNvGrpSpPr/>
        <p:nvPr/>
      </p:nvGrpSpPr>
      <p:grpSpPr>
        <a:xfrm>
          <a:off x="0" y="0"/>
          <a:ext cx="0" cy="0"/>
          <a:chOff x="0" y="0"/>
          <a:chExt cx="0" cy="0"/>
        </a:xfrm>
      </p:grpSpPr>
      <p:sp>
        <p:nvSpPr>
          <p:cNvPr id="256" name="Google Shape;256;p35"/>
          <p:cNvSpPr txBox="1">
            <a:spLocks noGrp="1"/>
          </p:cNvSpPr>
          <p:nvPr>
            <p:ph type="body" idx="1"/>
          </p:nvPr>
        </p:nvSpPr>
        <p:spPr>
          <a:xfrm>
            <a:off x="366713" y="785813"/>
            <a:ext cx="8410575" cy="34621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2C95DD"/>
              </a:buClr>
              <a:buSzPts val="14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rgbClr val="2C95DD"/>
              </a:buClr>
              <a:buSzPts val="14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2C95DD"/>
              </a:buClr>
              <a:buSzPts val="14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rgbClr val="2C95DD"/>
              </a:buClr>
              <a:buSzPts val="14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rgbClr val="2C95DD"/>
              </a:buClr>
              <a:buSzPts val="14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9pPr>
          </a:lstStyle>
          <a:p>
            <a:endParaRPr/>
          </a:p>
        </p:txBody>
      </p:sp>
      <p:sp>
        <p:nvSpPr>
          <p:cNvPr id="257" name="Google Shape;257;p35"/>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8" name="Google Shape;258;p35"/>
          <p:cNvSpPr txBox="1">
            <a:spLocks noGrp="1"/>
          </p:cNvSpPr>
          <p:nvPr>
            <p:ph type="body" idx="2"/>
          </p:nvPr>
        </p:nvSpPr>
        <p:spPr>
          <a:xfrm>
            <a:off x="366715" y="1419224"/>
            <a:ext cx="8410574" cy="3038475"/>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9"/>
        <p:cNvGrpSpPr/>
        <p:nvPr/>
      </p:nvGrpSpPr>
      <p:grpSpPr>
        <a:xfrm>
          <a:off x="0" y="0"/>
          <a:ext cx="0" cy="0"/>
          <a:chOff x="0" y="0"/>
          <a:chExt cx="0" cy="0"/>
        </a:xfrm>
      </p:grpSpPr>
      <p:sp>
        <p:nvSpPr>
          <p:cNvPr id="260" name="Google Shape;260;p36"/>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1" name="Google Shape;261;p36"/>
          <p:cNvSpPr txBox="1">
            <a:spLocks noGrp="1"/>
          </p:cNvSpPr>
          <p:nvPr>
            <p:ph type="ctrTitle"/>
          </p:nvPr>
        </p:nvSpPr>
        <p:spPr>
          <a:xfrm>
            <a:off x="890587" y="1312907"/>
            <a:ext cx="4384145" cy="1006429"/>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rgbClr val="F16F3B"/>
              </a:buClr>
              <a:buSzPts val="1400"/>
              <a:buFont typeface="Arial"/>
              <a:buNone/>
              <a:defRPr sz="3600" b="1" i="0" u="none" strike="noStrike" cap="none">
                <a:solidFill>
                  <a:srgbClr val="F16F3B"/>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2" name="Google Shape;262;p36"/>
          <p:cNvSpPr txBox="1">
            <a:spLocks noGrp="1"/>
          </p:cNvSpPr>
          <p:nvPr>
            <p:ph type="subTitle" idx="1"/>
          </p:nvPr>
        </p:nvSpPr>
        <p:spPr>
          <a:xfrm>
            <a:off x="890588" y="2633384"/>
            <a:ext cx="6048375" cy="36933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C95DD"/>
              </a:buClr>
              <a:buSzPts val="1400"/>
              <a:buFont typeface="Arial"/>
              <a:buNone/>
              <a:defRPr sz="2400" b="0" i="0" u="none" strike="noStrike" cap="none">
                <a:solidFill>
                  <a:schemeClr val="accent2"/>
                </a:solidFill>
                <a:latin typeface="Arial"/>
                <a:ea typeface="Arial"/>
                <a:cs typeface="Arial"/>
                <a:sym typeface="Arial"/>
              </a:defRPr>
            </a:lvl1pPr>
            <a:lvl2pPr marR="0" lvl="1" algn="ctr" rtl="0">
              <a:lnSpc>
                <a:spcPct val="100000"/>
              </a:lnSpc>
              <a:spcBef>
                <a:spcPts val="480"/>
              </a:spcBef>
              <a:spcAft>
                <a:spcPts val="0"/>
              </a:spcAft>
              <a:buClr>
                <a:srgbClr val="2C95DD"/>
              </a:buClr>
              <a:buSzPts val="1400"/>
              <a:buFont typeface="Arial"/>
              <a:buNone/>
              <a:defRPr sz="2400" b="0" i="0" u="none" strike="noStrike" cap="none">
                <a:solidFill>
                  <a:srgbClr val="949494"/>
                </a:solidFill>
                <a:latin typeface="Arial"/>
                <a:ea typeface="Arial"/>
                <a:cs typeface="Arial"/>
                <a:sym typeface="Arial"/>
              </a:defRPr>
            </a:lvl2pPr>
            <a:lvl3pPr marR="0" lvl="2" algn="ctr" rtl="0">
              <a:lnSpc>
                <a:spcPct val="100000"/>
              </a:lnSpc>
              <a:spcBef>
                <a:spcPts val="400"/>
              </a:spcBef>
              <a:spcAft>
                <a:spcPts val="0"/>
              </a:spcAft>
              <a:buClr>
                <a:srgbClr val="2C95DD"/>
              </a:buClr>
              <a:buSzPts val="1400"/>
              <a:buFont typeface="Arial"/>
              <a:buNone/>
              <a:defRPr sz="2000" b="0" i="0" u="none" strike="noStrike" cap="none">
                <a:solidFill>
                  <a:srgbClr val="949494"/>
                </a:solidFill>
                <a:latin typeface="Arial"/>
                <a:ea typeface="Arial"/>
                <a:cs typeface="Arial"/>
                <a:sym typeface="Arial"/>
              </a:defRPr>
            </a:lvl3pPr>
            <a:lvl4pPr marR="0" lvl="3" algn="ctr" rtl="0">
              <a:lnSpc>
                <a:spcPct val="100000"/>
              </a:lnSpc>
              <a:spcBef>
                <a:spcPts val="360"/>
              </a:spcBef>
              <a:spcAft>
                <a:spcPts val="0"/>
              </a:spcAft>
              <a:buClr>
                <a:srgbClr val="2C95DD"/>
              </a:buClr>
              <a:buSzPts val="1400"/>
              <a:buFont typeface="Arial"/>
              <a:buNone/>
              <a:defRPr sz="1800" b="0" i="0" u="none" strike="noStrike" cap="none">
                <a:solidFill>
                  <a:srgbClr val="949494"/>
                </a:solidFill>
                <a:latin typeface="Arial"/>
                <a:ea typeface="Arial"/>
                <a:cs typeface="Arial"/>
                <a:sym typeface="Arial"/>
              </a:defRPr>
            </a:lvl4pPr>
            <a:lvl5pPr marR="0" lvl="4" algn="ctr" rtl="0">
              <a:lnSpc>
                <a:spcPct val="100000"/>
              </a:lnSpc>
              <a:spcBef>
                <a:spcPts val="360"/>
              </a:spcBef>
              <a:spcAft>
                <a:spcPts val="0"/>
              </a:spcAft>
              <a:buClr>
                <a:srgbClr val="2C95DD"/>
              </a:buClr>
              <a:buSzPts val="1400"/>
              <a:buFont typeface="Arial"/>
              <a:buNone/>
              <a:defRPr sz="1800" b="0" i="0" u="none" strike="noStrike" cap="none">
                <a:solidFill>
                  <a:srgbClr val="949494"/>
                </a:solidFill>
                <a:latin typeface="Arial"/>
                <a:ea typeface="Arial"/>
                <a:cs typeface="Arial"/>
                <a:sym typeface="Arial"/>
              </a:defRPr>
            </a:lvl5pPr>
            <a:lvl6pPr marR="0" lvl="5" algn="ctr" rtl="0">
              <a:lnSpc>
                <a:spcPct val="100000"/>
              </a:lnSpc>
              <a:spcBef>
                <a:spcPts val="400"/>
              </a:spcBef>
              <a:spcAft>
                <a:spcPts val="0"/>
              </a:spcAft>
              <a:buClr>
                <a:srgbClr val="949494"/>
              </a:buClr>
              <a:buSzPts val="1400"/>
              <a:buFont typeface="Arial"/>
              <a:buNone/>
              <a:defRPr sz="2000" b="0" i="0" u="none" strike="noStrike" cap="none">
                <a:solidFill>
                  <a:srgbClr val="949494"/>
                </a:solidFill>
                <a:latin typeface="Arial"/>
                <a:ea typeface="Arial"/>
                <a:cs typeface="Arial"/>
                <a:sym typeface="Arial"/>
              </a:defRPr>
            </a:lvl6pPr>
            <a:lvl7pPr marR="0" lvl="6" algn="ctr" rtl="0">
              <a:lnSpc>
                <a:spcPct val="100000"/>
              </a:lnSpc>
              <a:spcBef>
                <a:spcPts val="400"/>
              </a:spcBef>
              <a:spcAft>
                <a:spcPts val="0"/>
              </a:spcAft>
              <a:buClr>
                <a:srgbClr val="949494"/>
              </a:buClr>
              <a:buSzPts val="1400"/>
              <a:buFont typeface="Arial"/>
              <a:buNone/>
              <a:defRPr sz="2000" b="0" i="0" u="none" strike="noStrike" cap="none">
                <a:solidFill>
                  <a:srgbClr val="949494"/>
                </a:solidFill>
                <a:latin typeface="Arial"/>
                <a:ea typeface="Arial"/>
                <a:cs typeface="Arial"/>
                <a:sym typeface="Arial"/>
              </a:defRPr>
            </a:lvl7pPr>
            <a:lvl8pPr marR="0" lvl="7" algn="ctr" rtl="0">
              <a:lnSpc>
                <a:spcPct val="100000"/>
              </a:lnSpc>
              <a:spcBef>
                <a:spcPts val="400"/>
              </a:spcBef>
              <a:spcAft>
                <a:spcPts val="0"/>
              </a:spcAft>
              <a:buClr>
                <a:srgbClr val="949494"/>
              </a:buClr>
              <a:buSzPts val="1400"/>
              <a:buFont typeface="Arial"/>
              <a:buNone/>
              <a:defRPr sz="2000" b="0" i="0" u="none" strike="noStrike" cap="none">
                <a:solidFill>
                  <a:srgbClr val="949494"/>
                </a:solidFill>
                <a:latin typeface="Arial"/>
                <a:ea typeface="Arial"/>
                <a:cs typeface="Arial"/>
                <a:sym typeface="Arial"/>
              </a:defRPr>
            </a:lvl8pPr>
            <a:lvl9pPr marR="0" lvl="8" algn="ctr" rtl="0">
              <a:lnSpc>
                <a:spcPct val="100000"/>
              </a:lnSpc>
              <a:spcBef>
                <a:spcPts val="400"/>
              </a:spcBef>
              <a:spcAft>
                <a:spcPts val="0"/>
              </a:spcAft>
              <a:buClr>
                <a:srgbClr val="949494"/>
              </a:buClr>
              <a:buSzPts val="1400"/>
              <a:buFont typeface="Arial"/>
              <a:buNone/>
              <a:defRPr sz="2000" b="0" i="0" u="none" strike="noStrike" cap="none">
                <a:solidFill>
                  <a:srgbClr val="949494"/>
                </a:solidFill>
                <a:latin typeface="Arial"/>
                <a:ea typeface="Arial"/>
                <a:cs typeface="Arial"/>
                <a:sym typeface="Arial"/>
              </a:defRPr>
            </a:lvl9pPr>
          </a:lstStyle>
          <a:p>
            <a:endParaRPr/>
          </a:p>
        </p:txBody>
      </p:sp>
      <p:sp>
        <p:nvSpPr>
          <p:cNvPr id="263" name="Google Shape;263;p36"/>
          <p:cNvSpPr txBox="1">
            <a:spLocks noGrp="1"/>
          </p:cNvSpPr>
          <p:nvPr>
            <p:ph type="body" idx="2"/>
          </p:nvPr>
        </p:nvSpPr>
        <p:spPr>
          <a:xfrm>
            <a:off x="908582" y="3710101"/>
            <a:ext cx="5026550" cy="27699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2C95DD"/>
              </a:buClr>
              <a:buSzPts val="1400"/>
              <a:buFont typeface="Arial"/>
              <a:buNone/>
              <a:defRPr sz="1800" b="0" i="0" u="none" strike="noStrike" cap="none">
                <a:solidFill>
                  <a:srgbClr val="7F7F7F"/>
                </a:solidFill>
                <a:latin typeface="Arial"/>
                <a:ea typeface="Arial"/>
                <a:cs typeface="Arial"/>
                <a:sym typeface="Arial"/>
              </a:defRPr>
            </a:lvl1pPr>
            <a:lvl2pPr marL="914400" marR="0" lvl="1" indent="-381000" algn="l" rtl="0">
              <a:lnSpc>
                <a:spcPct val="100000"/>
              </a:lnSpc>
              <a:spcBef>
                <a:spcPts val="480"/>
              </a:spcBef>
              <a:spcAft>
                <a:spcPts val="0"/>
              </a:spcAft>
              <a:buClr>
                <a:srgbClr val="2C95DD"/>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4" name="Google Shape;264;p36"/>
          <p:cNvSpPr/>
          <p:nvPr/>
        </p:nvSpPr>
        <p:spPr>
          <a:xfrm>
            <a:off x="0" y="4629150"/>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5" name="Google Shape;265;p36"/>
          <p:cNvSpPr txBox="1"/>
          <p:nvPr/>
        </p:nvSpPr>
        <p:spPr>
          <a:xfrm flipH="1">
            <a:off x="8553450" y="5021496"/>
            <a:ext cx="533400" cy="123111"/>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8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pic>
        <p:nvPicPr>
          <p:cNvPr id="266" name="Google Shape;266;p36" descr="Pivotal_Logo_white.png"/>
          <p:cNvPicPr preferRelativeResize="0"/>
          <p:nvPr/>
        </p:nvPicPr>
        <p:blipFill rotWithShape="1">
          <a:blip r:embed="rId2">
            <a:alphaModFix/>
          </a:blip>
          <a:srcRect/>
          <a:stretch/>
        </p:blipFill>
        <p:spPr>
          <a:xfrm>
            <a:off x="7941733" y="4713966"/>
            <a:ext cx="957262" cy="21945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68"/>
        <p:cNvGrpSpPr/>
        <p:nvPr/>
      </p:nvGrpSpPr>
      <p:grpSpPr>
        <a:xfrm>
          <a:off x="0" y="0"/>
          <a:ext cx="0" cy="0"/>
          <a:chOff x="0" y="0"/>
          <a:chExt cx="0" cy="0"/>
        </a:xfrm>
      </p:grpSpPr>
      <p:sp>
        <p:nvSpPr>
          <p:cNvPr id="269" name="Google Shape;269;p37"/>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0" name="Google Shape;270;p37"/>
          <p:cNvSpPr/>
          <p:nvPr/>
        </p:nvSpPr>
        <p:spPr>
          <a:xfrm>
            <a:off x="0" y="4629150"/>
            <a:ext cx="9144000" cy="385763"/>
          </a:xfrm>
          <a:prstGeom prst="rect">
            <a:avLst/>
          </a:prstGeom>
          <a:solidFill>
            <a:srgbClr val="00685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1" name="Google Shape;271;p37"/>
          <p:cNvSpPr txBox="1"/>
          <p:nvPr/>
        </p:nvSpPr>
        <p:spPr>
          <a:xfrm flipH="1">
            <a:off x="8553450" y="5021496"/>
            <a:ext cx="533400" cy="123111"/>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8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sp>
        <p:nvSpPr>
          <p:cNvPr id="272" name="Google Shape;272;p37"/>
          <p:cNvSpPr txBox="1">
            <a:spLocks noGrp="1"/>
          </p:cNvSpPr>
          <p:nvPr>
            <p:ph type="ctrTitle"/>
          </p:nvPr>
        </p:nvSpPr>
        <p:spPr>
          <a:xfrm>
            <a:off x="1017588" y="1739930"/>
            <a:ext cx="6048376" cy="620683"/>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accent3"/>
              </a:buClr>
              <a:buSzPts val="1400"/>
              <a:buFont typeface="Arial"/>
              <a:buNone/>
              <a:defRPr sz="4400" b="0"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3" name="Google Shape;273;p37"/>
          <p:cNvSpPr txBox="1">
            <a:spLocks noGrp="1"/>
          </p:cNvSpPr>
          <p:nvPr>
            <p:ph type="body" idx="1"/>
          </p:nvPr>
        </p:nvSpPr>
        <p:spPr>
          <a:xfrm>
            <a:off x="1026053" y="2447128"/>
            <a:ext cx="6048375" cy="56276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200"/>
              </a:spcBef>
              <a:spcAft>
                <a:spcPts val="0"/>
              </a:spcAft>
              <a:buClr>
                <a:srgbClr val="1C7B70"/>
              </a:buClr>
              <a:buSzPts val="1400"/>
              <a:buFont typeface="Arial"/>
              <a:buNone/>
              <a:defRPr sz="2800" b="0" i="0" u="none" strike="noStrike" cap="none">
                <a:solidFill>
                  <a:schemeClr val="accent2"/>
                </a:solidFill>
                <a:latin typeface="Arial"/>
                <a:ea typeface="Arial"/>
                <a:cs typeface="Arial"/>
                <a:sym typeface="Arial"/>
              </a:defRPr>
            </a:lvl1pPr>
            <a:lvl2pPr marL="914400" marR="0" lvl="1" indent="-228600" algn="l" rtl="0">
              <a:lnSpc>
                <a:spcPct val="100000"/>
              </a:lnSpc>
              <a:spcBef>
                <a:spcPts val="300"/>
              </a:spcBef>
              <a:spcAft>
                <a:spcPts val="0"/>
              </a:spcAft>
              <a:buClr>
                <a:srgbClr val="1C7B70"/>
              </a:buClr>
              <a:buSzPts val="1400"/>
              <a:buFont typeface="Arial"/>
              <a:buNone/>
              <a:defRPr sz="2000" b="0" i="0" u="none" strike="noStrike" cap="none">
                <a:solidFill>
                  <a:schemeClr val="lt2"/>
                </a:solidFill>
                <a:latin typeface="Arial"/>
                <a:ea typeface="Arial"/>
                <a:cs typeface="Arial"/>
                <a:sym typeface="Arial"/>
              </a:defRPr>
            </a:lvl2pPr>
            <a:lvl3pPr marL="1371600" marR="0" lvl="2" indent="-355600" algn="l" rtl="0">
              <a:lnSpc>
                <a:spcPct val="100000"/>
              </a:lnSpc>
              <a:spcBef>
                <a:spcPts val="400"/>
              </a:spcBef>
              <a:spcAft>
                <a:spcPts val="0"/>
              </a:spcAft>
              <a:buClr>
                <a:srgbClr val="2C95DD"/>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2C95DD"/>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74" name="Google Shape;274;p37" descr="Pivotal_Logo_white.png"/>
          <p:cNvPicPr preferRelativeResize="0"/>
          <p:nvPr/>
        </p:nvPicPr>
        <p:blipFill rotWithShape="1">
          <a:blip r:embed="rId2">
            <a:alphaModFix/>
          </a:blip>
          <a:srcRect/>
          <a:stretch/>
        </p:blipFill>
        <p:spPr>
          <a:xfrm>
            <a:off x="7941733" y="4713966"/>
            <a:ext cx="957262" cy="219455"/>
          </a:xfrm>
          <a:prstGeom prst="rect">
            <a:avLst/>
          </a:prstGeom>
          <a:noFill/>
          <a:ln>
            <a:noFill/>
          </a:ln>
        </p:spPr>
      </p:pic>
      <p:sp>
        <p:nvSpPr>
          <p:cNvPr id="275" name="Google Shape;275;p37"/>
          <p:cNvSpPr txBox="1"/>
          <p:nvPr/>
        </p:nvSpPr>
        <p:spPr>
          <a:xfrm>
            <a:off x="365125" y="5025750"/>
            <a:ext cx="2274887" cy="10002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650"/>
              <a:buFont typeface="Arial"/>
              <a:buNone/>
            </a:pPr>
            <a:r>
              <a:rPr lang="en-US" sz="650" b="0" i="0" u="none" strike="noStrike" cap="none">
                <a:solidFill>
                  <a:srgbClr val="7F7F7F"/>
                </a:solidFill>
                <a:latin typeface="Arial"/>
                <a:ea typeface="Arial"/>
                <a:cs typeface="Arial"/>
                <a:sym typeface="Arial"/>
              </a:rPr>
              <a:t>Pivotal Confidential–Internal Use Only</a:t>
            </a:r>
            <a:endParaRPr sz="700" b="0" i="0" u="none" strike="noStrike" cap="none">
              <a:solidFill>
                <a:schemeClr val="lt2"/>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ivider 1">
  <p:cSld name="Divider 1">
    <p:spTree>
      <p:nvGrpSpPr>
        <p:cNvPr id="1" name="Shape 276"/>
        <p:cNvGrpSpPr/>
        <p:nvPr/>
      </p:nvGrpSpPr>
      <p:grpSpPr>
        <a:xfrm>
          <a:off x="0" y="0"/>
          <a:ext cx="0" cy="0"/>
          <a:chOff x="0" y="0"/>
          <a:chExt cx="0" cy="0"/>
        </a:xfrm>
      </p:grpSpPr>
      <p:sp>
        <p:nvSpPr>
          <p:cNvPr id="277" name="Google Shape;277;p38"/>
          <p:cNvSpPr/>
          <p:nvPr/>
        </p:nvSpPr>
        <p:spPr>
          <a:xfrm>
            <a:off x="0" y="0"/>
            <a:ext cx="9144000" cy="2168501"/>
          </a:xfrm>
          <a:prstGeom prst="rect">
            <a:avLst/>
          </a:prstGeom>
          <a:gradFill>
            <a:gsLst>
              <a:gs pos="0">
                <a:schemeClr val="lt1"/>
              </a:gs>
              <a:gs pos="100000">
                <a:srgbClr val="BFBFBF">
                  <a:alpha val="60392"/>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Google Shape;278;p38"/>
          <p:cNvSpPr txBox="1">
            <a:spLocks noGrp="1"/>
          </p:cNvSpPr>
          <p:nvPr>
            <p:ph type="ctrTitle"/>
          </p:nvPr>
        </p:nvSpPr>
        <p:spPr>
          <a:xfrm>
            <a:off x="2728912" y="1006880"/>
            <a:ext cx="6048376" cy="1218795"/>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9" name="Google Shape;279;p38"/>
          <p:cNvSpPr txBox="1">
            <a:spLocks noGrp="1"/>
          </p:cNvSpPr>
          <p:nvPr>
            <p:ph type="subTitle" idx="1"/>
          </p:nvPr>
        </p:nvSpPr>
        <p:spPr>
          <a:xfrm>
            <a:off x="2728913" y="2455863"/>
            <a:ext cx="6048375" cy="1901704"/>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600"/>
              </a:spcBef>
              <a:spcAft>
                <a:spcPts val="0"/>
              </a:spcAft>
              <a:buClr>
                <a:srgbClr val="2C95DD"/>
              </a:buClr>
              <a:buSzPts val="1400"/>
              <a:buFont typeface="Arial"/>
              <a:buNone/>
              <a:defRPr sz="2800" b="0" i="0" u="none" strike="noStrike" cap="none">
                <a:solidFill>
                  <a:schemeClr val="dk1"/>
                </a:solidFill>
                <a:latin typeface="Arial"/>
                <a:ea typeface="Arial"/>
                <a:cs typeface="Arial"/>
                <a:sym typeface="Arial"/>
              </a:defRPr>
            </a:lvl1pPr>
            <a:lvl2pPr marR="0" lvl="1" algn="ctr" rtl="0">
              <a:lnSpc>
                <a:spcPct val="100000"/>
              </a:lnSpc>
              <a:spcBef>
                <a:spcPts val="480"/>
              </a:spcBef>
              <a:spcAft>
                <a:spcPts val="0"/>
              </a:spcAft>
              <a:buClr>
                <a:srgbClr val="2C95DD"/>
              </a:buClr>
              <a:buSzPts val="1400"/>
              <a:buFont typeface="Arial"/>
              <a:buNone/>
              <a:defRPr sz="2400" b="0" i="0" u="none" strike="noStrike" cap="none">
                <a:solidFill>
                  <a:srgbClr val="949494"/>
                </a:solidFill>
                <a:latin typeface="Arial"/>
                <a:ea typeface="Arial"/>
                <a:cs typeface="Arial"/>
                <a:sym typeface="Arial"/>
              </a:defRPr>
            </a:lvl2pPr>
            <a:lvl3pPr marR="0" lvl="2" algn="ctr" rtl="0">
              <a:lnSpc>
                <a:spcPct val="100000"/>
              </a:lnSpc>
              <a:spcBef>
                <a:spcPts val="400"/>
              </a:spcBef>
              <a:spcAft>
                <a:spcPts val="0"/>
              </a:spcAft>
              <a:buClr>
                <a:srgbClr val="2C95DD"/>
              </a:buClr>
              <a:buSzPts val="1400"/>
              <a:buFont typeface="Arial"/>
              <a:buNone/>
              <a:defRPr sz="2000" b="0" i="0" u="none" strike="noStrike" cap="none">
                <a:solidFill>
                  <a:srgbClr val="949494"/>
                </a:solidFill>
                <a:latin typeface="Arial"/>
                <a:ea typeface="Arial"/>
                <a:cs typeface="Arial"/>
                <a:sym typeface="Arial"/>
              </a:defRPr>
            </a:lvl3pPr>
            <a:lvl4pPr marR="0" lvl="3" algn="ctr" rtl="0">
              <a:lnSpc>
                <a:spcPct val="100000"/>
              </a:lnSpc>
              <a:spcBef>
                <a:spcPts val="360"/>
              </a:spcBef>
              <a:spcAft>
                <a:spcPts val="0"/>
              </a:spcAft>
              <a:buClr>
                <a:srgbClr val="2C95DD"/>
              </a:buClr>
              <a:buSzPts val="1400"/>
              <a:buFont typeface="Arial"/>
              <a:buNone/>
              <a:defRPr sz="1800" b="0" i="0" u="none" strike="noStrike" cap="none">
                <a:solidFill>
                  <a:srgbClr val="949494"/>
                </a:solidFill>
                <a:latin typeface="Arial"/>
                <a:ea typeface="Arial"/>
                <a:cs typeface="Arial"/>
                <a:sym typeface="Arial"/>
              </a:defRPr>
            </a:lvl4pPr>
            <a:lvl5pPr marR="0" lvl="4" algn="ctr" rtl="0">
              <a:lnSpc>
                <a:spcPct val="100000"/>
              </a:lnSpc>
              <a:spcBef>
                <a:spcPts val="360"/>
              </a:spcBef>
              <a:spcAft>
                <a:spcPts val="0"/>
              </a:spcAft>
              <a:buClr>
                <a:srgbClr val="2C95DD"/>
              </a:buClr>
              <a:buSzPts val="1400"/>
              <a:buFont typeface="Arial"/>
              <a:buNone/>
              <a:defRPr sz="1800" b="0" i="0" u="none" strike="noStrike" cap="none">
                <a:solidFill>
                  <a:srgbClr val="949494"/>
                </a:solidFill>
                <a:latin typeface="Arial"/>
                <a:ea typeface="Arial"/>
                <a:cs typeface="Arial"/>
                <a:sym typeface="Arial"/>
              </a:defRPr>
            </a:lvl5pPr>
            <a:lvl6pPr marR="0" lvl="5" algn="ctr" rtl="0">
              <a:lnSpc>
                <a:spcPct val="100000"/>
              </a:lnSpc>
              <a:spcBef>
                <a:spcPts val="400"/>
              </a:spcBef>
              <a:spcAft>
                <a:spcPts val="0"/>
              </a:spcAft>
              <a:buClr>
                <a:srgbClr val="949494"/>
              </a:buClr>
              <a:buSzPts val="1400"/>
              <a:buFont typeface="Arial"/>
              <a:buNone/>
              <a:defRPr sz="2000" b="0" i="0" u="none" strike="noStrike" cap="none">
                <a:solidFill>
                  <a:srgbClr val="949494"/>
                </a:solidFill>
                <a:latin typeface="Arial"/>
                <a:ea typeface="Arial"/>
                <a:cs typeface="Arial"/>
                <a:sym typeface="Arial"/>
              </a:defRPr>
            </a:lvl6pPr>
            <a:lvl7pPr marR="0" lvl="6" algn="ctr" rtl="0">
              <a:lnSpc>
                <a:spcPct val="100000"/>
              </a:lnSpc>
              <a:spcBef>
                <a:spcPts val="400"/>
              </a:spcBef>
              <a:spcAft>
                <a:spcPts val="0"/>
              </a:spcAft>
              <a:buClr>
                <a:srgbClr val="949494"/>
              </a:buClr>
              <a:buSzPts val="1400"/>
              <a:buFont typeface="Arial"/>
              <a:buNone/>
              <a:defRPr sz="2000" b="0" i="0" u="none" strike="noStrike" cap="none">
                <a:solidFill>
                  <a:srgbClr val="949494"/>
                </a:solidFill>
                <a:latin typeface="Arial"/>
                <a:ea typeface="Arial"/>
                <a:cs typeface="Arial"/>
                <a:sym typeface="Arial"/>
              </a:defRPr>
            </a:lvl7pPr>
            <a:lvl8pPr marR="0" lvl="7" algn="ctr" rtl="0">
              <a:lnSpc>
                <a:spcPct val="100000"/>
              </a:lnSpc>
              <a:spcBef>
                <a:spcPts val="400"/>
              </a:spcBef>
              <a:spcAft>
                <a:spcPts val="0"/>
              </a:spcAft>
              <a:buClr>
                <a:srgbClr val="949494"/>
              </a:buClr>
              <a:buSzPts val="1400"/>
              <a:buFont typeface="Arial"/>
              <a:buNone/>
              <a:defRPr sz="2000" b="0" i="0" u="none" strike="noStrike" cap="none">
                <a:solidFill>
                  <a:srgbClr val="949494"/>
                </a:solidFill>
                <a:latin typeface="Arial"/>
                <a:ea typeface="Arial"/>
                <a:cs typeface="Arial"/>
                <a:sym typeface="Arial"/>
              </a:defRPr>
            </a:lvl8pPr>
            <a:lvl9pPr marR="0" lvl="8" algn="ctr" rtl="0">
              <a:lnSpc>
                <a:spcPct val="100000"/>
              </a:lnSpc>
              <a:spcBef>
                <a:spcPts val="400"/>
              </a:spcBef>
              <a:spcAft>
                <a:spcPts val="0"/>
              </a:spcAft>
              <a:buClr>
                <a:srgbClr val="949494"/>
              </a:buClr>
              <a:buSzPts val="1400"/>
              <a:buFont typeface="Arial"/>
              <a:buNone/>
              <a:defRPr sz="2000" b="0" i="0" u="none" strike="noStrike" cap="none">
                <a:solidFill>
                  <a:srgbClr val="949494"/>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ivider 3 -Large Text">
  <p:cSld name="Divider 3 -Large Text">
    <p:spTree>
      <p:nvGrpSpPr>
        <p:cNvPr id="1" name="Shape 280"/>
        <p:cNvGrpSpPr/>
        <p:nvPr/>
      </p:nvGrpSpPr>
      <p:grpSpPr>
        <a:xfrm>
          <a:off x="0" y="0"/>
          <a:ext cx="0" cy="0"/>
          <a:chOff x="0" y="0"/>
          <a:chExt cx="0" cy="0"/>
        </a:xfrm>
      </p:grpSpPr>
      <p:sp>
        <p:nvSpPr>
          <p:cNvPr id="281" name="Google Shape;281;p39"/>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2" name="Google Shape;282;p39"/>
          <p:cNvSpPr/>
          <p:nvPr/>
        </p:nvSpPr>
        <p:spPr>
          <a:xfrm>
            <a:off x="0" y="4629150"/>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3" name="Google Shape;283;p39"/>
          <p:cNvSpPr txBox="1"/>
          <p:nvPr/>
        </p:nvSpPr>
        <p:spPr>
          <a:xfrm flipH="1">
            <a:off x="8553450" y="5021496"/>
            <a:ext cx="533400" cy="123111"/>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8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sp>
        <p:nvSpPr>
          <p:cNvPr id="284" name="Google Shape;284;p39"/>
          <p:cNvSpPr txBox="1">
            <a:spLocks noGrp="1"/>
          </p:cNvSpPr>
          <p:nvPr>
            <p:ph type="ctrTitle"/>
          </p:nvPr>
        </p:nvSpPr>
        <p:spPr>
          <a:xfrm>
            <a:off x="670455" y="1674284"/>
            <a:ext cx="6048376" cy="1354217"/>
          </a:xfrm>
          <a:prstGeom prst="rect">
            <a:avLst/>
          </a:prstGeom>
          <a:noFill/>
          <a:ln>
            <a:noFill/>
          </a:ln>
          <a:effectLst>
            <a:reflection stA="50000" endPos="75000" dist="12700" dir="5400000" sy="-100000" algn="bl" rotWithShape="0"/>
          </a:effectLst>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2"/>
              </a:buClr>
              <a:buSzPts val="1400"/>
              <a:buFont typeface="Arial"/>
              <a:buNone/>
              <a:defRPr sz="96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85" name="Google Shape;285;p39" descr="Pivotal_Logo_white.png"/>
          <p:cNvPicPr preferRelativeResize="0"/>
          <p:nvPr/>
        </p:nvPicPr>
        <p:blipFill rotWithShape="1">
          <a:blip r:embed="rId2">
            <a:alphaModFix/>
          </a:blip>
          <a:srcRect/>
          <a:stretch/>
        </p:blipFill>
        <p:spPr>
          <a:xfrm>
            <a:off x="7941733" y="4713966"/>
            <a:ext cx="957262" cy="219455"/>
          </a:xfrm>
          <a:prstGeom prst="rect">
            <a:avLst/>
          </a:prstGeom>
          <a:noFill/>
          <a:ln>
            <a:noFill/>
          </a:ln>
        </p:spPr>
      </p:pic>
      <p:sp>
        <p:nvSpPr>
          <p:cNvPr id="286" name="Google Shape;286;p39"/>
          <p:cNvSpPr txBox="1"/>
          <p:nvPr/>
        </p:nvSpPr>
        <p:spPr>
          <a:xfrm>
            <a:off x="365125" y="5025750"/>
            <a:ext cx="2274887" cy="10002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650"/>
              <a:buFont typeface="Arial"/>
              <a:buNone/>
            </a:pPr>
            <a:r>
              <a:rPr lang="en-US" sz="650" b="0" i="0" u="none" strike="noStrike" cap="none">
                <a:solidFill>
                  <a:srgbClr val="7F7F7F"/>
                </a:solidFill>
                <a:latin typeface="Arial"/>
                <a:ea typeface="Arial"/>
                <a:cs typeface="Arial"/>
                <a:sym typeface="Arial"/>
              </a:rPr>
              <a:t>Pivotal Confidential–Internal Use Only</a:t>
            </a:r>
            <a:endParaRPr sz="700" b="0" i="0" u="none" strike="noStrike" cap="none">
              <a:solidFill>
                <a:schemeClr val="lt2"/>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Pivotal Title Slide">
  <p:cSld name="Pivotal Title Slide">
    <p:bg>
      <p:bgPr>
        <a:solidFill>
          <a:schemeClr val="accent1"/>
        </a:solidFill>
        <a:effectLst/>
      </p:bgPr>
    </p:bg>
    <p:spTree>
      <p:nvGrpSpPr>
        <p:cNvPr id="1" name="Shape 287"/>
        <p:cNvGrpSpPr/>
        <p:nvPr/>
      </p:nvGrpSpPr>
      <p:grpSpPr>
        <a:xfrm>
          <a:off x="0" y="0"/>
          <a:ext cx="0" cy="0"/>
          <a:chOff x="0" y="0"/>
          <a:chExt cx="0" cy="0"/>
        </a:xfrm>
      </p:grpSpPr>
      <p:sp>
        <p:nvSpPr>
          <p:cNvPr id="288" name="Google Shape;288;p40"/>
          <p:cNvSpPr/>
          <p:nvPr/>
        </p:nvSpPr>
        <p:spPr>
          <a:xfrm>
            <a:off x="0" y="0"/>
            <a:ext cx="9144000" cy="51435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9" name="Google Shape;289;p40"/>
          <p:cNvSpPr txBox="1"/>
          <p:nvPr/>
        </p:nvSpPr>
        <p:spPr>
          <a:xfrm>
            <a:off x="1701801" y="3094571"/>
            <a:ext cx="5689600" cy="44627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50"/>
              <a:buFont typeface="Arial"/>
              <a:buNone/>
            </a:pPr>
            <a:r>
              <a:rPr lang="en-US" sz="2250" b="0" i="0" u="none" strike="noStrike" cap="none">
                <a:solidFill>
                  <a:schemeClr val="accent3"/>
                </a:solidFill>
                <a:latin typeface="Arial"/>
                <a:ea typeface="Arial"/>
                <a:cs typeface="Arial"/>
                <a:sym typeface="Arial"/>
              </a:rPr>
              <a:t>BUILT FOR THE </a:t>
            </a:r>
            <a:r>
              <a:rPr lang="en-US" sz="2250" b="0" i="0" u="none" strike="noStrike" cap="none">
                <a:solidFill>
                  <a:srgbClr val="3EA7BC"/>
                </a:solidFill>
                <a:latin typeface="Arial"/>
                <a:ea typeface="Arial"/>
                <a:cs typeface="Arial"/>
                <a:sym typeface="Arial"/>
              </a:rPr>
              <a:t>SPEED OF BUSINESS</a:t>
            </a:r>
            <a:endParaRPr sz="2250" b="0" i="0" u="none" strike="noStrike" cap="none">
              <a:solidFill>
                <a:srgbClr val="3EA7BC"/>
              </a:solidFill>
              <a:latin typeface="Arial"/>
              <a:ea typeface="Arial"/>
              <a:cs typeface="Arial"/>
              <a:sym typeface="Arial"/>
            </a:endParaRPr>
          </a:p>
        </p:txBody>
      </p:sp>
      <p:pic>
        <p:nvPicPr>
          <p:cNvPr id="290" name="Google Shape;290;p40" descr="Pivotal_Logo_white.png"/>
          <p:cNvPicPr preferRelativeResize="0"/>
          <p:nvPr/>
        </p:nvPicPr>
        <p:blipFill rotWithShape="1">
          <a:blip r:embed="rId2">
            <a:alphaModFix/>
          </a:blip>
          <a:srcRect r="5547"/>
          <a:stretch/>
        </p:blipFill>
        <p:spPr>
          <a:xfrm>
            <a:off x="1973534" y="1659708"/>
            <a:ext cx="5189267" cy="125918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3" name="Google Shape;293;p41"/>
          <p:cNvSpPr txBox="1">
            <a:spLocks noGrp="1"/>
          </p:cNvSpPr>
          <p:nvPr>
            <p:ph type="body" idx="1"/>
          </p:nvPr>
        </p:nvSpPr>
        <p:spPr>
          <a:xfrm>
            <a:off x="366714" y="1074738"/>
            <a:ext cx="8410575" cy="338296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_Title and Content, no circles">
  <p:cSld name="2_Title and Content, no circles">
    <p:spTree>
      <p:nvGrpSpPr>
        <p:cNvPr id="1" name="Shape 294"/>
        <p:cNvGrpSpPr/>
        <p:nvPr/>
      </p:nvGrpSpPr>
      <p:grpSpPr>
        <a:xfrm>
          <a:off x="0" y="0"/>
          <a:ext cx="0" cy="0"/>
          <a:chOff x="0" y="0"/>
          <a:chExt cx="0" cy="0"/>
        </a:xfrm>
      </p:grpSpPr>
      <p:sp>
        <p:nvSpPr>
          <p:cNvPr id="295" name="Google Shape;295;p42"/>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6" name="Google Shape;296;p42"/>
          <p:cNvSpPr txBox="1">
            <a:spLocks noGrp="1"/>
          </p:cNvSpPr>
          <p:nvPr>
            <p:ph type="body" idx="1"/>
          </p:nvPr>
        </p:nvSpPr>
        <p:spPr>
          <a:xfrm>
            <a:off x="366714" y="1074738"/>
            <a:ext cx="8410575" cy="338296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7"/>
        <p:cNvGrpSpPr/>
        <p:nvPr/>
      </p:nvGrpSpPr>
      <p:grpSpPr>
        <a:xfrm>
          <a:off x="0" y="0"/>
          <a:ext cx="0" cy="0"/>
          <a:chOff x="0" y="0"/>
          <a:chExt cx="0" cy="0"/>
        </a:xfrm>
      </p:grpSpPr>
      <p:sp>
        <p:nvSpPr>
          <p:cNvPr id="298" name="Google Shape;298;p43"/>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299"/>
        <p:cNvGrpSpPr/>
        <p:nvPr/>
      </p:nvGrpSpPr>
      <p:grpSpPr>
        <a:xfrm>
          <a:off x="0" y="0"/>
          <a:ext cx="0" cy="0"/>
          <a:chOff x="0" y="0"/>
          <a:chExt cx="0" cy="0"/>
        </a:xfrm>
      </p:grpSpPr>
      <p:sp>
        <p:nvSpPr>
          <p:cNvPr id="300" name="Google Shape;300;p44"/>
          <p:cNvSpPr txBox="1">
            <a:spLocks noGrp="1"/>
          </p:cNvSpPr>
          <p:nvPr>
            <p:ph type="body" idx="1"/>
          </p:nvPr>
        </p:nvSpPr>
        <p:spPr>
          <a:xfrm>
            <a:off x="366713" y="785813"/>
            <a:ext cx="8410575" cy="34621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2C95DD"/>
              </a:buClr>
              <a:buSzPts val="14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rgbClr val="2C95DD"/>
              </a:buClr>
              <a:buSzPts val="14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2C95DD"/>
              </a:buClr>
              <a:buSzPts val="14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rgbClr val="2C95DD"/>
              </a:buClr>
              <a:buSzPts val="14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rgbClr val="2C95DD"/>
              </a:buClr>
              <a:buSzPts val="14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9pPr>
          </a:lstStyle>
          <a:p>
            <a:endParaRPr/>
          </a:p>
        </p:txBody>
      </p:sp>
      <p:sp>
        <p:nvSpPr>
          <p:cNvPr id="301" name="Google Shape;301;p44"/>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Content, graphic area on left">
  <p:cSld name="Title, Content, graphic area on left">
    <p:spTree>
      <p:nvGrpSpPr>
        <p:cNvPr id="1" name="Shape 302"/>
        <p:cNvGrpSpPr/>
        <p:nvPr/>
      </p:nvGrpSpPr>
      <p:grpSpPr>
        <a:xfrm>
          <a:off x="0" y="0"/>
          <a:ext cx="0" cy="0"/>
          <a:chOff x="0" y="0"/>
          <a:chExt cx="0" cy="0"/>
        </a:xfrm>
      </p:grpSpPr>
      <p:sp>
        <p:nvSpPr>
          <p:cNvPr id="303" name="Google Shape;303;p45"/>
          <p:cNvSpPr>
            <a:spLocks noGrp="1"/>
          </p:cNvSpPr>
          <p:nvPr>
            <p:ph type="pic" idx="2"/>
          </p:nvPr>
        </p:nvSpPr>
        <p:spPr>
          <a:xfrm>
            <a:off x="366714" y="1074738"/>
            <a:ext cx="2073275" cy="338296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320"/>
              </a:spcBef>
              <a:spcAft>
                <a:spcPts val="0"/>
              </a:spcAft>
              <a:buClr>
                <a:srgbClr val="2C95DD"/>
              </a:buClr>
              <a:buSzPts val="1400"/>
              <a:buFont typeface="Arial"/>
              <a:buNone/>
              <a:defRPr sz="1600" b="0" i="0" u="none" strike="noStrike" cap="none">
                <a:solidFill>
                  <a:schemeClr val="dk1"/>
                </a:solidFill>
                <a:latin typeface="Verdana"/>
                <a:ea typeface="Verdana"/>
                <a:cs typeface="Verdana"/>
                <a:sym typeface="Verdana"/>
              </a:defRPr>
            </a:lvl1pPr>
            <a:lvl2pPr marR="0" lvl="1" algn="l" rtl="0">
              <a:lnSpc>
                <a:spcPct val="100000"/>
              </a:lnSpc>
              <a:spcBef>
                <a:spcPts val="560"/>
              </a:spcBef>
              <a:spcAft>
                <a:spcPts val="0"/>
              </a:spcAft>
              <a:buClr>
                <a:srgbClr val="2C95DD"/>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rgbClr val="2C95DD"/>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rgbClr val="2C95DD"/>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rgbClr val="2C95DD"/>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04" name="Google Shape;304;p45"/>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5" name="Google Shape;305;p45"/>
          <p:cNvSpPr txBox="1">
            <a:spLocks noGrp="1"/>
          </p:cNvSpPr>
          <p:nvPr>
            <p:ph type="body" idx="1"/>
          </p:nvPr>
        </p:nvSpPr>
        <p:spPr>
          <a:xfrm>
            <a:off x="2728913" y="1074738"/>
            <a:ext cx="6048376" cy="338296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ubtitle, and Content with graphic area at left">
  <p:cSld name="Title, Subtitle, and Content with graphic area at left">
    <p:spTree>
      <p:nvGrpSpPr>
        <p:cNvPr id="1" name="Shape 306"/>
        <p:cNvGrpSpPr/>
        <p:nvPr/>
      </p:nvGrpSpPr>
      <p:grpSpPr>
        <a:xfrm>
          <a:off x="0" y="0"/>
          <a:ext cx="0" cy="0"/>
          <a:chOff x="0" y="0"/>
          <a:chExt cx="0" cy="0"/>
        </a:xfrm>
      </p:grpSpPr>
      <p:sp>
        <p:nvSpPr>
          <p:cNvPr id="307" name="Google Shape;307;p46"/>
          <p:cNvSpPr>
            <a:spLocks noGrp="1"/>
          </p:cNvSpPr>
          <p:nvPr>
            <p:ph type="pic" idx="2"/>
          </p:nvPr>
        </p:nvSpPr>
        <p:spPr>
          <a:xfrm>
            <a:off x="366714" y="1419225"/>
            <a:ext cx="2073275" cy="303847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320"/>
              </a:spcBef>
              <a:spcAft>
                <a:spcPts val="0"/>
              </a:spcAft>
              <a:buClr>
                <a:srgbClr val="2C95DD"/>
              </a:buClr>
              <a:buSzPts val="14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rgbClr val="2C95DD"/>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rgbClr val="2C95DD"/>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rgbClr val="2C95DD"/>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rgbClr val="2C95DD"/>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08" name="Google Shape;308;p46"/>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9" name="Google Shape;309;p46"/>
          <p:cNvSpPr txBox="1">
            <a:spLocks noGrp="1"/>
          </p:cNvSpPr>
          <p:nvPr>
            <p:ph type="body" idx="1"/>
          </p:nvPr>
        </p:nvSpPr>
        <p:spPr>
          <a:xfrm>
            <a:off x="366713" y="785813"/>
            <a:ext cx="8410575" cy="34621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2C95DD"/>
              </a:buClr>
              <a:buSzPts val="14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rgbClr val="2C95DD"/>
              </a:buClr>
              <a:buSzPts val="14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2C95DD"/>
              </a:buClr>
              <a:buSzPts val="14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rgbClr val="2C95DD"/>
              </a:buClr>
              <a:buSzPts val="14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rgbClr val="2C95DD"/>
              </a:buClr>
              <a:buSzPts val="14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9pPr>
          </a:lstStyle>
          <a:p>
            <a:endParaRPr/>
          </a:p>
        </p:txBody>
      </p:sp>
      <p:sp>
        <p:nvSpPr>
          <p:cNvPr id="310" name="Google Shape;310;p46"/>
          <p:cNvSpPr txBox="1">
            <a:spLocks noGrp="1"/>
          </p:cNvSpPr>
          <p:nvPr>
            <p:ph type="body" idx="3"/>
          </p:nvPr>
        </p:nvSpPr>
        <p:spPr>
          <a:xfrm>
            <a:off x="2728913" y="1419224"/>
            <a:ext cx="6048376" cy="3038475"/>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311"/>
        <p:cNvGrpSpPr/>
        <p:nvPr/>
      </p:nvGrpSpPr>
      <p:grpSpPr>
        <a:xfrm>
          <a:off x="0" y="0"/>
          <a:ext cx="0" cy="0"/>
          <a:chOff x="0" y="0"/>
          <a:chExt cx="0" cy="0"/>
        </a:xfrm>
      </p:grpSpPr>
      <p:sp>
        <p:nvSpPr>
          <p:cNvPr id="312" name="Google Shape;312;p47"/>
          <p:cNvSpPr txBox="1">
            <a:spLocks noGrp="1"/>
          </p:cNvSpPr>
          <p:nvPr>
            <p:ph type="title"/>
          </p:nvPr>
        </p:nvSpPr>
        <p:spPr>
          <a:xfrm>
            <a:off x="366713" y="325438"/>
            <a:ext cx="8410575" cy="4603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1400"/>
              <a:buFont typeface="Arial"/>
              <a:buNone/>
              <a:defRPr sz="32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3" name="Google Shape;313;p47"/>
          <p:cNvSpPr txBox="1">
            <a:spLocks noGrp="1"/>
          </p:cNvSpPr>
          <p:nvPr>
            <p:ph type="body" idx="1"/>
          </p:nvPr>
        </p:nvSpPr>
        <p:spPr>
          <a:xfrm>
            <a:off x="366714" y="1074738"/>
            <a:ext cx="4032465" cy="338296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4" name="Google Shape;314;p47"/>
          <p:cNvSpPr txBox="1">
            <a:spLocks noGrp="1"/>
          </p:cNvSpPr>
          <p:nvPr>
            <p:ph type="body" idx="2"/>
          </p:nvPr>
        </p:nvSpPr>
        <p:spPr>
          <a:xfrm>
            <a:off x="4744823" y="1074738"/>
            <a:ext cx="4032465" cy="338296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Footer bar only">
  <p:cSld name="Footer bar only">
    <p:bg>
      <p:bgPr>
        <a:solidFill>
          <a:schemeClr val="lt1"/>
        </a:solidFill>
        <a:effectLst/>
      </p:bgPr>
    </p:bg>
    <p:spTree>
      <p:nvGrpSpPr>
        <p:cNvPr id="1" name="Shape 315"/>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ck background">
  <p:cSld name="black background">
    <p:spTree>
      <p:nvGrpSpPr>
        <p:cNvPr id="1" name="Shape 316"/>
        <p:cNvGrpSpPr/>
        <p:nvPr/>
      </p:nvGrpSpPr>
      <p:grpSpPr>
        <a:xfrm>
          <a:off x="0" y="0"/>
          <a:ext cx="0" cy="0"/>
          <a:chOff x="0" y="0"/>
          <a:chExt cx="0" cy="0"/>
        </a:xfrm>
      </p:grpSpPr>
      <p:sp>
        <p:nvSpPr>
          <p:cNvPr id="317" name="Google Shape;317;p49"/>
          <p:cNvSpPr/>
          <p:nvPr/>
        </p:nvSpPr>
        <p:spPr>
          <a:xfrm>
            <a:off x="0" y="0"/>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49"/>
          <p:cNvSpPr/>
          <p:nvPr/>
        </p:nvSpPr>
        <p:spPr>
          <a:xfrm>
            <a:off x="0" y="4629150"/>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9" name="Google Shape;319;p49"/>
          <p:cNvSpPr txBox="1"/>
          <p:nvPr/>
        </p:nvSpPr>
        <p:spPr>
          <a:xfrm flipH="1">
            <a:off x="8553450" y="5021496"/>
            <a:ext cx="533400" cy="123111"/>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8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pic>
        <p:nvPicPr>
          <p:cNvPr id="320" name="Google Shape;320;p49" descr="Pivotal_Logo_white.png"/>
          <p:cNvPicPr preferRelativeResize="0"/>
          <p:nvPr/>
        </p:nvPicPr>
        <p:blipFill rotWithShape="1">
          <a:blip r:embed="rId2">
            <a:alphaModFix/>
          </a:blip>
          <a:srcRect/>
          <a:stretch/>
        </p:blipFill>
        <p:spPr>
          <a:xfrm>
            <a:off x="7941733" y="4713966"/>
            <a:ext cx="957262" cy="21945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6" name="Google Shape;56;p6"/>
          <p:cNvGrpSpPr/>
          <p:nvPr/>
        </p:nvGrpSpPr>
        <p:grpSpPr>
          <a:xfrm>
            <a:off x="287525" y="4854556"/>
            <a:ext cx="634914" cy="148716"/>
            <a:chOff x="1841475" y="2392725"/>
            <a:chExt cx="3928925" cy="920275"/>
          </a:xfrm>
        </p:grpSpPr>
        <p:sp>
          <p:nvSpPr>
            <p:cNvPr id="57" name="Google Shape;57;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65;p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66"/>
        <p:cNvGrpSpPr/>
        <p:nvPr/>
      </p:nvGrpSpPr>
      <p:grpSpPr>
        <a:xfrm>
          <a:off x="0" y="0"/>
          <a:ext cx="0" cy="0"/>
          <a:chOff x="0" y="0"/>
          <a:chExt cx="0" cy="0"/>
        </a:xfrm>
      </p:grpSpPr>
      <p:sp>
        <p:nvSpPr>
          <p:cNvPr id="67" name="Google Shape;67;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68" name="Google Shape;68;p7"/>
          <p:cNvGrpSpPr/>
          <p:nvPr/>
        </p:nvGrpSpPr>
        <p:grpSpPr>
          <a:xfrm>
            <a:off x="287525" y="4854556"/>
            <a:ext cx="634914" cy="148716"/>
            <a:chOff x="1841475" y="2392725"/>
            <a:chExt cx="3928925" cy="920275"/>
          </a:xfrm>
        </p:grpSpPr>
        <p:sp>
          <p:nvSpPr>
            <p:cNvPr id="69" name="Google Shape;69;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 name="Google Shape;77;p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8" name="Google Shape;78;p7"/>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79" name="Google Shape;79;p7"/>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80" name="Google Shape;80;p7"/>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81" name="Google Shape;81;p7"/>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2"/>
        <p:cNvGrpSpPr/>
        <p:nvPr/>
      </p:nvGrpSpPr>
      <p:grpSpPr>
        <a:xfrm>
          <a:off x="0" y="0"/>
          <a:ext cx="0" cy="0"/>
          <a:chOff x="0" y="0"/>
          <a:chExt cx="0" cy="0"/>
        </a:xfrm>
      </p:grpSpPr>
      <p:pic>
        <p:nvPicPr>
          <p:cNvPr id="83" name="Google Shape;83;p8"/>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84" name="Google Shape;84;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85" name="Google Shape;85;p8"/>
          <p:cNvGrpSpPr/>
          <p:nvPr/>
        </p:nvGrpSpPr>
        <p:grpSpPr>
          <a:xfrm>
            <a:off x="287525" y="4854556"/>
            <a:ext cx="634914" cy="148716"/>
            <a:chOff x="1841475" y="2392725"/>
            <a:chExt cx="3928925" cy="920275"/>
          </a:xfrm>
        </p:grpSpPr>
        <p:sp>
          <p:nvSpPr>
            <p:cNvPr id="86" name="Google Shape;86;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96" name="Google Shape;96;p9"/>
          <p:cNvGrpSpPr/>
          <p:nvPr/>
        </p:nvGrpSpPr>
        <p:grpSpPr>
          <a:xfrm>
            <a:off x="287525" y="4854556"/>
            <a:ext cx="634914" cy="148716"/>
            <a:chOff x="1841475" y="2392725"/>
            <a:chExt cx="3928925" cy="920275"/>
          </a:xfrm>
        </p:grpSpPr>
        <p:sp>
          <p:nvSpPr>
            <p:cNvPr id="97" name="Google Shape;97;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105"/>
        <p:cNvGrpSpPr/>
        <p:nvPr/>
      </p:nvGrpSpPr>
      <p:grpSpPr>
        <a:xfrm>
          <a:off x="0" y="0"/>
          <a:ext cx="0" cy="0"/>
          <a:chOff x="0" y="0"/>
          <a:chExt cx="0" cy="0"/>
        </a:xfrm>
      </p:grpSpPr>
      <p:cxnSp>
        <p:nvCxnSpPr>
          <p:cNvPr id="106" name="Google Shape;106;p1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7" name="Google Shape;107;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08" name="Google Shape;108;p10"/>
          <p:cNvGrpSpPr/>
          <p:nvPr/>
        </p:nvGrpSpPr>
        <p:grpSpPr>
          <a:xfrm>
            <a:off x="287525" y="4854556"/>
            <a:ext cx="634914" cy="148716"/>
            <a:chOff x="1841475" y="2392725"/>
            <a:chExt cx="3928925" cy="920275"/>
          </a:xfrm>
        </p:grpSpPr>
        <p:sp>
          <p:nvSpPr>
            <p:cNvPr id="109" name="Google Shape;109;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7" name="Google Shape;117;p10"/>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18" name="Google Shape;118;p1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119" name="Google Shape;119;p1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3.png"/><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16"/>
          <p:cNvSpPr/>
          <p:nvPr/>
        </p:nvSpPr>
        <p:spPr>
          <a:xfrm>
            <a:off x="0" y="4629150"/>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5" name="Google Shape;175;p16"/>
          <p:cNvSpPr txBox="1"/>
          <p:nvPr/>
        </p:nvSpPr>
        <p:spPr>
          <a:xfrm flipH="1">
            <a:off x="8553450" y="5021263"/>
            <a:ext cx="533400" cy="123825"/>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pic>
        <p:nvPicPr>
          <p:cNvPr id="177" name="Google Shape;177;p16" descr="Pivotal_Logo_white.png"/>
          <p:cNvPicPr preferRelativeResize="0"/>
          <p:nvPr/>
        </p:nvPicPr>
        <p:blipFill rotWithShape="1">
          <a:blip r:embed="rId19">
            <a:alphaModFix/>
          </a:blip>
          <a:srcRect/>
          <a:stretch/>
        </p:blipFill>
        <p:spPr>
          <a:xfrm>
            <a:off x="7942263" y="4713288"/>
            <a:ext cx="957262" cy="2206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251" name="Google Shape;251;p34"/>
          <p:cNvSpPr/>
          <p:nvPr/>
        </p:nvSpPr>
        <p:spPr>
          <a:xfrm>
            <a:off x="0" y="4629150"/>
            <a:ext cx="9144000" cy="385763"/>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2" name="Google Shape;252;p34"/>
          <p:cNvSpPr txBox="1"/>
          <p:nvPr/>
        </p:nvSpPr>
        <p:spPr>
          <a:xfrm flipH="1">
            <a:off x="8553450" y="5021496"/>
            <a:ext cx="533400" cy="123111"/>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8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pic>
        <p:nvPicPr>
          <p:cNvPr id="253" name="Google Shape;253;p34" descr="Pivotal_Logo_white.png"/>
          <p:cNvPicPr preferRelativeResize="0"/>
          <p:nvPr/>
        </p:nvPicPr>
        <p:blipFill rotWithShape="1">
          <a:blip r:embed="rId17">
            <a:alphaModFix/>
          </a:blip>
          <a:srcRect/>
          <a:stretch/>
        </p:blipFill>
        <p:spPr>
          <a:xfrm>
            <a:off x="7941733" y="4713966"/>
            <a:ext cx="957262" cy="2194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00.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hyperlink" Target="http://doc.madlib.net/latest/group__grp__kernmach.html" TargetMode="External"/><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hyperlink" Target="http://doc.madlib.net/latest/group__grp__kernmach.html" TargetMode="External"/><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0.xml"/><Relationship Id="rId1" Type="http://schemas.openxmlformats.org/officeDocument/2006/relationships/slideLayout" Target="../slideLayouts/slideLayout3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2.xml"/><Relationship Id="rId1" Type="http://schemas.openxmlformats.org/officeDocument/2006/relationships/slideLayout" Target="../slideLayouts/slideLayout3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2.xml"/></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4.xml"/><Relationship Id="rId1" Type="http://schemas.openxmlformats.org/officeDocument/2006/relationships/slideLayout" Target="../slideLayouts/slideLayout3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3.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7.xml"/><Relationship Id="rId1" Type="http://schemas.openxmlformats.org/officeDocument/2006/relationships/slideLayout" Target="../slideLayouts/slideLayout3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hyperlink" Target="https://wiki.apache.org/solr/SolrRelevancyFAQ" TargetMode="External"/><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hyperlink" Target="http://www.postgresql.org/docs/8.2/interactive/functions-matching.html" TargetMode="External"/><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7.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4.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20.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7" name="Google Shape;327;p50"/>
          <p:cNvSpPr txBox="1">
            <a:spLocks noGrp="1"/>
          </p:cNvSpPr>
          <p:nvPr>
            <p:ph type="title"/>
          </p:nvPr>
        </p:nvSpPr>
        <p:spPr>
          <a:xfrm>
            <a:off x="265756" y="1761653"/>
            <a:ext cx="6684900" cy="1829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2000"/>
              </a:spcBef>
              <a:spcAft>
                <a:spcPts val="0"/>
              </a:spcAft>
              <a:buSzPts val="2300"/>
              <a:buNone/>
            </a:pPr>
            <a:r>
              <a:rPr lang="en-US" sz="2300" b="0" dirty="0">
                <a:solidFill>
                  <a:schemeClr val="folHlink"/>
                </a:solidFill>
                <a:latin typeface="Arial"/>
                <a:ea typeface="Arial"/>
                <a:cs typeface="Arial"/>
                <a:sym typeface="Arial"/>
              </a:rPr>
              <a:t>Greenplum Workshop</a:t>
            </a:r>
            <a:endParaRPr sz="2300" b="0" dirty="0">
              <a:solidFill>
                <a:schemeClr val="folHlink"/>
              </a:solidFill>
              <a:latin typeface="Arial"/>
              <a:ea typeface="Arial"/>
              <a:cs typeface="Arial"/>
              <a:sym typeface="Arial"/>
            </a:endParaRPr>
          </a:p>
          <a:p>
            <a:pPr marL="0" lvl="0" indent="0" algn="l" rtl="0">
              <a:lnSpc>
                <a:spcPct val="115000"/>
              </a:lnSpc>
              <a:spcBef>
                <a:spcPts val="2000"/>
              </a:spcBef>
              <a:spcAft>
                <a:spcPts val="0"/>
              </a:spcAft>
              <a:buSzPts val="2300"/>
              <a:buNone/>
            </a:pPr>
            <a:r>
              <a:rPr lang="en-US" sz="2300" b="0" dirty="0" err="1">
                <a:solidFill>
                  <a:schemeClr val="folHlink"/>
                </a:solidFill>
                <a:latin typeface="Arial"/>
                <a:ea typeface="Arial"/>
                <a:cs typeface="Arial"/>
                <a:sym typeface="Arial"/>
              </a:rPr>
              <a:t>GPText</a:t>
            </a:r>
            <a:r>
              <a:rPr lang="en-US" sz="2300" b="0" dirty="0">
                <a:solidFill>
                  <a:schemeClr val="folHlink"/>
                </a:solidFill>
                <a:latin typeface="Arial"/>
                <a:ea typeface="Arial"/>
                <a:cs typeface="Arial"/>
                <a:sym typeface="Arial"/>
              </a:rPr>
              <a:t> - In Database Text Search and Analytics</a:t>
            </a:r>
            <a:endParaRPr sz="2300" b="0" dirty="0">
              <a:solidFill>
                <a:schemeClr val="folHlink"/>
              </a:solidFill>
              <a:latin typeface="Arial"/>
              <a:ea typeface="Arial"/>
              <a:cs typeface="Arial"/>
              <a:sym typeface="Arial"/>
            </a:endParaRPr>
          </a:p>
          <a:p>
            <a:pPr marL="0" lvl="0" indent="0" algn="l" rtl="0">
              <a:lnSpc>
                <a:spcPct val="100000"/>
              </a:lnSpc>
              <a:spcBef>
                <a:spcPts val="600"/>
              </a:spcBef>
              <a:spcAft>
                <a:spcPts val="0"/>
              </a:spcAft>
              <a:buSzPts val="40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9"/>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Main Functions</a:t>
            </a:r>
            <a:endParaRPr sz="3200" b="0" i="0" u="none" strike="noStrike" cap="none">
              <a:solidFill>
                <a:schemeClr val="dk2"/>
              </a:solidFill>
              <a:latin typeface="Arial"/>
              <a:ea typeface="Arial"/>
              <a:cs typeface="Arial"/>
              <a:sym typeface="Arial"/>
            </a:endParaRPr>
          </a:p>
        </p:txBody>
      </p:sp>
      <p:sp>
        <p:nvSpPr>
          <p:cNvPr id="493" name="Google Shape;493;p59"/>
          <p:cNvSpPr txBox="1">
            <a:spLocks noGrp="1"/>
          </p:cNvSpPr>
          <p:nvPr>
            <p:ph type="body" idx="2"/>
          </p:nvPr>
        </p:nvSpPr>
        <p:spPr>
          <a:xfrm>
            <a:off x="306329" y="924599"/>
            <a:ext cx="8410575" cy="3564366"/>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Index functions</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create index, index, drop index, commit index, etc.</a:t>
            </a:r>
            <a:endParaRPr/>
          </a:p>
          <a:p>
            <a:pPr marL="228600" marR="0" lvl="0" indent="-228600" algn="l" rtl="0">
              <a:lnSpc>
                <a:spcPct val="100000"/>
              </a:lnSpc>
              <a:spcBef>
                <a:spcPts val="120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Search functions</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search, faceted search, etc.</a:t>
            </a:r>
            <a:endParaRPr sz="20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Terms operations</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enable terms for index, create terms table for specific query, document vector creation, etc.</a:t>
            </a:r>
            <a:endParaRPr sz="20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General functions</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Index statistics, gptext status, gptext version, etc.</a:t>
            </a:r>
            <a:endParaRPr sz="2000" b="0" i="0" u="none" strike="noStrike" cap="none">
              <a:solidFill>
                <a:schemeClr val="dk1"/>
              </a:solidFill>
              <a:latin typeface="Arial"/>
              <a:ea typeface="Arial"/>
              <a:cs typeface="Arial"/>
              <a:sym typeface="Arial"/>
            </a:endParaRPr>
          </a:p>
        </p:txBody>
      </p:sp>
    </p:spTree>
  </p:cSld>
  <p:clrMapOvr>
    <a:masterClrMapping/>
  </p:clrMapOvr>
  <p:transition>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49"/>
          <p:cNvSpPr txBox="1">
            <a:spLocks noGrp="1"/>
          </p:cNvSpPr>
          <p:nvPr>
            <p:ph type="title"/>
          </p:nvPr>
        </p:nvSpPr>
        <p:spPr>
          <a:xfrm>
            <a:off x="366713" y="3254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Website Classification</a:t>
            </a:r>
            <a:endParaRPr/>
          </a:p>
        </p:txBody>
      </p:sp>
      <p:sp>
        <p:nvSpPr>
          <p:cNvPr id="1267" name="Google Shape;1267;p149"/>
          <p:cNvSpPr txBox="1">
            <a:spLocks noGrp="1"/>
          </p:cNvSpPr>
          <p:nvPr>
            <p:ph type="body" idx="1"/>
          </p:nvPr>
        </p:nvSpPr>
        <p:spPr>
          <a:xfrm>
            <a:off x="366713" y="1106488"/>
            <a:ext cx="4032250" cy="33829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400"/>
              <a:buFont typeface="Noto Sans Symbols"/>
              <a:buNone/>
            </a:pPr>
            <a:r>
              <a:rPr lang="en-US" sz="1400" b="1" i="0" u="none" strike="noStrike" cap="none">
                <a:solidFill>
                  <a:srgbClr val="008881"/>
                </a:solidFill>
                <a:latin typeface="Arial"/>
                <a:ea typeface="Arial"/>
                <a:cs typeface="Arial"/>
                <a:sym typeface="Arial"/>
              </a:rPr>
              <a:t>Customer</a:t>
            </a:r>
            <a:endParaRPr/>
          </a:p>
          <a:p>
            <a:pPr marL="0" marR="0" lvl="0" indent="0" algn="l" rtl="0">
              <a:lnSpc>
                <a:spcPct val="100000"/>
              </a:lnSpc>
              <a:spcBef>
                <a:spcPts val="1200"/>
              </a:spcBef>
              <a:spcAft>
                <a:spcPts val="0"/>
              </a:spcAft>
              <a:buClr>
                <a:schemeClr val="accent1"/>
              </a:buClr>
              <a:buSzPts val="1400"/>
              <a:buFont typeface="Noto Sans Symbols"/>
              <a:buNone/>
            </a:pPr>
            <a:r>
              <a:rPr lang="en-US" sz="1400" b="0" i="0" u="none" strike="noStrike" cap="none">
                <a:solidFill>
                  <a:schemeClr val="dk1"/>
                </a:solidFill>
                <a:latin typeface="Arial"/>
                <a:ea typeface="Arial"/>
                <a:cs typeface="Arial"/>
                <a:sym typeface="Arial"/>
              </a:rPr>
              <a:t>An internet domain name service provider </a:t>
            </a:r>
            <a:endParaRPr/>
          </a:p>
          <a:p>
            <a:pPr marL="0" marR="0" lvl="0" indent="0" algn="l" rtl="0">
              <a:lnSpc>
                <a:spcPct val="100000"/>
              </a:lnSpc>
              <a:spcBef>
                <a:spcPts val="1200"/>
              </a:spcBef>
              <a:spcAft>
                <a:spcPts val="0"/>
              </a:spcAft>
              <a:buClr>
                <a:schemeClr val="accent1"/>
              </a:buClr>
              <a:buSzPts val="1400"/>
              <a:buFont typeface="Noto Sans Symbols"/>
              <a:buNone/>
            </a:pPr>
            <a:r>
              <a:rPr lang="en-US" sz="1400" b="1" i="0" u="none" strike="noStrike" cap="none">
                <a:solidFill>
                  <a:srgbClr val="008881"/>
                </a:solidFill>
                <a:latin typeface="Arial"/>
                <a:ea typeface="Arial"/>
                <a:cs typeface="Arial"/>
                <a:sym typeface="Arial"/>
              </a:rPr>
              <a:t>Business Problem</a:t>
            </a:r>
            <a:endParaRPr/>
          </a:p>
          <a:p>
            <a:pPr marL="0" marR="0" lvl="0" indent="0" algn="l" rtl="0">
              <a:lnSpc>
                <a:spcPct val="100000"/>
              </a:lnSpc>
              <a:spcBef>
                <a:spcPts val="1200"/>
              </a:spcBef>
              <a:spcAft>
                <a:spcPts val="0"/>
              </a:spcAft>
              <a:buClr>
                <a:schemeClr val="accent1"/>
              </a:buClr>
              <a:buSzPts val="1400"/>
              <a:buFont typeface="Noto Sans Symbols"/>
              <a:buNone/>
            </a:pPr>
            <a:r>
              <a:rPr lang="en-US" sz="1400" b="0" i="0" u="none" strike="noStrike" cap="none">
                <a:solidFill>
                  <a:schemeClr val="dk1"/>
                </a:solidFill>
                <a:latin typeface="Arial"/>
                <a:ea typeface="Arial"/>
                <a:cs typeface="Arial"/>
                <a:sym typeface="Arial"/>
              </a:rPr>
              <a:t>Create a multilevel website classification that groups websites by function rather than topic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accent1"/>
              </a:buClr>
              <a:buSzPts val="1400"/>
              <a:buFont typeface="Noto Sans Symbols"/>
              <a:buNone/>
            </a:pPr>
            <a:r>
              <a:rPr lang="en-US" sz="1400" b="1" i="0" u="none" strike="noStrike" cap="none">
                <a:solidFill>
                  <a:srgbClr val="008881"/>
                </a:solidFill>
                <a:latin typeface="Arial"/>
                <a:ea typeface="Arial"/>
                <a:cs typeface="Arial"/>
                <a:sym typeface="Arial"/>
              </a:rPr>
              <a:t>Challenges</a:t>
            </a:r>
            <a:endParaRPr/>
          </a:p>
          <a:p>
            <a:pPr marL="228600" marR="0" lvl="0" indent="-228600" algn="l" rtl="0">
              <a:lnSpc>
                <a:spcPct val="100000"/>
              </a:lnSpc>
              <a:spcBef>
                <a:spcPts val="1200"/>
              </a:spcBef>
              <a:spcAft>
                <a:spcPts val="0"/>
              </a:spcAft>
              <a:buClr>
                <a:schemeClr val="accent1"/>
              </a:buClr>
              <a:buSzPts val="1400"/>
              <a:buFont typeface="Noto Sans Symbols"/>
              <a:buChar char="•"/>
            </a:pPr>
            <a:r>
              <a:rPr lang="en-US" sz="1400" b="0" i="0" u="none" strike="noStrike" cap="none">
                <a:solidFill>
                  <a:schemeClr val="dk1"/>
                </a:solidFill>
                <a:latin typeface="Arial"/>
                <a:ea typeface="Arial"/>
                <a:cs typeface="Arial"/>
                <a:sym typeface="Arial"/>
              </a:rPr>
              <a:t>Complex unstructured data format required several transformations</a:t>
            </a:r>
            <a:endParaRPr/>
          </a:p>
          <a:p>
            <a:pPr marL="228600" marR="0" lvl="0" indent="-228600" algn="l" rtl="0">
              <a:lnSpc>
                <a:spcPct val="100000"/>
              </a:lnSpc>
              <a:spcBef>
                <a:spcPts val="1200"/>
              </a:spcBef>
              <a:spcAft>
                <a:spcPts val="0"/>
              </a:spcAft>
              <a:buClr>
                <a:schemeClr val="accent1"/>
              </a:buClr>
              <a:buSzPts val="1400"/>
              <a:buFont typeface="Noto Sans Symbols"/>
              <a:buChar char="•"/>
            </a:pPr>
            <a:r>
              <a:rPr lang="en-US" sz="1400" b="0" i="0" u="none" strike="noStrike" cap="none">
                <a:solidFill>
                  <a:schemeClr val="dk1"/>
                </a:solidFill>
                <a:latin typeface="Arial"/>
                <a:ea typeface="Arial"/>
                <a:cs typeface="Arial"/>
                <a:sym typeface="Arial"/>
              </a:rPr>
              <a:t>Model needed to be language independent, so classic language features could not be used</a:t>
            </a:r>
            <a:endParaRPr/>
          </a:p>
        </p:txBody>
      </p:sp>
      <p:sp>
        <p:nvSpPr>
          <p:cNvPr id="1268" name="Google Shape;1268;p149"/>
          <p:cNvSpPr txBox="1"/>
          <p:nvPr/>
        </p:nvSpPr>
        <p:spPr>
          <a:xfrm>
            <a:off x="4745038" y="942975"/>
            <a:ext cx="4032250" cy="167481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400"/>
              <a:buFont typeface="Noto Sans Symbols"/>
              <a:buNone/>
            </a:pPr>
            <a:r>
              <a:rPr lang="en-US" sz="1400" b="1" i="0" u="none" strike="noStrike" cap="none">
                <a:solidFill>
                  <a:srgbClr val="008881"/>
                </a:solidFill>
                <a:latin typeface="Arial"/>
                <a:ea typeface="Arial"/>
                <a:cs typeface="Arial"/>
                <a:sym typeface="Arial"/>
              </a:rPr>
              <a:t>Solution</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400"/>
              <a:buFont typeface="Noto Sans Symbols"/>
              <a:buChar char="•"/>
            </a:pPr>
            <a:r>
              <a:rPr lang="en-US" sz="1400" b="0" i="0" u="none" strike="noStrike" cap="none">
                <a:solidFill>
                  <a:schemeClr val="lt2"/>
                </a:solidFill>
                <a:latin typeface="Arial"/>
                <a:ea typeface="Arial"/>
                <a:cs typeface="Arial"/>
                <a:sym typeface="Arial"/>
              </a:rPr>
              <a:t>New hierarchical model resulted in reducing the number of previously ‘unclassified’ websites by ~75%</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400"/>
              <a:buFont typeface="Noto Sans Symbols"/>
              <a:buChar char="•"/>
            </a:pPr>
            <a:r>
              <a:rPr lang="en-US" sz="1400" b="0" i="0" u="none" strike="noStrike" cap="none">
                <a:solidFill>
                  <a:schemeClr val="lt2"/>
                </a:solidFill>
                <a:latin typeface="Arial"/>
                <a:ea typeface="Arial"/>
                <a:cs typeface="Arial"/>
                <a:sym typeface="Arial"/>
              </a:rPr>
              <a:t>Created an in-database analytics framework for unsupervised learning models and enabled real-time validation of current production model</a:t>
            </a:r>
            <a:endParaRPr sz="1400" b="0" i="0" u="none" strike="noStrike" cap="none">
              <a:solidFill>
                <a:srgbClr val="000000"/>
              </a:solidFill>
              <a:latin typeface="Arial"/>
              <a:ea typeface="Arial"/>
              <a:cs typeface="Arial"/>
              <a:sym typeface="Arial"/>
            </a:endParaRPr>
          </a:p>
        </p:txBody>
      </p:sp>
      <p:grpSp>
        <p:nvGrpSpPr>
          <p:cNvPr id="1269" name="Google Shape;1269;p149"/>
          <p:cNvGrpSpPr/>
          <p:nvPr/>
        </p:nvGrpSpPr>
        <p:grpSpPr>
          <a:xfrm>
            <a:off x="4408488" y="2911475"/>
            <a:ext cx="4652962" cy="1539875"/>
            <a:chOff x="4264189" y="2833605"/>
            <a:chExt cx="4652663" cy="1669701"/>
          </a:xfrm>
        </p:grpSpPr>
        <p:grpSp>
          <p:nvGrpSpPr>
            <p:cNvPr id="1270" name="Google Shape;1270;p149"/>
            <p:cNvGrpSpPr/>
            <p:nvPr/>
          </p:nvGrpSpPr>
          <p:grpSpPr>
            <a:xfrm>
              <a:off x="4264189" y="2911854"/>
              <a:ext cx="4652663" cy="1591452"/>
              <a:chOff x="3913141" y="3011887"/>
              <a:chExt cx="5230859" cy="1563698"/>
            </a:xfrm>
          </p:grpSpPr>
          <p:pic>
            <p:nvPicPr>
              <p:cNvPr id="1271" name="Google Shape;1271;p149" descr="Screen shot 2013-08-01 at 7.25.52 PM.png"/>
              <p:cNvPicPr preferRelativeResize="0"/>
              <p:nvPr/>
            </p:nvPicPr>
            <p:blipFill rotWithShape="1">
              <a:blip r:embed="rId3">
                <a:alphaModFix/>
              </a:blip>
              <a:srcRect/>
              <a:stretch/>
            </p:blipFill>
            <p:spPr>
              <a:xfrm>
                <a:off x="4367438" y="3011887"/>
                <a:ext cx="3981543" cy="1513721"/>
              </a:xfrm>
              <a:prstGeom prst="rect">
                <a:avLst/>
              </a:prstGeom>
              <a:noFill/>
              <a:ln>
                <a:noFill/>
              </a:ln>
            </p:spPr>
          </p:pic>
          <p:pic>
            <p:nvPicPr>
              <p:cNvPr id="1272" name="Google Shape;1272;p149" descr="Screen shot 2013-08-01 at 7.15.47 PM.png"/>
              <p:cNvPicPr preferRelativeResize="0"/>
              <p:nvPr/>
            </p:nvPicPr>
            <p:blipFill rotWithShape="1">
              <a:blip r:embed="rId4">
                <a:alphaModFix/>
              </a:blip>
              <a:srcRect/>
              <a:stretch/>
            </p:blipFill>
            <p:spPr>
              <a:xfrm>
                <a:off x="7875102" y="3748529"/>
                <a:ext cx="1268898" cy="764478"/>
              </a:xfrm>
              <a:prstGeom prst="rect">
                <a:avLst/>
              </a:prstGeom>
              <a:noFill/>
              <a:ln w="9525"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pic>
            <p:nvPicPr>
              <p:cNvPr id="1273" name="Google Shape;1273;p149" descr="Screen shot 2013-08-01 at 7.15.29 PM.png"/>
              <p:cNvPicPr preferRelativeResize="0"/>
              <p:nvPr/>
            </p:nvPicPr>
            <p:blipFill rotWithShape="1">
              <a:blip r:embed="rId5">
                <a:alphaModFix/>
              </a:blip>
              <a:srcRect/>
              <a:stretch/>
            </p:blipFill>
            <p:spPr>
              <a:xfrm>
                <a:off x="6537602" y="3799867"/>
                <a:ext cx="1239463" cy="775718"/>
              </a:xfrm>
              <a:prstGeom prst="rect">
                <a:avLst/>
              </a:prstGeom>
              <a:solidFill>
                <a:srgbClr val="ECECEC"/>
              </a:solidFill>
              <a:ln w="9525" cap="sq" cmpd="sng">
                <a:solidFill>
                  <a:srgbClr val="000000"/>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274" name="Google Shape;1274;p149" descr="Screen shot 2013-08-01 at 7.22.17 PM.png"/>
              <p:cNvPicPr preferRelativeResize="0"/>
              <p:nvPr/>
            </p:nvPicPr>
            <p:blipFill rotWithShape="1">
              <a:blip r:embed="rId6">
                <a:alphaModFix/>
              </a:blip>
              <a:srcRect/>
              <a:stretch/>
            </p:blipFill>
            <p:spPr>
              <a:xfrm>
                <a:off x="3913141" y="3778973"/>
                <a:ext cx="1197511" cy="619024"/>
              </a:xfrm>
              <a:prstGeom prst="rect">
                <a:avLst/>
              </a:prstGeom>
              <a:noFill/>
              <a:ln w="9525" cap="flat" cmpd="sng">
                <a:solidFill>
                  <a:schemeClr val="accent5"/>
                </a:solidFill>
                <a:prstDash val="solid"/>
                <a:round/>
                <a:headEnd type="none" w="sm" len="sm"/>
                <a:tailEnd type="none" w="sm" len="sm"/>
              </a:ln>
            </p:spPr>
          </p:pic>
          <p:pic>
            <p:nvPicPr>
              <p:cNvPr id="1275" name="Google Shape;1275;p149" descr="Screen shot 2013-08-01 at 7.22.57 PM.png"/>
              <p:cNvPicPr preferRelativeResize="0"/>
              <p:nvPr/>
            </p:nvPicPr>
            <p:blipFill rotWithShape="1">
              <a:blip r:embed="rId7">
                <a:alphaModFix/>
              </a:blip>
              <a:srcRect/>
              <a:stretch/>
            </p:blipFill>
            <p:spPr>
              <a:xfrm>
                <a:off x="5214081" y="3768888"/>
                <a:ext cx="1254041" cy="589855"/>
              </a:xfrm>
              <a:prstGeom prst="rect">
                <a:avLst/>
              </a:prstGeom>
              <a:noFill/>
              <a:ln w="9525" cap="flat" cmpd="sng">
                <a:solidFill>
                  <a:srgbClr val="000000"/>
                </a:solidFill>
                <a:prstDash val="solid"/>
                <a:miter lim="800000"/>
                <a:headEnd type="none" w="sm" len="sm"/>
                <a:tailEnd type="none" w="sm" len="sm"/>
              </a:ln>
            </p:spPr>
          </p:pic>
        </p:grpSp>
        <p:sp>
          <p:nvSpPr>
            <p:cNvPr id="1276" name="Google Shape;1276;p149"/>
            <p:cNvSpPr txBox="1"/>
            <p:nvPr/>
          </p:nvSpPr>
          <p:spPr>
            <a:xfrm>
              <a:off x="5594623" y="2833605"/>
              <a:ext cx="1571163" cy="33373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Arial"/>
                  <a:ea typeface="Arial"/>
                  <a:cs typeface="Arial"/>
                  <a:sym typeface="Arial"/>
                </a:rPr>
                <a:t>Map of Domains</a:t>
              </a:r>
              <a:endParaRPr sz="1400" b="0" i="0" u="none" strike="noStrike" cap="none">
                <a:solidFill>
                  <a:srgbClr val="000000"/>
                </a:solidFill>
                <a:latin typeface="Arial"/>
                <a:ea typeface="Arial"/>
                <a:cs typeface="Arial"/>
                <a:sym typeface="Arial"/>
              </a:endParaRPr>
            </a:p>
          </p:txBody>
        </p:sp>
      </p:gr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50"/>
          <p:cNvSpPr txBox="1">
            <a:spLocks noGrp="1"/>
          </p:cNvSpPr>
          <p:nvPr>
            <p:ph type="ctrTitle"/>
          </p:nvPr>
        </p:nvSpPr>
        <p:spPr>
          <a:xfrm>
            <a:off x="669924" y="2351842"/>
            <a:ext cx="7737675" cy="677108"/>
          </a:xfrm>
          <a:prstGeom prst="rect">
            <a:avLst/>
          </a:prstGeom>
          <a:noFill/>
          <a:ln>
            <a:noFill/>
          </a:ln>
          <a:effectLst>
            <a:reflection stA="50000" endPos="75000" dist="12700" dir="5400000" sy="-100000" algn="bl" rotWithShape="0"/>
          </a:effectLst>
        </p:spPr>
        <p:txBody>
          <a:bodyPr spcFirstLastPara="1" wrap="square" lIns="0" tIns="0" rIns="0" bIns="0" anchor="b" anchorCtr="0">
            <a:noAutofit/>
          </a:bodyPr>
          <a:lstStyle/>
          <a:p>
            <a:pPr marL="0" marR="0" lvl="0" indent="0" algn="l" rtl="0">
              <a:lnSpc>
                <a:spcPct val="90000"/>
              </a:lnSpc>
              <a:spcBef>
                <a:spcPts val="0"/>
              </a:spcBef>
              <a:spcAft>
                <a:spcPts val="0"/>
              </a:spcAft>
              <a:buClr>
                <a:srgbClr val="008881"/>
              </a:buClr>
              <a:buSzPts val="1200"/>
              <a:buFont typeface="Arial"/>
              <a:buNone/>
            </a:pPr>
            <a:r>
              <a:rPr lang="en-US" sz="4800" b="0" i="0" u="none" strike="noStrike" cap="none">
                <a:solidFill>
                  <a:srgbClr val="008881"/>
                </a:solidFill>
                <a:latin typeface="Arial"/>
                <a:ea typeface="Arial"/>
                <a:cs typeface="Arial"/>
                <a:sym typeface="Arial"/>
              </a:rPr>
              <a:t>Lab: Analytics with MADlib</a:t>
            </a:r>
            <a:endParaRPr sz="4800" b="0" i="0" u="none" strike="noStrike" cap="none">
              <a:solidFill>
                <a:srgbClr val="008881"/>
              </a:solidFill>
              <a:latin typeface="Arial"/>
              <a:ea typeface="Arial"/>
              <a:cs typeface="Arial"/>
              <a:sym typeface="Arial"/>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51"/>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Lab: Create a complete feature vector</a:t>
            </a:r>
            <a:endParaRPr sz="3200" b="0" i="0" u="none" strike="noStrike" cap="none">
              <a:solidFill>
                <a:schemeClr val="dk2"/>
              </a:solidFill>
              <a:latin typeface="Arial"/>
              <a:ea typeface="Arial"/>
              <a:cs typeface="Arial"/>
              <a:sym typeface="Arial"/>
            </a:endParaRPr>
          </a:p>
        </p:txBody>
      </p:sp>
      <p:sp>
        <p:nvSpPr>
          <p:cNvPr id="1287" name="Google Shape;1287;p151"/>
          <p:cNvSpPr txBox="1">
            <a:spLocks noGrp="1"/>
          </p:cNvSpPr>
          <p:nvPr>
            <p:ph type="body" idx="1"/>
          </p:nvPr>
        </p:nvSpPr>
        <p:spPr>
          <a:xfrm>
            <a:off x="392113" y="896938"/>
            <a:ext cx="8751887" cy="3509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Now that we have the basic GPText structures in place, we need to create a training data set and a test data set. First we have to create a table to hold all the feature vectors</a:t>
            </a:r>
            <a:endParaRPr sz="130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-- 2.0 Create Train &amp; Test sets, to build a predictive model using SVM</a:t>
            </a:r>
            <a:endParaRPr/>
          </a:p>
          <a:p>
            <a:pPr marL="0" marR="0" lvl="0" indent="0" algn="l" rtl="0">
              <a:lnSpc>
                <a:spcPct val="100000"/>
              </a:lnSpc>
              <a:spcBef>
                <a:spcPts val="0"/>
              </a:spcBef>
              <a:spcAft>
                <a:spcPts val="0"/>
              </a:spcAft>
              <a:buClr>
                <a:schemeClr val="accent1"/>
              </a:buClr>
              <a:buSzPts val="1050"/>
              <a:buFont typeface="Noto Sans Symbols"/>
              <a:buNone/>
            </a:pP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drop table if exists gptextdemo.twenty_news_groups_fvect_tfidf_all cascade;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create table gptextdemo.twenty_news_groups_fvect_tfidf_all as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(select t1.doc_id as id,</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madlib.svec_return_array(t1.tf_idf) as ind,random() as rand_num,</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We will detect if a news group discussion is about computers or not</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case when t2.label in ('comp.graphics','comp.os.mswindows.misc','comp.sys.ibm.pc.hardware','comp.windows.x')</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then 1 else -1</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end as label</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from gptextdemo.twenty_news_groups_fvect_tfidf t1, gptextdemo.twenty_news_groups t2</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where t1.doc_id = t2.doc_id</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distributed by (id);</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\x</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select * from gptextdemo.twenty_news_groups_fvect_tfidf_all limit 1;</a:t>
            </a:r>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52"/>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Lab: Create a training data set</a:t>
            </a:r>
            <a:endParaRPr sz="3200" b="0" i="0" u="none" strike="noStrike" cap="none">
              <a:solidFill>
                <a:schemeClr val="dk2"/>
              </a:solidFill>
              <a:latin typeface="Arial"/>
              <a:ea typeface="Arial"/>
              <a:cs typeface="Arial"/>
              <a:sym typeface="Arial"/>
            </a:endParaRPr>
          </a:p>
        </p:txBody>
      </p:sp>
      <p:sp>
        <p:nvSpPr>
          <p:cNvPr id="1293" name="Google Shape;1293;p152"/>
          <p:cNvSpPr txBox="1">
            <a:spLocks noGrp="1"/>
          </p:cNvSpPr>
          <p:nvPr>
            <p:ph type="body" idx="1"/>
          </p:nvPr>
        </p:nvSpPr>
        <p:spPr>
          <a:xfrm>
            <a:off x="392113" y="896938"/>
            <a:ext cx="8410575" cy="3509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Now let us create the training data set</a:t>
            </a:r>
            <a:endParaRPr/>
          </a:p>
          <a:p>
            <a:pPr marL="228600" marR="0" lvl="0" indent="-146050" algn="l" rtl="0">
              <a:lnSpc>
                <a:spcPct val="100000"/>
              </a:lnSpc>
              <a:spcBef>
                <a:spcPts val="1200"/>
              </a:spcBef>
              <a:spcAft>
                <a:spcPts val="0"/>
              </a:spcAft>
              <a:buClr>
                <a:schemeClr val="accent1"/>
              </a:buClr>
              <a:buSzPts val="1300"/>
              <a:buFont typeface="Noto Sans Symbols"/>
              <a:buNone/>
            </a:pPr>
            <a:endParaRPr sz="130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-- 2.1 Training set</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-- 2445 CS related, 9530 non-CS related (Roughly 20% are CS related)</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drop table if exists gptextdemo.twenty_news_groups_fvect_tfidf_train cascade;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create table gptextdemo.twenty_news_groups_fvect_tfidf_train as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select * from gptextdemo.twenty_news_groups_fvect_tfidf_all</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where rand_num &lt; 0.60</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distributed by (id);</a:t>
            </a:r>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53"/>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Lab: Create a test data set</a:t>
            </a:r>
            <a:endParaRPr sz="3200" b="0" i="0" u="none" strike="noStrike" cap="none">
              <a:solidFill>
                <a:schemeClr val="dk2"/>
              </a:solidFill>
              <a:latin typeface="Arial"/>
              <a:ea typeface="Arial"/>
              <a:cs typeface="Arial"/>
              <a:sym typeface="Arial"/>
            </a:endParaRPr>
          </a:p>
        </p:txBody>
      </p:sp>
      <p:sp>
        <p:nvSpPr>
          <p:cNvPr id="1299" name="Google Shape;1299;p153"/>
          <p:cNvSpPr txBox="1">
            <a:spLocks noGrp="1"/>
          </p:cNvSpPr>
          <p:nvPr>
            <p:ph type="body" idx="1"/>
          </p:nvPr>
        </p:nvSpPr>
        <p:spPr>
          <a:xfrm>
            <a:off x="392113" y="896938"/>
            <a:ext cx="8751887" cy="3509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Now let us create the test data set</a:t>
            </a:r>
            <a:endParaRPr/>
          </a:p>
          <a:p>
            <a:pPr marL="228600" marR="0" lvl="0" indent="-146050" algn="l" rtl="0">
              <a:lnSpc>
                <a:spcPct val="100000"/>
              </a:lnSpc>
              <a:spcBef>
                <a:spcPts val="1200"/>
              </a:spcBef>
              <a:spcAft>
                <a:spcPts val="0"/>
              </a:spcAft>
              <a:buClr>
                <a:schemeClr val="accent1"/>
              </a:buClr>
              <a:buSzPts val="1300"/>
              <a:buFont typeface="Noto Sans Symbols"/>
              <a:buNone/>
            </a:pPr>
            <a:endParaRPr sz="130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-- 2.2 Test set</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-- 1555 CS related, 6467 non-CS related</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drop table if exists gptextdemo.twenty_news_groups_fvect_tfidf_test cascade;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create table gptextdemo.twenty_news_groups_fvect_tfidf_test as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select * from gptextdemo.twenty_news_groups_fvect_tfidf_all</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where rand_num &gt; 0.60</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distributed by (id);</a:t>
            </a:r>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154"/>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Lab: Now we have to actually train the model</a:t>
            </a:r>
            <a:endParaRPr sz="3200" b="0" i="0" u="none" strike="noStrike" cap="none">
              <a:solidFill>
                <a:schemeClr val="dk2"/>
              </a:solidFill>
              <a:latin typeface="Arial"/>
              <a:ea typeface="Arial"/>
              <a:cs typeface="Arial"/>
              <a:sym typeface="Arial"/>
            </a:endParaRPr>
          </a:p>
        </p:txBody>
      </p:sp>
      <p:sp>
        <p:nvSpPr>
          <p:cNvPr id="1305" name="Google Shape;1305;p154"/>
          <p:cNvSpPr txBox="1">
            <a:spLocks noGrp="1"/>
          </p:cNvSpPr>
          <p:nvPr>
            <p:ph type="body" idx="1"/>
          </p:nvPr>
        </p:nvSpPr>
        <p:spPr>
          <a:xfrm>
            <a:off x="392113" y="896938"/>
            <a:ext cx="8751887" cy="3509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Now train the model using MADlib’s lsvm_classification algorithm</a:t>
            </a:r>
            <a:endParaRPr/>
          </a:p>
          <a:p>
            <a:pPr marL="228600" marR="0" lvl="0" indent="-228600" algn="l" rtl="0">
              <a:lnSpc>
                <a:spcPct val="100000"/>
              </a:lnSpc>
              <a:spcBef>
                <a:spcPts val="1200"/>
              </a:spcBef>
              <a:spcAft>
                <a:spcPts val="0"/>
              </a:spcAft>
              <a:buClr>
                <a:schemeClr val="accent1"/>
              </a:buClr>
              <a:buSzPts val="2400"/>
              <a:buFont typeface="Noto Sans Symbols"/>
              <a:buChar char="•"/>
            </a:pPr>
            <a:r>
              <a:rPr lang="en-US" sz="2400" b="0" i="0" u="sng" strike="noStrike" cap="none">
                <a:solidFill>
                  <a:schemeClr val="hlink"/>
                </a:solidFill>
                <a:latin typeface="Arial"/>
                <a:ea typeface="Arial"/>
                <a:cs typeface="Arial"/>
                <a:sym typeface="Arial"/>
                <a:hlinkClick r:id="rId3"/>
              </a:rPr>
              <a:t>Support Vector Machines - Classification Learning Function</a:t>
            </a:r>
            <a:endParaRPr sz="2400" b="0" i="0" u="none" strike="noStrike" cap="none">
              <a:solidFill>
                <a:schemeClr val="dk1"/>
              </a:solidFill>
              <a:latin typeface="Arial"/>
              <a:ea typeface="Arial"/>
              <a:cs typeface="Arial"/>
              <a:sym typeface="Arial"/>
            </a:endParaRPr>
          </a:p>
          <a:p>
            <a:pPr marL="228600" marR="0" lvl="0" indent="-146050" algn="l" rtl="0">
              <a:lnSpc>
                <a:spcPct val="100000"/>
              </a:lnSpc>
              <a:spcBef>
                <a:spcPts val="1200"/>
              </a:spcBef>
              <a:spcAft>
                <a:spcPts val="0"/>
              </a:spcAft>
              <a:buClr>
                <a:schemeClr val="accent1"/>
              </a:buClr>
              <a:buSzPts val="1300"/>
              <a:buFont typeface="Noto Sans Symbols"/>
              <a:buNone/>
            </a:pPr>
            <a:endParaRPr sz="130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-- 2.3 Linear SVM Classifier training</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drop table if exists gptextdemo.svm_mdl_newsgrps cascade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drop table if exists gptextdemo.svm_mdl_newsgrps_param cascade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select madlib.lsvm_classification('gptextdemo.twenty_news_groups_fvect_tfidf_train',</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'gptextdemo.svm_mdl_newsgrps',</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false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a:t>
            </a:r>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155"/>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Lab: Now let us do some prediction</a:t>
            </a:r>
            <a:endParaRPr sz="3200" b="0" i="0" u="none" strike="noStrike" cap="none">
              <a:solidFill>
                <a:schemeClr val="dk2"/>
              </a:solidFill>
              <a:latin typeface="Arial"/>
              <a:ea typeface="Arial"/>
              <a:cs typeface="Arial"/>
              <a:sym typeface="Arial"/>
            </a:endParaRPr>
          </a:p>
        </p:txBody>
      </p:sp>
      <p:sp>
        <p:nvSpPr>
          <p:cNvPr id="1311" name="Google Shape;1311;p155"/>
          <p:cNvSpPr txBox="1">
            <a:spLocks noGrp="1"/>
          </p:cNvSpPr>
          <p:nvPr>
            <p:ph type="body" idx="1"/>
          </p:nvPr>
        </p:nvSpPr>
        <p:spPr>
          <a:xfrm>
            <a:off x="392113" y="896938"/>
            <a:ext cx="8751887" cy="3509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Now let’s do some prediction using the  model and MADlib’s lsvm_predict_batch algorithm</a:t>
            </a:r>
            <a:endParaRPr/>
          </a:p>
          <a:p>
            <a:pPr marL="228600" marR="0" lvl="0" indent="-228600" algn="l" rtl="0">
              <a:lnSpc>
                <a:spcPct val="100000"/>
              </a:lnSpc>
              <a:spcBef>
                <a:spcPts val="1200"/>
              </a:spcBef>
              <a:spcAft>
                <a:spcPts val="0"/>
              </a:spcAft>
              <a:buClr>
                <a:schemeClr val="accent1"/>
              </a:buClr>
              <a:buSzPts val="2400"/>
              <a:buFont typeface="Noto Sans Symbols"/>
              <a:buChar char="•"/>
            </a:pPr>
            <a:r>
              <a:rPr lang="en-US" sz="2400" b="0" i="0" u="sng" strike="noStrike" cap="none">
                <a:solidFill>
                  <a:schemeClr val="hlink"/>
                </a:solidFill>
                <a:latin typeface="Arial"/>
                <a:ea typeface="Arial"/>
                <a:cs typeface="Arial"/>
                <a:sym typeface="Arial"/>
                <a:hlinkClick r:id="rId3"/>
              </a:rPr>
              <a:t>Support Vector Machines - Prediction Function</a:t>
            </a:r>
            <a:endParaRPr sz="2400" b="0" i="0" u="none" strike="noStrike" cap="none">
              <a:solidFill>
                <a:schemeClr val="dk1"/>
              </a:solidFill>
              <a:latin typeface="Arial"/>
              <a:ea typeface="Arial"/>
              <a:cs typeface="Arial"/>
              <a:sym typeface="Arial"/>
            </a:endParaRPr>
          </a:p>
          <a:p>
            <a:pPr marL="228600" marR="0" lvl="0" indent="-146050" algn="l" rtl="0">
              <a:lnSpc>
                <a:spcPct val="100000"/>
              </a:lnSpc>
              <a:spcBef>
                <a:spcPts val="1200"/>
              </a:spcBef>
              <a:spcAft>
                <a:spcPts val="0"/>
              </a:spcAft>
              <a:buClr>
                <a:schemeClr val="accent1"/>
              </a:buClr>
              <a:buSzPts val="1300"/>
              <a:buFont typeface="Noto Sans Symbols"/>
              <a:buNone/>
            </a:pPr>
            <a:endParaRPr sz="130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-- 2.4 Linear SVM prediction</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drop table if exists gptextdemo.twenty_news_groups_svm_predictions cascade;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select madlib.lsvm_predict_batch(</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'gptextdemo.twenty_news_groups_fvect_tfidf_test',</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'ind',</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'id',</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'gptextdemo.svm_mdl_newsgrps',</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'gptextdemo.twenty_news_groups_svm_predictions',</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false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a:t>
            </a:r>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56"/>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Lab: Now let us show the prediction accuracy</a:t>
            </a:r>
            <a:endParaRPr sz="3200" b="0" i="0" u="none" strike="noStrike" cap="none">
              <a:solidFill>
                <a:schemeClr val="dk2"/>
              </a:solidFill>
              <a:latin typeface="Arial"/>
              <a:ea typeface="Arial"/>
              <a:cs typeface="Arial"/>
              <a:sym typeface="Arial"/>
            </a:endParaRPr>
          </a:p>
        </p:txBody>
      </p:sp>
      <p:sp>
        <p:nvSpPr>
          <p:cNvPr id="1317" name="Google Shape;1317;p156"/>
          <p:cNvSpPr txBox="1">
            <a:spLocks noGrp="1"/>
          </p:cNvSpPr>
          <p:nvPr>
            <p:ph type="body" idx="1"/>
          </p:nvPr>
        </p:nvSpPr>
        <p:spPr>
          <a:xfrm>
            <a:off x="392113" y="896938"/>
            <a:ext cx="8751887" cy="3509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Now let’s show the accuracy of the model (should be around 82% - 85%, which is fairly decent)</a:t>
            </a:r>
            <a:endParaRPr sz="130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Show SVM prediction accuracy</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-- 82% accuracy</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select 'svm' as model, sum(is_correct)*100.0/sum(dummy) as precision</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from</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Verify if the predicted label is equal to the actual label</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select id, case when actual_label = predicted_label then 1 else 0 end as is_correct, 1 as dummy</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from</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Show id, actual label &amp; predicted label</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select t1.id, t1.label as actual_label,</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case when t2.prediction &gt; 0 then 1 else -1 end as predicted_label</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from gptextdemo.twenty_news_groups_fvect_tfidf_test t1, gptextdemo.twenty_news_groups_svm_predictions t2</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where t1.id = t2.id</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q1</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q2;</a:t>
            </a:r>
            <a:endParaRP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57"/>
          <p:cNvSpPr txBox="1">
            <a:spLocks noGrp="1"/>
          </p:cNvSpPr>
          <p:nvPr>
            <p:ph type="subTitle" idx="1"/>
          </p:nvPr>
        </p:nvSpPr>
        <p:spPr>
          <a:xfrm>
            <a:off x="2728913" y="2455863"/>
            <a:ext cx="6048300" cy="190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400"/>
              <a:buNone/>
            </a:pPr>
            <a:r>
              <a:rPr lang="en-US"/>
              <a:t>Search Queries</a:t>
            </a:r>
            <a:endParaRPr/>
          </a:p>
        </p:txBody>
      </p:sp>
      <p:sp>
        <p:nvSpPr>
          <p:cNvPr id="1323" name="Google Shape;1323;p157"/>
          <p:cNvSpPr txBox="1">
            <a:spLocks noGrp="1"/>
          </p:cNvSpPr>
          <p:nvPr>
            <p:ph type="ctrTitle"/>
          </p:nvPr>
        </p:nvSpPr>
        <p:spPr>
          <a:xfrm>
            <a:off x="2728912" y="1006880"/>
            <a:ext cx="6048300" cy="12189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SzPts val="1400"/>
              <a:buNone/>
            </a:pPr>
            <a:r>
              <a:rPr lang="en-US"/>
              <a:t>Lab 5</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58"/>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Faceted Search Query</a:t>
            </a:r>
            <a:endParaRPr/>
          </a:p>
        </p:txBody>
      </p:sp>
      <p:sp>
        <p:nvSpPr>
          <p:cNvPr id="1329" name="Google Shape;1329;p158"/>
          <p:cNvSpPr txBox="1">
            <a:spLocks noGrp="1"/>
          </p:cNvSpPr>
          <p:nvPr>
            <p:ph type="body" idx="2"/>
          </p:nvPr>
        </p:nvSpPr>
        <p:spPr>
          <a:xfrm>
            <a:off x="357625" y="3251225"/>
            <a:ext cx="8410500" cy="132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rPr>
              <a:t>idx_name, search_query and filter_queries are as same as that in search.</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facet_fields - what fields faceted results are grouped by</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facet_limit - the number of results to be returned</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minimum - only results with count number &gt;= minimum to be returned</a:t>
            </a:r>
            <a:endParaRPr sz="1400">
              <a:solidFill>
                <a:srgbClr val="4D4D4D"/>
              </a:solidFill>
            </a:endParaRPr>
          </a:p>
        </p:txBody>
      </p:sp>
      <p:sp>
        <p:nvSpPr>
          <p:cNvPr id="1330" name="Google Shape;1330;p158"/>
          <p:cNvSpPr txBox="1">
            <a:spLocks noGrp="1"/>
          </p:cNvSpPr>
          <p:nvPr>
            <p:ph type="body" idx="2"/>
          </p:nvPr>
        </p:nvSpPr>
        <p:spPr>
          <a:xfrm>
            <a:off x="388175" y="1225925"/>
            <a:ext cx="8072100" cy="187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SELECT * FROM gptext.</a:t>
            </a:r>
            <a:r>
              <a:rPr lang="en-US" sz="1400">
                <a:solidFill>
                  <a:srgbClr val="F16F3B"/>
                </a:solidFill>
                <a:latin typeface="Consolas"/>
                <a:ea typeface="Consolas"/>
                <a:cs typeface="Consolas"/>
                <a:sym typeface="Consolas"/>
              </a:rPr>
              <a:t>faceted_field_search</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idx_name,</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search_query,</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filter_queries,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facet_fields,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facet_limit,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minimum</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endParaRPr sz="1400"/>
          </a:p>
        </p:txBody>
      </p:sp>
      <p:sp>
        <p:nvSpPr>
          <p:cNvPr id="1331" name="Google Shape;1331;p158"/>
          <p:cNvSpPr txBox="1">
            <a:spLocks noGrp="1"/>
          </p:cNvSpPr>
          <p:nvPr>
            <p:ph type="title"/>
          </p:nvPr>
        </p:nvSpPr>
        <p:spPr>
          <a:xfrm>
            <a:off x="366713" y="7826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sz="2400"/>
              <a:t>Faceted Field Search:</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0"/>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Main Functions</a:t>
            </a:r>
            <a:endParaRPr sz="3200" b="0" i="0" u="none" strike="noStrike" cap="none">
              <a:solidFill>
                <a:schemeClr val="dk2"/>
              </a:solidFill>
              <a:latin typeface="Arial"/>
              <a:ea typeface="Arial"/>
              <a:cs typeface="Arial"/>
              <a:sym typeface="Arial"/>
            </a:endParaRPr>
          </a:p>
        </p:txBody>
      </p:sp>
      <p:sp>
        <p:nvSpPr>
          <p:cNvPr id="499" name="Google Shape;499;p60"/>
          <p:cNvSpPr txBox="1">
            <a:spLocks noGrp="1"/>
          </p:cNvSpPr>
          <p:nvPr>
            <p:ph type="body" idx="2"/>
          </p:nvPr>
        </p:nvSpPr>
        <p:spPr>
          <a:xfrm>
            <a:off x="458725" y="924600"/>
            <a:ext cx="7905600" cy="37902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AutoNum type="arabicPeriod"/>
            </a:pPr>
            <a:r>
              <a:rPr lang="en-US" sz="2400" b="0" i="0" u="none" strike="noStrike" cap="none">
                <a:solidFill>
                  <a:schemeClr val="dk1"/>
                </a:solidFill>
                <a:latin typeface="Arial"/>
                <a:ea typeface="Arial"/>
                <a:cs typeface="Arial"/>
                <a:sym typeface="Arial"/>
              </a:rPr>
              <a:t>Create Index</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Metadata operation in Solr, simple REST API call</a:t>
            </a:r>
            <a:endParaRPr/>
          </a:p>
          <a:p>
            <a:pPr marL="228600" marR="0" lvl="0" indent="-228600" algn="l" rtl="0">
              <a:lnSpc>
                <a:spcPct val="100000"/>
              </a:lnSpc>
              <a:spcBef>
                <a:spcPts val="1200"/>
              </a:spcBef>
              <a:spcAft>
                <a:spcPts val="0"/>
              </a:spcAft>
              <a:buClr>
                <a:schemeClr val="accent1"/>
              </a:buClr>
              <a:buSzPts val="2400"/>
              <a:buFont typeface="Noto Sans Symbols"/>
              <a:buAutoNum type="arabicPeriod"/>
            </a:pPr>
            <a:r>
              <a:rPr lang="en-US" sz="2400" b="0" i="0" u="none" strike="noStrike" cap="none">
                <a:solidFill>
                  <a:schemeClr val="dk1"/>
                </a:solidFill>
                <a:latin typeface="Arial"/>
                <a:ea typeface="Arial"/>
                <a:cs typeface="Arial"/>
                <a:sym typeface="Arial"/>
              </a:rPr>
              <a:t>Index Data</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Function executes on the segment level</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Function accepts stream of table tuples and passes them to the Solr instance</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Solr performs analysis of passed in text and adds them to the index</a:t>
            </a:r>
            <a:endParaRPr/>
          </a:p>
          <a:p>
            <a:pPr marL="228600" marR="0" lvl="0" indent="-228600" algn="l" rtl="0">
              <a:lnSpc>
                <a:spcPct val="100000"/>
              </a:lnSpc>
              <a:spcBef>
                <a:spcPts val="1200"/>
              </a:spcBef>
              <a:spcAft>
                <a:spcPts val="0"/>
              </a:spcAft>
              <a:buClr>
                <a:schemeClr val="accent1"/>
              </a:buClr>
              <a:buSzPts val="2400"/>
              <a:buFont typeface="Noto Sans Symbols"/>
              <a:buAutoNum type="arabicPeriod"/>
            </a:pPr>
            <a:r>
              <a:rPr lang="en-US" sz="2400" b="0" i="0" u="none" strike="noStrike" cap="none">
                <a:solidFill>
                  <a:schemeClr val="dk1"/>
                </a:solidFill>
                <a:latin typeface="Arial"/>
                <a:ea typeface="Arial"/>
                <a:cs typeface="Arial"/>
                <a:sym typeface="Arial"/>
              </a:rPr>
              <a:t>Commit Index</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Metadata operation in Solr, simple REST API call</a:t>
            </a:r>
            <a:endParaRPr sz="2000" b="0" i="0" u="none" strike="noStrike" cap="none">
              <a:solidFill>
                <a:schemeClr val="dk1"/>
              </a:solidFill>
              <a:latin typeface="Arial"/>
              <a:ea typeface="Arial"/>
              <a:cs typeface="Arial"/>
              <a:sym typeface="Arial"/>
            </a:endParaRPr>
          </a:p>
        </p:txBody>
      </p:sp>
    </p:spTree>
  </p:cSld>
  <p:clrMapOvr>
    <a:masterClrMapping/>
  </p:clrMapOvr>
  <p:transition>
    <p:fade thruBlk="1"/>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159"/>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Faceted Field Search Example</a:t>
            </a:r>
            <a:endParaRPr/>
          </a:p>
        </p:txBody>
      </p:sp>
      <p:pic>
        <p:nvPicPr>
          <p:cNvPr id="1337" name="Google Shape;1337;p159"/>
          <p:cNvPicPr preferRelativeResize="0"/>
          <p:nvPr/>
        </p:nvPicPr>
        <p:blipFill rotWithShape="1">
          <a:blip r:embed="rId3">
            <a:alphaModFix/>
          </a:blip>
          <a:srcRect/>
          <a:stretch/>
        </p:blipFill>
        <p:spPr>
          <a:xfrm>
            <a:off x="528100" y="1038025"/>
            <a:ext cx="7382976" cy="2512575"/>
          </a:xfrm>
          <a:prstGeom prst="rect">
            <a:avLst/>
          </a:prstGeom>
          <a:noFill/>
          <a:ln>
            <a:noFill/>
          </a:ln>
        </p:spPr>
      </p:pic>
      <p:sp>
        <p:nvSpPr>
          <p:cNvPr id="1338" name="Google Shape;1338;p159"/>
          <p:cNvSpPr txBox="1">
            <a:spLocks noGrp="1"/>
          </p:cNvSpPr>
          <p:nvPr>
            <p:ph type="body" idx="2"/>
          </p:nvPr>
        </p:nvSpPr>
        <p:spPr>
          <a:xfrm>
            <a:off x="528100" y="3497875"/>
            <a:ext cx="7437600" cy="8073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200"/>
              </a:spcBef>
              <a:spcAft>
                <a:spcPts val="0"/>
              </a:spcAft>
              <a:buSzPts val="1200"/>
              <a:buChar char="-"/>
            </a:pPr>
            <a:r>
              <a:rPr lang="en-US" sz="1200"/>
              <a:t>Get the aggregation number of each group of field given by fields array</a:t>
            </a:r>
            <a:endParaRPr sz="12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60"/>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Faceted Search Query</a:t>
            </a:r>
            <a:endParaRPr/>
          </a:p>
        </p:txBody>
      </p:sp>
      <p:sp>
        <p:nvSpPr>
          <p:cNvPr id="1344" name="Google Shape;1344;p160"/>
          <p:cNvSpPr txBox="1">
            <a:spLocks noGrp="1"/>
          </p:cNvSpPr>
          <p:nvPr>
            <p:ph type="body" idx="2"/>
          </p:nvPr>
        </p:nvSpPr>
        <p:spPr>
          <a:xfrm>
            <a:off x="357625" y="2946425"/>
            <a:ext cx="8410500" cy="132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rPr>
              <a:t>idx_name, search_query and filter_queries are as same as that in search.</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facet_queries - what queries faceted results are grouped by</a:t>
            </a:r>
            <a:endParaRPr sz="1400">
              <a:solidFill>
                <a:srgbClr val="4D4D4D"/>
              </a:solidFill>
            </a:endParaRPr>
          </a:p>
        </p:txBody>
      </p:sp>
      <p:sp>
        <p:nvSpPr>
          <p:cNvPr id="1345" name="Google Shape;1345;p160"/>
          <p:cNvSpPr txBox="1">
            <a:spLocks noGrp="1"/>
          </p:cNvSpPr>
          <p:nvPr>
            <p:ph type="body" idx="2"/>
          </p:nvPr>
        </p:nvSpPr>
        <p:spPr>
          <a:xfrm>
            <a:off x="388175" y="1225925"/>
            <a:ext cx="8072100" cy="1607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SELECT * FROM gptext.</a:t>
            </a:r>
            <a:r>
              <a:rPr lang="en-US" sz="1400">
                <a:solidFill>
                  <a:srgbClr val="F16F3B"/>
                </a:solidFill>
                <a:latin typeface="Consolas"/>
                <a:ea typeface="Consolas"/>
                <a:cs typeface="Consolas"/>
                <a:sym typeface="Consolas"/>
              </a:rPr>
              <a:t>faceted_query_search</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idx_name,</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search_query,</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filter_queries,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facet_queries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endParaRPr sz="1400"/>
          </a:p>
        </p:txBody>
      </p:sp>
      <p:sp>
        <p:nvSpPr>
          <p:cNvPr id="1346" name="Google Shape;1346;p160"/>
          <p:cNvSpPr txBox="1">
            <a:spLocks noGrp="1"/>
          </p:cNvSpPr>
          <p:nvPr>
            <p:ph type="title"/>
          </p:nvPr>
        </p:nvSpPr>
        <p:spPr>
          <a:xfrm>
            <a:off x="366713" y="7826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sz="2400"/>
              <a:t>Faceted Query Search:</a:t>
            </a:r>
            <a:endParaRPr sz="24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61"/>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Faceted Query Search</a:t>
            </a:r>
            <a:endParaRPr/>
          </a:p>
        </p:txBody>
      </p:sp>
      <p:pic>
        <p:nvPicPr>
          <p:cNvPr id="1352" name="Google Shape;1352;p161"/>
          <p:cNvPicPr preferRelativeResize="0"/>
          <p:nvPr/>
        </p:nvPicPr>
        <p:blipFill rotWithShape="1">
          <a:blip r:embed="rId3">
            <a:alphaModFix/>
          </a:blip>
          <a:srcRect/>
          <a:stretch/>
        </p:blipFill>
        <p:spPr>
          <a:xfrm>
            <a:off x="409775" y="959750"/>
            <a:ext cx="8211374" cy="1681100"/>
          </a:xfrm>
          <a:prstGeom prst="rect">
            <a:avLst/>
          </a:prstGeom>
          <a:noFill/>
          <a:ln>
            <a:noFill/>
          </a:ln>
        </p:spPr>
      </p:pic>
      <p:sp>
        <p:nvSpPr>
          <p:cNvPr id="1353" name="Google Shape;1353;p161"/>
          <p:cNvSpPr txBox="1">
            <a:spLocks noGrp="1"/>
          </p:cNvSpPr>
          <p:nvPr>
            <p:ph type="body" idx="2"/>
          </p:nvPr>
        </p:nvSpPr>
        <p:spPr>
          <a:xfrm>
            <a:off x="451900" y="2735875"/>
            <a:ext cx="7437600" cy="8073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200"/>
              </a:spcBef>
              <a:spcAft>
                <a:spcPts val="0"/>
              </a:spcAft>
              <a:buSzPts val="1200"/>
              <a:buChar char="-"/>
            </a:pPr>
            <a:r>
              <a:rPr lang="en-US" sz="1200"/>
              <a:t>Specify multi queries in queries array to get multi aggregation</a:t>
            </a:r>
            <a:endParaRPr sz="12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62"/>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Faceted Search Query</a:t>
            </a:r>
            <a:endParaRPr/>
          </a:p>
        </p:txBody>
      </p:sp>
      <p:sp>
        <p:nvSpPr>
          <p:cNvPr id="1359" name="Google Shape;1359;p162"/>
          <p:cNvSpPr txBox="1">
            <a:spLocks noGrp="1"/>
          </p:cNvSpPr>
          <p:nvPr>
            <p:ph type="body" idx="2"/>
          </p:nvPr>
        </p:nvSpPr>
        <p:spPr>
          <a:xfrm>
            <a:off x="357625" y="3403625"/>
            <a:ext cx="8410500" cy="132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rPr>
              <a:t>idx_name, search_query and filter_queries are as same as that in search.</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range_start, range_end, range_gap - used to generated range intervals by which facted results are grouped</a:t>
            </a:r>
            <a:endParaRPr sz="1400">
              <a:solidFill>
                <a:srgbClr val="4D4D4D"/>
              </a:solidFill>
            </a:endParaRPr>
          </a:p>
        </p:txBody>
      </p:sp>
      <p:sp>
        <p:nvSpPr>
          <p:cNvPr id="1360" name="Google Shape;1360;p162"/>
          <p:cNvSpPr txBox="1">
            <a:spLocks noGrp="1"/>
          </p:cNvSpPr>
          <p:nvPr>
            <p:ph type="body" idx="2"/>
          </p:nvPr>
        </p:nvSpPr>
        <p:spPr>
          <a:xfrm>
            <a:off x="388175" y="1225925"/>
            <a:ext cx="8072100" cy="2102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SELECT * FROM gptext.</a:t>
            </a:r>
            <a:r>
              <a:rPr lang="en-US" sz="1400">
                <a:solidFill>
                  <a:srgbClr val="F16F3B"/>
                </a:solidFill>
                <a:latin typeface="Consolas"/>
                <a:ea typeface="Consolas"/>
                <a:cs typeface="Consolas"/>
                <a:sym typeface="Consolas"/>
              </a:rPr>
              <a:t>faceted_range_search</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idx_name,</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search_query,</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filter_queries,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range_start,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range_end,</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range_gap</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endParaRPr sz="1400"/>
          </a:p>
        </p:txBody>
      </p:sp>
      <p:sp>
        <p:nvSpPr>
          <p:cNvPr id="1361" name="Google Shape;1361;p162"/>
          <p:cNvSpPr txBox="1">
            <a:spLocks noGrp="1"/>
          </p:cNvSpPr>
          <p:nvPr>
            <p:ph type="title"/>
          </p:nvPr>
        </p:nvSpPr>
        <p:spPr>
          <a:xfrm>
            <a:off x="366713" y="7826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sz="2400"/>
              <a:t>Faceted Query Search:</a:t>
            </a:r>
            <a:endParaRPr sz="2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63"/>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Faceted Range Search</a:t>
            </a:r>
            <a:endParaRPr/>
          </a:p>
        </p:txBody>
      </p:sp>
      <p:pic>
        <p:nvPicPr>
          <p:cNvPr id="1367" name="Google Shape;1367;p163"/>
          <p:cNvPicPr preferRelativeResize="0"/>
          <p:nvPr/>
        </p:nvPicPr>
        <p:blipFill rotWithShape="1">
          <a:blip r:embed="rId3">
            <a:alphaModFix/>
          </a:blip>
          <a:srcRect/>
          <a:stretch/>
        </p:blipFill>
        <p:spPr>
          <a:xfrm>
            <a:off x="546325" y="961825"/>
            <a:ext cx="7583250" cy="2294100"/>
          </a:xfrm>
          <a:prstGeom prst="rect">
            <a:avLst/>
          </a:prstGeom>
          <a:noFill/>
          <a:ln>
            <a:noFill/>
          </a:ln>
        </p:spPr>
      </p:pic>
      <p:sp>
        <p:nvSpPr>
          <p:cNvPr id="1368" name="Google Shape;1368;p163"/>
          <p:cNvSpPr txBox="1">
            <a:spLocks noGrp="1"/>
          </p:cNvSpPr>
          <p:nvPr>
            <p:ph type="body" idx="2"/>
          </p:nvPr>
        </p:nvSpPr>
        <p:spPr>
          <a:xfrm>
            <a:off x="528100" y="3345475"/>
            <a:ext cx="7437600" cy="8073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200"/>
              </a:spcBef>
              <a:spcAft>
                <a:spcPts val="0"/>
              </a:spcAft>
              <a:buSzPts val="1200"/>
              <a:buChar char="-"/>
            </a:pPr>
            <a:r>
              <a:rPr lang="en-US" sz="1200"/>
              <a:t>Get the aggregation number of each group generated by start, end and gap.</a:t>
            </a:r>
            <a:endParaRPr sz="12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64"/>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Count</a:t>
            </a:r>
            <a:endParaRPr/>
          </a:p>
        </p:txBody>
      </p:sp>
      <p:sp>
        <p:nvSpPr>
          <p:cNvPr id="1374" name="Google Shape;1374;p164"/>
          <p:cNvSpPr txBox="1">
            <a:spLocks noGrp="1"/>
          </p:cNvSpPr>
          <p:nvPr>
            <p:ph type="body" idx="2"/>
          </p:nvPr>
        </p:nvSpPr>
        <p:spPr>
          <a:xfrm>
            <a:off x="357625" y="2870225"/>
            <a:ext cx="8410500" cy="13293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1200"/>
              </a:spcBef>
              <a:spcAft>
                <a:spcPts val="0"/>
              </a:spcAft>
              <a:buClr>
                <a:srgbClr val="4D4D4D"/>
              </a:buClr>
              <a:buSzPts val="1400"/>
              <a:buChar char="•"/>
            </a:pPr>
            <a:r>
              <a:rPr lang="en-US" sz="1400"/>
              <a:t>Lightweight search query</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Used when you only care about the number of documents that match</a:t>
            </a:r>
            <a:endParaRPr sz="1400">
              <a:solidFill>
                <a:srgbClr val="4D4D4D"/>
              </a:solidFill>
            </a:endParaRPr>
          </a:p>
          <a:p>
            <a:pPr marL="457200" lvl="0" indent="-317500" algn="l" rtl="0">
              <a:lnSpc>
                <a:spcPct val="100000"/>
              </a:lnSpc>
              <a:spcBef>
                <a:spcPts val="0"/>
              </a:spcBef>
              <a:spcAft>
                <a:spcPts val="0"/>
              </a:spcAft>
              <a:buClr>
                <a:srgbClr val="4D4D4D"/>
              </a:buClr>
              <a:buSzPts val="1400"/>
              <a:buChar char="•"/>
            </a:pPr>
            <a:r>
              <a:rPr lang="en-US" sz="1400"/>
              <a:t>Useful to gauge approximate return set of a given query</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Much faster than a search because no results are returned from the indexes</a:t>
            </a:r>
            <a:endParaRPr sz="1400">
              <a:solidFill>
                <a:srgbClr val="4D4D4D"/>
              </a:solidFill>
            </a:endParaRPr>
          </a:p>
        </p:txBody>
      </p:sp>
      <p:sp>
        <p:nvSpPr>
          <p:cNvPr id="1375" name="Google Shape;1375;p164"/>
          <p:cNvSpPr txBox="1">
            <a:spLocks noGrp="1"/>
          </p:cNvSpPr>
          <p:nvPr>
            <p:ph type="body" idx="2"/>
          </p:nvPr>
        </p:nvSpPr>
        <p:spPr>
          <a:xfrm>
            <a:off x="464375" y="921125"/>
            <a:ext cx="8072100" cy="187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SELECT * FROM gptext.</a:t>
            </a:r>
            <a:r>
              <a:rPr lang="en-US" sz="1400">
                <a:solidFill>
                  <a:srgbClr val="F16F3B"/>
                </a:solidFill>
                <a:latin typeface="Consolas"/>
                <a:ea typeface="Consolas"/>
                <a:cs typeface="Consolas"/>
                <a:sym typeface="Consolas"/>
              </a:rPr>
              <a:t>search_count</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TABLE( SELECT 1 SCATTER BY 1),</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idx_name,</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search_query,</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filter_queries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endParaRPr sz="1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65"/>
          <p:cNvSpPr txBox="1">
            <a:spLocks noGrp="1"/>
          </p:cNvSpPr>
          <p:nvPr>
            <p:ph type="ctrTitle"/>
          </p:nvPr>
        </p:nvSpPr>
        <p:spPr>
          <a:xfrm>
            <a:off x="890573" y="1312900"/>
            <a:ext cx="5085600" cy="10065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SzPts val="1400"/>
              <a:buNone/>
            </a:pPr>
            <a:r>
              <a:rPr lang="en-US"/>
              <a:t>GPText + MADLib</a:t>
            </a:r>
            <a:endParaRPr/>
          </a:p>
        </p:txBody>
      </p:sp>
      <p:sp>
        <p:nvSpPr>
          <p:cNvPr id="1381" name="Google Shape;1381;p165"/>
          <p:cNvSpPr txBox="1">
            <a:spLocks noGrp="1"/>
          </p:cNvSpPr>
          <p:nvPr>
            <p:ph type="body" idx="2"/>
          </p:nvPr>
        </p:nvSpPr>
        <p:spPr>
          <a:xfrm>
            <a:off x="908582" y="3710101"/>
            <a:ext cx="5026500" cy="276900"/>
          </a:xfrm>
          <a:prstGeom prst="rect">
            <a:avLst/>
          </a:prstGeom>
          <a:noFill/>
          <a:ln>
            <a:noFill/>
          </a:ln>
        </p:spPr>
        <p:txBody>
          <a:bodyPr spcFirstLastPara="1" wrap="square" lIns="91425" tIns="91425" rIns="91425" bIns="91425" anchor="t" anchorCtr="0">
            <a:noAutofit/>
          </a:bodyPr>
          <a:lstStyle/>
          <a:p>
            <a:pPr marL="228600" lvl="0" indent="-228600" algn="l" rtl="0">
              <a:lnSpc>
                <a:spcPct val="100000"/>
              </a:lnSpc>
              <a:spcBef>
                <a:spcPts val="0"/>
              </a:spcBef>
              <a:spcAft>
                <a:spcPts val="0"/>
              </a:spcAft>
              <a:buSzPts val="1400"/>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66"/>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Madlib - GPDB In-database Analytics</a:t>
            </a:r>
            <a:endParaRPr/>
          </a:p>
        </p:txBody>
      </p:sp>
      <p:pic>
        <p:nvPicPr>
          <p:cNvPr id="1387" name="Google Shape;1387;p166"/>
          <p:cNvPicPr preferRelativeResize="0"/>
          <p:nvPr/>
        </p:nvPicPr>
        <p:blipFill rotWithShape="1">
          <a:blip r:embed="rId3">
            <a:alphaModFix/>
          </a:blip>
          <a:srcRect/>
          <a:stretch/>
        </p:blipFill>
        <p:spPr>
          <a:xfrm>
            <a:off x="1005275" y="938200"/>
            <a:ext cx="6868050" cy="33646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67"/>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Term Vectors</a:t>
            </a:r>
            <a:endParaRPr/>
          </a:p>
        </p:txBody>
      </p:sp>
      <p:sp>
        <p:nvSpPr>
          <p:cNvPr id="1393" name="Google Shape;1393;p167"/>
          <p:cNvSpPr txBox="1">
            <a:spLocks noGrp="1"/>
          </p:cNvSpPr>
          <p:nvPr>
            <p:ph type="body" idx="2"/>
          </p:nvPr>
        </p:nvSpPr>
        <p:spPr>
          <a:xfrm>
            <a:off x="357625" y="3175025"/>
            <a:ext cx="8410500" cy="1329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4D4D4D"/>
              </a:buClr>
              <a:buSzPts val="1400"/>
              <a:buChar char="•"/>
            </a:pPr>
            <a:r>
              <a:rPr lang="en-US" sz="1400">
                <a:solidFill>
                  <a:srgbClr val="4D4D4D"/>
                </a:solidFill>
              </a:rPr>
              <a:t>Extract term vectors from Solr</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Terms switch on by gptext.enable_terms(idx_name, field_name) before indexing</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Preserve all works done during index time analysis</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Term vectors used for further in-database analysis</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Term vectors can be selectively extracted by using &lt;search_query&gt; and &lt;filter_queries&gt;</a:t>
            </a:r>
            <a:endParaRPr sz="1400">
              <a:solidFill>
                <a:srgbClr val="4D4D4D"/>
              </a:solidFill>
            </a:endParaRPr>
          </a:p>
        </p:txBody>
      </p:sp>
      <p:sp>
        <p:nvSpPr>
          <p:cNvPr id="1394" name="Google Shape;1394;p167"/>
          <p:cNvSpPr txBox="1">
            <a:spLocks noGrp="1"/>
          </p:cNvSpPr>
          <p:nvPr>
            <p:ph type="body" idx="2"/>
          </p:nvPr>
        </p:nvSpPr>
        <p:spPr>
          <a:xfrm>
            <a:off x="388175" y="1302125"/>
            <a:ext cx="8072100" cy="1884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SELECT * FROM gptext.</a:t>
            </a:r>
            <a:r>
              <a:rPr lang="en-US" sz="1400">
                <a:solidFill>
                  <a:srgbClr val="F16F3B"/>
                </a:solidFill>
                <a:latin typeface="Consolas"/>
                <a:ea typeface="Consolas"/>
                <a:cs typeface="Consolas"/>
                <a:sym typeface="Consolas"/>
              </a:rPr>
              <a:t>terms</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TABLE(SELECT 1 SCATTER BY 1),</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idx_name,</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field_name,</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search_query,</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filter_queries,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options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endParaRPr sz="1400"/>
          </a:p>
        </p:txBody>
      </p:sp>
      <p:sp>
        <p:nvSpPr>
          <p:cNvPr id="1395" name="Google Shape;1395;p167"/>
          <p:cNvSpPr txBox="1">
            <a:spLocks noGrp="1"/>
          </p:cNvSpPr>
          <p:nvPr>
            <p:ph type="title"/>
          </p:nvPr>
        </p:nvSpPr>
        <p:spPr>
          <a:xfrm>
            <a:off x="366713" y="7826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sz="2400"/>
              <a:t>Populating Term Vectors in Database:</a:t>
            </a:r>
            <a:endParaRPr sz="24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68"/>
          <p:cNvSpPr txBox="1">
            <a:spLocks noGrp="1"/>
          </p:cNvSpPr>
          <p:nvPr>
            <p:ph type="body" idx="1"/>
          </p:nvPr>
        </p:nvSpPr>
        <p:spPr>
          <a:xfrm>
            <a:off x="366713" y="785813"/>
            <a:ext cx="8410500" cy="34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lt2"/>
              </a:buClr>
              <a:buSzPts val="1100"/>
              <a:buFont typeface="Arial"/>
              <a:buNone/>
            </a:pPr>
            <a:r>
              <a:rPr lang="en-US" sz="2400">
                <a:solidFill>
                  <a:srgbClr val="4D4D4D"/>
                </a:solidFill>
              </a:rPr>
              <a:t>Term extract example:</a:t>
            </a:r>
            <a:endParaRPr sz="2400">
              <a:solidFill>
                <a:srgbClr val="4D4D4D"/>
              </a:solidFill>
            </a:endParaRPr>
          </a:p>
          <a:p>
            <a:pPr marL="0" lvl="0" indent="0" algn="l" rtl="0">
              <a:lnSpc>
                <a:spcPct val="100000"/>
              </a:lnSpc>
              <a:spcBef>
                <a:spcPts val="0"/>
              </a:spcBef>
              <a:spcAft>
                <a:spcPts val="0"/>
              </a:spcAft>
              <a:buSzPts val="1400"/>
              <a:buNone/>
            </a:pPr>
            <a:endParaRPr/>
          </a:p>
        </p:txBody>
      </p:sp>
      <p:sp>
        <p:nvSpPr>
          <p:cNvPr id="1401" name="Google Shape;1401;p168"/>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2"/>
              </a:buClr>
              <a:buSzPts val="1100"/>
              <a:buFont typeface="Arial"/>
              <a:buNone/>
            </a:pPr>
            <a:r>
              <a:rPr lang="en-US"/>
              <a:t>Term Vectors</a:t>
            </a:r>
            <a:endParaRPr sz="2400">
              <a:solidFill>
                <a:srgbClr val="4D4D4D"/>
              </a:solidFill>
            </a:endParaRPr>
          </a:p>
          <a:p>
            <a:pPr marL="0" lvl="0" indent="0" algn="l" rtl="0">
              <a:lnSpc>
                <a:spcPct val="90000"/>
              </a:lnSpc>
              <a:spcBef>
                <a:spcPts val="0"/>
              </a:spcBef>
              <a:spcAft>
                <a:spcPts val="0"/>
              </a:spcAft>
              <a:buSzPts val="1400"/>
              <a:buNone/>
            </a:pPr>
            <a:endParaRPr/>
          </a:p>
        </p:txBody>
      </p:sp>
      <p:sp>
        <p:nvSpPr>
          <p:cNvPr id="1402" name="Google Shape;1402;p168"/>
          <p:cNvSpPr txBox="1">
            <a:spLocks noGrp="1"/>
          </p:cNvSpPr>
          <p:nvPr>
            <p:ph type="body" idx="2"/>
          </p:nvPr>
        </p:nvSpPr>
        <p:spPr>
          <a:xfrm>
            <a:off x="519125" y="1266825"/>
            <a:ext cx="8410500" cy="231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600" b="1">
                <a:solidFill>
                  <a:srgbClr val="4D4D4D"/>
                </a:solidFill>
                <a:latin typeface="Consolas"/>
                <a:ea typeface="Consolas"/>
                <a:cs typeface="Consolas"/>
                <a:sym typeface="Consolas"/>
              </a:rPr>
              <a:t>Original Tweet:</a:t>
            </a:r>
            <a:r>
              <a:rPr lang="en-US" sz="1600">
                <a:solidFill>
                  <a:srgbClr val="4D4D4D"/>
                </a:solidFill>
                <a:latin typeface="Consolas"/>
                <a:ea typeface="Consolas"/>
                <a:cs typeface="Consolas"/>
                <a:sym typeface="Consolas"/>
              </a:rPr>
              <a:t> Finally got an iPhone 4S</a:t>
            </a:r>
            <a:endParaRPr sz="1600">
              <a:solidFill>
                <a:srgbClr val="4D4D4D"/>
              </a:solidFill>
              <a:latin typeface="Consolas"/>
              <a:ea typeface="Consolas"/>
              <a:cs typeface="Consolas"/>
              <a:sym typeface="Consolas"/>
            </a:endParaRPr>
          </a:p>
          <a:p>
            <a:pPr marL="0" lvl="0" indent="0" algn="l" rtl="0">
              <a:lnSpc>
                <a:spcPct val="115000"/>
              </a:lnSpc>
              <a:spcBef>
                <a:spcPts val="0"/>
              </a:spcBef>
              <a:spcAft>
                <a:spcPts val="0"/>
              </a:spcAft>
              <a:buClr>
                <a:schemeClr val="lt2"/>
              </a:buClr>
              <a:buSzPts val="1100"/>
              <a:buFont typeface="Arial"/>
              <a:buNone/>
            </a:pPr>
            <a:r>
              <a:rPr lang="en-US" sz="1200">
                <a:solidFill>
                  <a:srgbClr val="4D4D4D"/>
                </a:solidFill>
                <a:latin typeface="Consolas"/>
                <a:ea typeface="Consolas"/>
                <a:cs typeface="Consolas"/>
                <a:sym typeface="Consolas"/>
              </a:rPr>
              <a:t>select * from </a:t>
            </a:r>
            <a:r>
              <a:rPr lang="en-US" sz="1200">
                <a:solidFill>
                  <a:srgbClr val="F16F3B"/>
                </a:solidFill>
                <a:latin typeface="Consolas"/>
                <a:ea typeface="Consolas"/>
                <a:cs typeface="Consolas"/>
                <a:sym typeface="Consolas"/>
              </a:rPr>
              <a:t>gptext.terms</a:t>
            </a:r>
            <a:r>
              <a:rPr lang="en-US" sz="1200">
                <a:solidFill>
                  <a:srgbClr val="4D4D4D"/>
                </a:solidFill>
                <a:latin typeface="Consolas"/>
                <a:ea typeface="Consolas"/>
                <a:cs typeface="Consolas"/>
                <a:sym typeface="Consolas"/>
              </a:rPr>
              <a:t>( TABLE( select 1 scatter by 1), 'demo.twitter.message', 'message_text', 'id:199206', null, null );</a:t>
            </a:r>
            <a:endParaRPr sz="1200">
              <a:solidFill>
                <a:srgbClr val="4D4D4D"/>
              </a:solidFill>
              <a:latin typeface="Consolas"/>
              <a:ea typeface="Consolas"/>
              <a:cs typeface="Consolas"/>
              <a:sym typeface="Consolas"/>
            </a:endParaRPr>
          </a:p>
          <a:p>
            <a:pPr marL="0" lvl="0" indent="0" algn="l" rtl="0">
              <a:lnSpc>
                <a:spcPct val="115000"/>
              </a:lnSpc>
              <a:spcBef>
                <a:spcPts val="0"/>
              </a:spcBef>
              <a:spcAft>
                <a:spcPts val="0"/>
              </a:spcAft>
              <a:buClr>
                <a:schemeClr val="lt2"/>
              </a:buClr>
              <a:buSzPts val="1100"/>
              <a:buFont typeface="Arial"/>
              <a:buNone/>
            </a:pPr>
            <a:r>
              <a:rPr lang="en-US" sz="1200">
                <a:solidFill>
                  <a:srgbClr val="4D4D4D"/>
                </a:solidFill>
                <a:latin typeface="Consolas"/>
                <a:ea typeface="Consolas"/>
                <a:cs typeface="Consolas"/>
                <a:sym typeface="Consolas"/>
              </a:rPr>
              <a:t>   id   | term  | positions</a:t>
            </a:r>
            <a:endParaRPr sz="1200">
              <a:solidFill>
                <a:srgbClr val="4D4D4D"/>
              </a:solidFill>
              <a:latin typeface="Consolas"/>
              <a:ea typeface="Consolas"/>
              <a:cs typeface="Consolas"/>
              <a:sym typeface="Consolas"/>
            </a:endParaRPr>
          </a:p>
          <a:p>
            <a:pPr marL="0" lvl="0" indent="0" algn="l" rtl="0">
              <a:lnSpc>
                <a:spcPct val="115000"/>
              </a:lnSpc>
              <a:spcBef>
                <a:spcPts val="0"/>
              </a:spcBef>
              <a:spcAft>
                <a:spcPts val="0"/>
              </a:spcAft>
              <a:buClr>
                <a:schemeClr val="lt2"/>
              </a:buClr>
              <a:buSzPts val="1100"/>
              <a:buFont typeface="Arial"/>
              <a:buNone/>
            </a:pPr>
            <a:r>
              <a:rPr lang="en-US" sz="1200">
                <a:solidFill>
                  <a:srgbClr val="4D4D4D"/>
                </a:solidFill>
                <a:latin typeface="Consolas"/>
                <a:ea typeface="Consolas"/>
                <a:cs typeface="Consolas"/>
                <a:sym typeface="Consolas"/>
              </a:rPr>
              <a:t>--------+-------+-----------</a:t>
            </a:r>
            <a:endParaRPr sz="1200">
              <a:solidFill>
                <a:srgbClr val="4D4D4D"/>
              </a:solidFill>
              <a:latin typeface="Consolas"/>
              <a:ea typeface="Consolas"/>
              <a:cs typeface="Consolas"/>
              <a:sym typeface="Consolas"/>
            </a:endParaRPr>
          </a:p>
          <a:p>
            <a:pPr marL="0" lvl="0" indent="0" algn="l" rtl="0">
              <a:lnSpc>
                <a:spcPct val="115000"/>
              </a:lnSpc>
              <a:spcBef>
                <a:spcPts val="0"/>
              </a:spcBef>
              <a:spcAft>
                <a:spcPts val="0"/>
              </a:spcAft>
              <a:buClr>
                <a:schemeClr val="lt2"/>
              </a:buClr>
              <a:buSzPts val="1100"/>
              <a:buFont typeface="Arial"/>
              <a:buNone/>
            </a:pPr>
            <a:r>
              <a:rPr lang="en-US" sz="1200">
                <a:solidFill>
                  <a:srgbClr val="4D4D4D"/>
                </a:solidFill>
                <a:latin typeface="Consolas"/>
                <a:ea typeface="Consolas"/>
                <a:cs typeface="Consolas"/>
                <a:sym typeface="Consolas"/>
              </a:rPr>
              <a:t> 199206 | </a:t>
            </a:r>
            <a:r>
              <a:rPr lang="en-US" sz="1200">
                <a:solidFill>
                  <a:srgbClr val="F16F3B"/>
                </a:solidFill>
                <a:latin typeface="Consolas"/>
                <a:ea typeface="Consolas"/>
                <a:cs typeface="Consolas"/>
                <a:sym typeface="Consolas"/>
              </a:rPr>
              <a:t>4s</a:t>
            </a:r>
            <a:r>
              <a:rPr lang="en-US" sz="1200">
                <a:solidFill>
                  <a:srgbClr val="4D4D4D"/>
                </a:solidFill>
                <a:latin typeface="Consolas"/>
                <a:ea typeface="Consolas"/>
                <a:cs typeface="Consolas"/>
                <a:sym typeface="Consolas"/>
              </a:rPr>
              <a:t>	| {4}</a:t>
            </a:r>
            <a:endParaRPr sz="1200">
              <a:solidFill>
                <a:srgbClr val="4D4D4D"/>
              </a:solidFill>
              <a:latin typeface="Consolas"/>
              <a:ea typeface="Consolas"/>
              <a:cs typeface="Consolas"/>
              <a:sym typeface="Consolas"/>
            </a:endParaRPr>
          </a:p>
          <a:p>
            <a:pPr marL="0" lvl="0" indent="0" algn="l" rtl="0">
              <a:lnSpc>
                <a:spcPct val="115000"/>
              </a:lnSpc>
              <a:spcBef>
                <a:spcPts val="0"/>
              </a:spcBef>
              <a:spcAft>
                <a:spcPts val="0"/>
              </a:spcAft>
              <a:buClr>
                <a:schemeClr val="lt2"/>
              </a:buClr>
              <a:buSzPts val="1100"/>
              <a:buFont typeface="Arial"/>
              <a:buNone/>
            </a:pPr>
            <a:r>
              <a:rPr lang="en-US" sz="1200">
                <a:solidFill>
                  <a:srgbClr val="4D4D4D"/>
                </a:solidFill>
                <a:latin typeface="Consolas"/>
                <a:ea typeface="Consolas"/>
                <a:cs typeface="Consolas"/>
                <a:sym typeface="Consolas"/>
              </a:rPr>
              <a:t> 199206 | </a:t>
            </a:r>
            <a:r>
              <a:rPr lang="en-US" sz="1200">
                <a:solidFill>
                  <a:srgbClr val="F16F3B"/>
                </a:solidFill>
                <a:latin typeface="Consolas"/>
                <a:ea typeface="Consolas"/>
                <a:cs typeface="Consolas"/>
                <a:sym typeface="Consolas"/>
              </a:rPr>
              <a:t>final</a:t>
            </a:r>
            <a:r>
              <a:rPr lang="en-US" sz="1200">
                <a:solidFill>
                  <a:srgbClr val="4D4D4D"/>
                </a:solidFill>
                <a:latin typeface="Consolas"/>
                <a:ea typeface="Consolas"/>
                <a:cs typeface="Consolas"/>
                <a:sym typeface="Consolas"/>
              </a:rPr>
              <a:t> | {0}</a:t>
            </a:r>
            <a:endParaRPr sz="1200">
              <a:solidFill>
                <a:srgbClr val="4D4D4D"/>
              </a:solidFill>
              <a:latin typeface="Consolas"/>
              <a:ea typeface="Consolas"/>
              <a:cs typeface="Consolas"/>
              <a:sym typeface="Consolas"/>
            </a:endParaRPr>
          </a:p>
          <a:p>
            <a:pPr marL="0" lvl="0" indent="0" algn="l" rtl="0">
              <a:lnSpc>
                <a:spcPct val="115000"/>
              </a:lnSpc>
              <a:spcBef>
                <a:spcPts val="0"/>
              </a:spcBef>
              <a:spcAft>
                <a:spcPts val="0"/>
              </a:spcAft>
              <a:buClr>
                <a:schemeClr val="lt2"/>
              </a:buClr>
              <a:buSzPts val="1100"/>
              <a:buFont typeface="Arial"/>
              <a:buNone/>
            </a:pPr>
            <a:r>
              <a:rPr lang="en-US" sz="1200">
                <a:solidFill>
                  <a:srgbClr val="4D4D4D"/>
                </a:solidFill>
                <a:latin typeface="Consolas"/>
                <a:ea typeface="Consolas"/>
                <a:cs typeface="Consolas"/>
                <a:sym typeface="Consolas"/>
              </a:rPr>
              <a:t> 199206 | </a:t>
            </a:r>
            <a:r>
              <a:rPr lang="en-US" sz="1200">
                <a:solidFill>
                  <a:srgbClr val="F16F3B"/>
                </a:solidFill>
                <a:latin typeface="Consolas"/>
                <a:ea typeface="Consolas"/>
                <a:cs typeface="Consolas"/>
                <a:sym typeface="Consolas"/>
              </a:rPr>
              <a:t>got</a:t>
            </a:r>
            <a:r>
              <a:rPr lang="en-US" sz="1200">
                <a:solidFill>
                  <a:srgbClr val="4D4D4D"/>
                </a:solidFill>
                <a:latin typeface="Consolas"/>
                <a:ea typeface="Consolas"/>
                <a:cs typeface="Consolas"/>
                <a:sym typeface="Consolas"/>
              </a:rPr>
              <a:t>   | {1}</a:t>
            </a:r>
            <a:endParaRPr sz="1200">
              <a:solidFill>
                <a:srgbClr val="4D4D4D"/>
              </a:solidFill>
              <a:latin typeface="Consolas"/>
              <a:ea typeface="Consolas"/>
              <a:cs typeface="Consolas"/>
              <a:sym typeface="Consolas"/>
            </a:endParaRPr>
          </a:p>
          <a:p>
            <a:pPr marL="0" lvl="0" indent="0" algn="l" rtl="0">
              <a:lnSpc>
                <a:spcPct val="115000"/>
              </a:lnSpc>
              <a:spcBef>
                <a:spcPts val="0"/>
              </a:spcBef>
              <a:spcAft>
                <a:spcPts val="0"/>
              </a:spcAft>
              <a:buClr>
                <a:schemeClr val="lt2"/>
              </a:buClr>
              <a:buSzPts val="1100"/>
              <a:buFont typeface="Arial"/>
              <a:buNone/>
            </a:pPr>
            <a:r>
              <a:rPr lang="en-US" sz="1200">
                <a:solidFill>
                  <a:srgbClr val="4D4D4D"/>
                </a:solidFill>
                <a:latin typeface="Consolas"/>
                <a:ea typeface="Consolas"/>
                <a:cs typeface="Consolas"/>
                <a:sym typeface="Consolas"/>
              </a:rPr>
              <a:t> 199206 | </a:t>
            </a:r>
            <a:r>
              <a:rPr lang="en-US" sz="1200">
                <a:solidFill>
                  <a:srgbClr val="F16F3B"/>
                </a:solidFill>
                <a:latin typeface="Consolas"/>
                <a:ea typeface="Consolas"/>
                <a:cs typeface="Consolas"/>
                <a:sym typeface="Consolas"/>
              </a:rPr>
              <a:t>iphon</a:t>
            </a:r>
            <a:r>
              <a:rPr lang="en-US" sz="1200">
                <a:solidFill>
                  <a:srgbClr val="4D4D4D"/>
                </a:solidFill>
                <a:latin typeface="Consolas"/>
                <a:ea typeface="Consolas"/>
                <a:cs typeface="Consolas"/>
                <a:sym typeface="Consolas"/>
              </a:rPr>
              <a:t> | {3}</a:t>
            </a:r>
            <a:endParaRPr sz="1200">
              <a:solidFill>
                <a:srgbClr val="4D4D4D"/>
              </a:solidFill>
              <a:latin typeface="Consolas"/>
              <a:ea typeface="Consolas"/>
              <a:cs typeface="Consolas"/>
              <a:sym typeface="Consolas"/>
            </a:endParaRPr>
          </a:p>
          <a:p>
            <a:pPr marL="0" lvl="0" indent="0" algn="l" rtl="0">
              <a:lnSpc>
                <a:spcPct val="115000"/>
              </a:lnSpc>
              <a:spcBef>
                <a:spcPts val="0"/>
              </a:spcBef>
              <a:spcAft>
                <a:spcPts val="0"/>
              </a:spcAft>
              <a:buClr>
                <a:schemeClr val="lt2"/>
              </a:buClr>
              <a:buSzPts val="1100"/>
              <a:buFont typeface="Arial"/>
              <a:buNone/>
            </a:pPr>
            <a:r>
              <a:rPr lang="en-US" sz="1200">
                <a:solidFill>
                  <a:srgbClr val="4D4D4D"/>
                </a:solidFill>
                <a:latin typeface="Consolas"/>
                <a:ea typeface="Consolas"/>
                <a:cs typeface="Consolas"/>
                <a:sym typeface="Consolas"/>
              </a:rPr>
              <a:t>(4 rows)</a:t>
            </a:r>
            <a:endParaRPr sz="1200">
              <a:solidFill>
                <a:srgbClr val="4D4D4D"/>
              </a:solidFill>
              <a:latin typeface="Consolas"/>
              <a:ea typeface="Consolas"/>
              <a:cs typeface="Consolas"/>
              <a:sym typeface="Consolas"/>
            </a:endParaRPr>
          </a:p>
          <a:p>
            <a:pPr marL="0" lvl="0" indent="0" algn="l" rtl="0">
              <a:lnSpc>
                <a:spcPct val="100000"/>
              </a:lnSpc>
              <a:spcBef>
                <a:spcPts val="1200"/>
              </a:spcBef>
              <a:spcAft>
                <a:spcPts val="0"/>
              </a:spcAft>
              <a:buSzPts val="2400"/>
              <a:buNone/>
            </a:pPr>
            <a:endParaRPr sz="1600">
              <a:solidFill>
                <a:srgbClr val="4D4D4D"/>
              </a:solidFill>
              <a:latin typeface="Consolas"/>
              <a:ea typeface="Consolas"/>
              <a:cs typeface="Consolas"/>
              <a:sym typeface="Consolas"/>
            </a:endParaRPr>
          </a:p>
        </p:txBody>
      </p:sp>
      <p:sp>
        <p:nvSpPr>
          <p:cNvPr id="1403" name="Google Shape;1403;p168"/>
          <p:cNvSpPr txBox="1"/>
          <p:nvPr/>
        </p:nvSpPr>
        <p:spPr>
          <a:xfrm>
            <a:off x="297400" y="3607575"/>
            <a:ext cx="6281400" cy="9468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90000"/>
              </a:lnSpc>
              <a:spcBef>
                <a:spcPts val="0"/>
              </a:spcBef>
              <a:spcAft>
                <a:spcPts val="0"/>
              </a:spcAft>
              <a:buClr>
                <a:srgbClr val="4D4D4D"/>
              </a:buClr>
              <a:buSzPts val="1400"/>
              <a:buFont typeface="Arial"/>
              <a:buChar char="●"/>
            </a:pPr>
            <a:r>
              <a:rPr lang="en-US" sz="1400" b="0" i="0" u="none" strike="noStrike" cap="none">
                <a:solidFill>
                  <a:srgbClr val="4D4D4D"/>
                </a:solidFill>
                <a:latin typeface="Arial"/>
                <a:ea typeface="Arial"/>
                <a:cs typeface="Arial"/>
                <a:sym typeface="Arial"/>
              </a:rPr>
              <a:t>Term Vectors created in Solr at index time</a:t>
            </a:r>
            <a:endParaRPr sz="1400" b="0" i="0" u="none" strike="noStrike" cap="none">
              <a:solidFill>
                <a:srgbClr val="4D4D4D"/>
              </a:solidFill>
              <a:latin typeface="Arial"/>
              <a:ea typeface="Arial"/>
              <a:cs typeface="Arial"/>
              <a:sym typeface="Arial"/>
            </a:endParaRPr>
          </a:p>
          <a:p>
            <a:pPr marL="457200" marR="0" lvl="0" indent="-317500" algn="l" rtl="0">
              <a:lnSpc>
                <a:spcPct val="90000"/>
              </a:lnSpc>
              <a:spcBef>
                <a:spcPts val="0"/>
              </a:spcBef>
              <a:spcAft>
                <a:spcPts val="0"/>
              </a:spcAft>
              <a:buClr>
                <a:srgbClr val="4D4D4D"/>
              </a:buClr>
              <a:buSzPts val="1400"/>
              <a:buFont typeface="Arial"/>
              <a:buChar char="●"/>
            </a:pPr>
            <a:r>
              <a:rPr lang="en-US" sz="1400" b="0" i="0" u="none" strike="noStrike" cap="none">
                <a:solidFill>
                  <a:srgbClr val="4D4D4D"/>
                </a:solidFill>
                <a:latin typeface="Arial"/>
                <a:ea typeface="Arial"/>
                <a:cs typeface="Arial"/>
                <a:sym typeface="Arial"/>
              </a:rPr>
              <a:t>Selectively extract the terms through the database at any point</a:t>
            </a:r>
            <a:endParaRPr sz="1400" b="0" i="0" u="none" strike="noStrike" cap="none">
              <a:solidFill>
                <a:srgbClr val="4D4D4D"/>
              </a:solidFill>
              <a:latin typeface="Arial"/>
              <a:ea typeface="Arial"/>
              <a:cs typeface="Arial"/>
              <a:sym typeface="Arial"/>
            </a:endParaRPr>
          </a:p>
          <a:p>
            <a:pPr marL="457200" marR="0" lvl="0" indent="-317500" algn="l" rtl="0">
              <a:lnSpc>
                <a:spcPct val="90000"/>
              </a:lnSpc>
              <a:spcBef>
                <a:spcPts val="0"/>
              </a:spcBef>
              <a:spcAft>
                <a:spcPts val="0"/>
              </a:spcAft>
              <a:buClr>
                <a:srgbClr val="4D4D4D"/>
              </a:buClr>
              <a:buSzPts val="1400"/>
              <a:buFont typeface="Arial"/>
              <a:buChar char="●"/>
            </a:pPr>
            <a:r>
              <a:rPr lang="en-US" sz="1400" b="0" i="0" u="none" strike="noStrike" cap="none">
                <a:solidFill>
                  <a:srgbClr val="4D4D4D"/>
                </a:solidFill>
                <a:latin typeface="Arial"/>
                <a:ea typeface="Arial"/>
                <a:cs typeface="Arial"/>
                <a:sym typeface="Arial"/>
              </a:rPr>
              <a:t>Stop words, protected words, stemming, etc. all applied</a:t>
            </a:r>
            <a:endParaRPr sz="1400" b="0" i="0" u="none" strike="noStrike" cap="none">
              <a:solidFill>
                <a:srgbClr val="4D4D4D"/>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1"/>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Main Functions</a:t>
            </a:r>
            <a:endParaRPr sz="3200" b="0" i="0" u="none" strike="noStrike" cap="none">
              <a:solidFill>
                <a:schemeClr val="dk2"/>
              </a:solidFill>
              <a:latin typeface="Arial"/>
              <a:ea typeface="Arial"/>
              <a:cs typeface="Arial"/>
              <a:sym typeface="Arial"/>
            </a:endParaRPr>
          </a:p>
        </p:txBody>
      </p:sp>
      <p:sp>
        <p:nvSpPr>
          <p:cNvPr id="505" name="Google Shape;505;p61"/>
          <p:cNvSpPr txBox="1">
            <a:spLocks noGrp="1"/>
          </p:cNvSpPr>
          <p:nvPr>
            <p:ph type="body" idx="2"/>
          </p:nvPr>
        </p:nvSpPr>
        <p:spPr>
          <a:xfrm>
            <a:off x="306329" y="924599"/>
            <a:ext cx="8410575" cy="3564366"/>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Search</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Simple REST API call performed by each of the segments</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Each of the segments returns data separately and does not know about results returned by other segments</a:t>
            </a:r>
            <a:endParaRPr/>
          </a:p>
          <a:p>
            <a:pPr marL="228600" marR="0" lvl="0" indent="-228600" algn="l" rtl="0">
              <a:lnSpc>
                <a:spcPct val="100000"/>
              </a:lnSpc>
              <a:spcBef>
                <a:spcPts val="120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Drop index</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Metadata operation in Solr that causes index files to drop, simple REST API call</a:t>
            </a:r>
            <a:endParaRPr/>
          </a:p>
          <a:p>
            <a:pPr marL="228600" marR="0" lvl="0" indent="-76200" algn="l" rtl="0">
              <a:lnSpc>
                <a:spcPct val="100000"/>
              </a:lnSpc>
              <a:spcBef>
                <a:spcPts val="1200"/>
              </a:spcBef>
              <a:spcAft>
                <a:spcPts val="0"/>
              </a:spcAft>
              <a:buClr>
                <a:schemeClr val="accent1"/>
              </a:buClr>
              <a:buSzPts val="2400"/>
              <a:buFont typeface="Noto Sans Symbols"/>
              <a:buNone/>
            </a:pPr>
            <a:endParaRPr sz="2400" b="0" i="0" u="none" strike="noStrike" cap="none">
              <a:solidFill>
                <a:schemeClr val="dk1"/>
              </a:solidFill>
              <a:latin typeface="Arial"/>
              <a:ea typeface="Arial"/>
              <a:cs typeface="Arial"/>
              <a:sym typeface="Arial"/>
            </a:endParaRPr>
          </a:p>
          <a:p>
            <a:pPr marL="228600" marR="0" lvl="0" indent="-76200" algn="l" rtl="0">
              <a:lnSpc>
                <a:spcPct val="100000"/>
              </a:lnSpc>
              <a:spcBef>
                <a:spcPts val="1200"/>
              </a:spcBef>
              <a:spcAft>
                <a:spcPts val="0"/>
              </a:spcAft>
              <a:buClr>
                <a:schemeClr val="accent1"/>
              </a:buClr>
              <a:buSzPts val="2400"/>
              <a:buFont typeface="Noto Sans Symbols"/>
              <a:buNone/>
            </a:pPr>
            <a:endParaRPr sz="2400" b="0" i="0" u="none" strike="noStrike" cap="none">
              <a:solidFill>
                <a:schemeClr val="dk1"/>
              </a:solidFill>
              <a:latin typeface="Arial"/>
              <a:ea typeface="Arial"/>
              <a:cs typeface="Arial"/>
              <a:sym typeface="Arial"/>
            </a:endParaRPr>
          </a:p>
        </p:txBody>
      </p:sp>
    </p:spTree>
  </p:cSld>
  <p:clrMapOvr>
    <a:masterClrMapping/>
  </p:clrMapOvr>
  <p:transition>
    <p:fade thruBlk="1"/>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69"/>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Term Vectors</a:t>
            </a:r>
            <a:endParaRPr/>
          </a:p>
        </p:txBody>
      </p:sp>
      <p:sp>
        <p:nvSpPr>
          <p:cNvPr id="1409" name="Google Shape;1409;p169"/>
          <p:cNvSpPr txBox="1">
            <a:spLocks noGrp="1"/>
          </p:cNvSpPr>
          <p:nvPr>
            <p:ph type="body" idx="2"/>
          </p:nvPr>
        </p:nvSpPr>
        <p:spPr>
          <a:xfrm>
            <a:off x="388175" y="1378325"/>
            <a:ext cx="8072100" cy="2290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CREATE TABLE </a:t>
            </a:r>
            <a:r>
              <a:rPr lang="en-US" sz="1400">
                <a:solidFill>
                  <a:srgbClr val="F16F3B"/>
                </a:solidFill>
                <a:latin typeface="Consolas"/>
                <a:ea typeface="Consolas"/>
                <a:cs typeface="Consolas"/>
                <a:sym typeface="Consolas"/>
              </a:rPr>
              <a:t>myterms </a:t>
            </a:r>
            <a:r>
              <a:rPr lang="en-US" sz="1400">
                <a:solidFill>
                  <a:srgbClr val="4D4D4D"/>
                </a:solidFill>
                <a:latin typeface="Consolas"/>
                <a:ea typeface="Consolas"/>
                <a:cs typeface="Consolas"/>
                <a:sym typeface="Consolas"/>
              </a:rPr>
              <a:t>AS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SELECT id AS doc_id, term, positions FROM gptext.</a:t>
            </a:r>
            <a:r>
              <a:rPr lang="en-US" sz="1400">
                <a:solidFill>
                  <a:srgbClr val="F16F3B"/>
                </a:solidFill>
                <a:latin typeface="Consolas"/>
                <a:ea typeface="Consolas"/>
                <a:cs typeface="Consolas"/>
                <a:sym typeface="Consolas"/>
              </a:rPr>
              <a:t>terms</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TABLE(SELECT 1 SCATTER BY 1),</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&lt;my_schema&gt;.&lt;my_table&gt;,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&lt;my_field&gt;,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‘lang:eng’,</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‘rows=50’</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endParaRPr sz="1400"/>
          </a:p>
        </p:txBody>
      </p:sp>
      <p:sp>
        <p:nvSpPr>
          <p:cNvPr id="1410" name="Google Shape;1410;p169"/>
          <p:cNvSpPr txBox="1">
            <a:spLocks noGrp="1"/>
          </p:cNvSpPr>
          <p:nvPr>
            <p:ph type="title"/>
          </p:nvPr>
        </p:nvSpPr>
        <p:spPr>
          <a:xfrm>
            <a:off x="366713" y="7826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sz="2400"/>
              <a:t>Creating a terms table:</a:t>
            </a:r>
            <a:endParaRPr sz="24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70"/>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Term Vectors</a:t>
            </a:r>
            <a:endParaRPr/>
          </a:p>
        </p:txBody>
      </p:sp>
      <p:sp>
        <p:nvSpPr>
          <p:cNvPr id="1416" name="Google Shape;1416;p170"/>
          <p:cNvSpPr txBox="1">
            <a:spLocks noGrp="1"/>
          </p:cNvSpPr>
          <p:nvPr>
            <p:ph type="body" idx="2"/>
          </p:nvPr>
        </p:nvSpPr>
        <p:spPr>
          <a:xfrm>
            <a:off x="366725" y="1319350"/>
            <a:ext cx="8072100" cy="2290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CREATE TABLE </a:t>
            </a:r>
            <a:r>
              <a:rPr lang="en-US" sz="1400">
                <a:solidFill>
                  <a:srgbClr val="F16F3B"/>
                </a:solidFill>
                <a:latin typeface="Consolas"/>
                <a:ea typeface="Consolas"/>
                <a:cs typeface="Consolas"/>
                <a:sym typeface="Consolas"/>
              </a:rPr>
              <a:t>dict </a:t>
            </a:r>
            <a:r>
              <a:rPr lang="en-US" sz="1600">
                <a:solidFill>
                  <a:srgbClr val="4D4D4D"/>
                </a:solidFill>
                <a:latin typeface="Consolas"/>
                <a:ea typeface="Consolas"/>
                <a:cs typeface="Consolas"/>
                <a:sym typeface="Consolas"/>
              </a:rPr>
              <a:t>AS</a:t>
            </a:r>
            <a:endParaRPr sz="16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SELECT</a:t>
            </a:r>
            <a:endParaRPr sz="1600">
              <a:solidFill>
                <a:srgbClr val="4D4D4D"/>
              </a:solidFill>
              <a:latin typeface="Consolas"/>
              <a:ea typeface="Consolas"/>
              <a:cs typeface="Consolas"/>
              <a:sym typeface="Consolas"/>
            </a:endParaRPr>
          </a:p>
          <a:p>
            <a:pPr marL="0" lvl="0" indent="45720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row_number() OVER( ORDER BY term ASC ) term_id,</a:t>
            </a:r>
            <a:endParaRPr sz="16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    	term,</a:t>
            </a:r>
            <a:endParaRPr sz="16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FROM &lt;mySchema.terms&gt;</a:t>
            </a:r>
            <a:endParaRPr sz="16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WHERE term IS NOT NULL</a:t>
            </a:r>
            <a:endParaRPr sz="16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GROUP BY term</a:t>
            </a:r>
            <a:endParaRPr sz="1400">
              <a:solidFill>
                <a:srgbClr val="4D4D4D"/>
              </a:solidFill>
              <a:latin typeface="Consolas"/>
              <a:ea typeface="Consolas"/>
              <a:cs typeface="Consolas"/>
              <a:sym typeface="Consolas"/>
            </a:endParaRPr>
          </a:p>
        </p:txBody>
      </p:sp>
      <p:sp>
        <p:nvSpPr>
          <p:cNvPr id="1417" name="Google Shape;1417;p170"/>
          <p:cNvSpPr txBox="1">
            <a:spLocks noGrp="1"/>
          </p:cNvSpPr>
          <p:nvPr>
            <p:ph type="title"/>
          </p:nvPr>
        </p:nvSpPr>
        <p:spPr>
          <a:xfrm>
            <a:off x="366713" y="7826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sz="2400"/>
              <a:t>Creating a dictionary from term vectors:</a:t>
            </a:r>
            <a:endParaRPr sz="24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171"/>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Madlib K-means</a:t>
            </a:r>
            <a:endParaRPr/>
          </a:p>
        </p:txBody>
      </p:sp>
      <p:sp>
        <p:nvSpPr>
          <p:cNvPr id="1423" name="Google Shape;1423;p171"/>
          <p:cNvSpPr txBox="1">
            <a:spLocks noGrp="1"/>
          </p:cNvSpPr>
          <p:nvPr>
            <p:ph type="body" idx="2"/>
          </p:nvPr>
        </p:nvSpPr>
        <p:spPr>
          <a:xfrm>
            <a:off x="388175" y="1225925"/>
            <a:ext cx="8072100" cy="1256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SELECT </a:t>
            </a:r>
            <a:r>
              <a:rPr lang="en-US" sz="1400">
                <a:solidFill>
                  <a:srgbClr val="F16F3B"/>
                </a:solidFill>
                <a:latin typeface="Consolas"/>
                <a:ea typeface="Consolas"/>
                <a:cs typeface="Consolas"/>
                <a:sym typeface="Consolas"/>
              </a:rPr>
              <a:t>madlib.gen_doc_svecs</a:t>
            </a:r>
            <a:r>
              <a:rPr lang="en-US" sz="1600">
                <a:solidFill>
                  <a:srgbClr val="4D4D4D"/>
                </a:solidFill>
                <a:latin typeface="Consolas"/>
                <a:ea typeface="Consolas"/>
                <a:cs typeface="Consolas"/>
                <a:sym typeface="Consolas"/>
              </a:rPr>
              <a:t>(</a:t>
            </a:r>
            <a:endParaRPr sz="1600">
              <a:solidFill>
                <a:srgbClr val="4D4D4D"/>
              </a:solidFill>
              <a:latin typeface="Consolas"/>
              <a:ea typeface="Consolas"/>
              <a:cs typeface="Consolas"/>
              <a:sym typeface="Consolas"/>
            </a:endParaRPr>
          </a:p>
          <a:p>
            <a:pPr marL="0" lvl="0" indent="45720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a:t>
            </a:r>
            <a:r>
              <a:rPr lang="en-US" sz="1400">
                <a:solidFill>
                  <a:srgbClr val="F16F3B"/>
                </a:solidFill>
                <a:latin typeface="Consolas"/>
                <a:ea typeface="Consolas"/>
                <a:cs typeface="Consolas"/>
                <a:sym typeface="Consolas"/>
              </a:rPr>
              <a:t>tfidf</a:t>
            </a:r>
            <a:r>
              <a:rPr lang="en-US" sz="1600">
                <a:solidFill>
                  <a:srgbClr val="4D4D4D"/>
                </a:solidFill>
                <a:latin typeface="Consolas"/>
                <a:ea typeface="Consolas"/>
                <a:cs typeface="Consolas"/>
                <a:sym typeface="Consolas"/>
              </a:rPr>
              <a:t>', -- output table</a:t>
            </a:r>
            <a:endParaRPr sz="1600">
              <a:solidFill>
                <a:srgbClr val="4D4D4D"/>
              </a:solidFill>
              <a:latin typeface="Consolas"/>
              <a:ea typeface="Consolas"/>
              <a:cs typeface="Consolas"/>
              <a:sym typeface="Consolas"/>
            </a:endParaRPr>
          </a:p>
          <a:p>
            <a:pPr marL="0" lvl="0" indent="45720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a:t>
            </a:r>
            <a:r>
              <a:rPr lang="en-US" sz="1400">
                <a:solidFill>
                  <a:srgbClr val="F16F3B"/>
                </a:solidFill>
                <a:latin typeface="Consolas"/>
                <a:ea typeface="Consolas"/>
                <a:cs typeface="Consolas"/>
                <a:sym typeface="Consolas"/>
              </a:rPr>
              <a:t>dict</a:t>
            </a:r>
            <a:r>
              <a:rPr lang="en-US" sz="1600">
                <a:solidFill>
                  <a:srgbClr val="4D4D4D"/>
                </a:solidFill>
                <a:latin typeface="Consolas"/>
                <a:ea typeface="Consolas"/>
                <a:cs typeface="Consolas"/>
                <a:sym typeface="Consolas"/>
              </a:rPr>
              <a:t>', '</a:t>
            </a:r>
            <a:r>
              <a:rPr lang="en-US" sz="1400">
                <a:solidFill>
                  <a:srgbClr val="F16F3B"/>
                </a:solidFill>
                <a:latin typeface="Consolas"/>
                <a:ea typeface="Consolas"/>
                <a:cs typeface="Consolas"/>
                <a:sym typeface="Consolas"/>
              </a:rPr>
              <a:t>term_id</a:t>
            </a:r>
            <a:r>
              <a:rPr lang="en-US" sz="1600">
                <a:solidFill>
                  <a:srgbClr val="4D4D4D"/>
                </a:solidFill>
                <a:latin typeface="Consolas"/>
                <a:ea typeface="Consolas"/>
                <a:cs typeface="Consolas"/>
                <a:sym typeface="Consolas"/>
              </a:rPr>
              <a:t>', '</a:t>
            </a:r>
            <a:r>
              <a:rPr lang="en-US" sz="1400">
                <a:solidFill>
                  <a:srgbClr val="F16F3B"/>
                </a:solidFill>
                <a:latin typeface="Consolas"/>
                <a:ea typeface="Consolas"/>
                <a:cs typeface="Consolas"/>
                <a:sym typeface="Consolas"/>
              </a:rPr>
              <a:t>term</a:t>
            </a:r>
            <a:r>
              <a:rPr lang="en-US" sz="1600">
                <a:solidFill>
                  <a:srgbClr val="4D4D4D"/>
                </a:solidFill>
                <a:latin typeface="Consolas"/>
                <a:ea typeface="Consolas"/>
                <a:cs typeface="Consolas"/>
                <a:sym typeface="Consolas"/>
              </a:rPr>
              <a:t>', -- term dictionary</a:t>
            </a:r>
            <a:endParaRPr sz="1600">
              <a:solidFill>
                <a:srgbClr val="4D4D4D"/>
              </a:solidFill>
              <a:latin typeface="Consolas"/>
              <a:ea typeface="Consolas"/>
              <a:cs typeface="Consolas"/>
              <a:sym typeface="Consolas"/>
            </a:endParaRPr>
          </a:p>
          <a:p>
            <a:pPr marL="457200" lvl="0" indent="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a:t>
            </a:r>
            <a:r>
              <a:rPr lang="en-US" sz="1400">
                <a:solidFill>
                  <a:srgbClr val="F16F3B"/>
                </a:solidFill>
                <a:latin typeface="Consolas"/>
                <a:ea typeface="Consolas"/>
                <a:cs typeface="Consolas"/>
                <a:sym typeface="Consolas"/>
              </a:rPr>
              <a:t>myterms</a:t>
            </a:r>
            <a:r>
              <a:rPr lang="en-US" sz="1600">
                <a:solidFill>
                  <a:srgbClr val="4D4D4D"/>
                </a:solidFill>
                <a:latin typeface="Consolas"/>
                <a:ea typeface="Consolas"/>
                <a:cs typeface="Consolas"/>
                <a:sym typeface="Consolas"/>
              </a:rPr>
              <a:t>', '</a:t>
            </a:r>
            <a:r>
              <a:rPr lang="en-US" sz="1400">
                <a:solidFill>
                  <a:srgbClr val="F16F3B"/>
                </a:solidFill>
                <a:latin typeface="Consolas"/>
                <a:ea typeface="Consolas"/>
                <a:cs typeface="Consolas"/>
                <a:sym typeface="Consolas"/>
              </a:rPr>
              <a:t>doc_id</a:t>
            </a:r>
            <a:r>
              <a:rPr lang="en-US" sz="1600">
                <a:solidFill>
                  <a:srgbClr val="4D4D4D"/>
                </a:solidFill>
                <a:latin typeface="Consolas"/>
                <a:ea typeface="Consolas"/>
                <a:cs typeface="Consolas"/>
                <a:sym typeface="Consolas"/>
              </a:rPr>
              <a:t>', '</a:t>
            </a:r>
            <a:r>
              <a:rPr lang="en-US" sz="1400">
                <a:solidFill>
                  <a:srgbClr val="F16F3B"/>
                </a:solidFill>
                <a:latin typeface="Consolas"/>
                <a:ea typeface="Consolas"/>
                <a:cs typeface="Consolas"/>
                <a:sym typeface="Consolas"/>
              </a:rPr>
              <a:t>term</a:t>
            </a:r>
            <a:r>
              <a:rPr lang="en-US" sz="1600">
                <a:solidFill>
                  <a:srgbClr val="4D4D4D"/>
                </a:solidFill>
                <a:latin typeface="Consolas"/>
                <a:ea typeface="Consolas"/>
                <a:cs typeface="Consolas"/>
                <a:sym typeface="Consolas"/>
              </a:rPr>
              <a:t>', '</a:t>
            </a:r>
            <a:r>
              <a:rPr lang="en-US" sz="1400">
                <a:solidFill>
                  <a:srgbClr val="F16F3B"/>
                </a:solidFill>
                <a:latin typeface="Consolas"/>
                <a:ea typeface="Consolas"/>
                <a:cs typeface="Consolas"/>
                <a:sym typeface="Consolas"/>
              </a:rPr>
              <a:t>positions</a:t>
            </a:r>
            <a:r>
              <a:rPr lang="en-US" sz="1600">
                <a:solidFill>
                  <a:srgbClr val="4D4D4D"/>
                </a:solidFill>
                <a:latin typeface="Consolas"/>
                <a:ea typeface="Consolas"/>
                <a:cs typeface="Consolas"/>
                <a:sym typeface="Consolas"/>
              </a:rPr>
              <a:t>' -- document terms);</a:t>
            </a:r>
            <a:endParaRPr sz="1600">
              <a:solidFill>
                <a:srgbClr val="4D4D4D"/>
              </a:solidFill>
              <a:latin typeface="Consolas"/>
              <a:ea typeface="Consolas"/>
              <a:cs typeface="Consolas"/>
              <a:sym typeface="Consolas"/>
            </a:endParaRPr>
          </a:p>
        </p:txBody>
      </p:sp>
      <p:sp>
        <p:nvSpPr>
          <p:cNvPr id="1424" name="Google Shape;1424;p171"/>
          <p:cNvSpPr txBox="1">
            <a:spLocks noGrp="1"/>
          </p:cNvSpPr>
          <p:nvPr>
            <p:ph type="title"/>
          </p:nvPr>
        </p:nvSpPr>
        <p:spPr>
          <a:xfrm>
            <a:off x="366725" y="858847"/>
            <a:ext cx="8410500" cy="361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sz="1800"/>
              <a:t>Creating a tf-idf table from dict:</a:t>
            </a:r>
            <a:endParaRPr sz="1800"/>
          </a:p>
        </p:txBody>
      </p:sp>
      <p:sp>
        <p:nvSpPr>
          <p:cNvPr id="1425" name="Google Shape;1425;p171"/>
          <p:cNvSpPr txBox="1">
            <a:spLocks noGrp="1"/>
          </p:cNvSpPr>
          <p:nvPr>
            <p:ph type="title"/>
          </p:nvPr>
        </p:nvSpPr>
        <p:spPr>
          <a:xfrm>
            <a:off x="442925" y="2459047"/>
            <a:ext cx="8410500" cy="361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sz="1800"/>
              <a:t>K-means algorithm:</a:t>
            </a:r>
            <a:endParaRPr sz="1800"/>
          </a:p>
        </p:txBody>
      </p:sp>
      <p:sp>
        <p:nvSpPr>
          <p:cNvPr id="1426" name="Google Shape;1426;p171"/>
          <p:cNvSpPr txBox="1">
            <a:spLocks noGrp="1"/>
          </p:cNvSpPr>
          <p:nvPr>
            <p:ph type="body" idx="2"/>
          </p:nvPr>
        </p:nvSpPr>
        <p:spPr>
          <a:xfrm>
            <a:off x="388175" y="2826125"/>
            <a:ext cx="8072100" cy="1740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SELECT </a:t>
            </a:r>
            <a:r>
              <a:rPr lang="en-US" sz="1400">
                <a:solidFill>
                  <a:srgbClr val="F16F3B"/>
                </a:solidFill>
                <a:latin typeface="Consolas"/>
                <a:ea typeface="Consolas"/>
                <a:cs typeface="Consolas"/>
                <a:sym typeface="Consolas"/>
              </a:rPr>
              <a:t>madlib.kmeanspp</a:t>
            </a:r>
            <a:r>
              <a:rPr lang="en-US" sz="1600">
                <a:solidFill>
                  <a:srgbClr val="4D4D4D"/>
                </a:solidFill>
                <a:latin typeface="Consolas"/>
                <a:ea typeface="Consolas"/>
                <a:cs typeface="Consolas"/>
                <a:sym typeface="Consolas"/>
              </a:rPr>
              <a:t>(</a:t>
            </a:r>
            <a:endParaRPr sz="1600">
              <a:solidFill>
                <a:srgbClr val="4D4D4D"/>
              </a:solidFill>
              <a:latin typeface="Consolas"/>
              <a:ea typeface="Consolas"/>
              <a:cs typeface="Consolas"/>
              <a:sym typeface="Consolas"/>
            </a:endParaRPr>
          </a:p>
          <a:p>
            <a:pPr marL="0" lvl="0" indent="45720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a:t>
            </a:r>
            <a:r>
              <a:rPr lang="en-US" sz="1400">
                <a:solidFill>
                  <a:srgbClr val="F16F3B"/>
                </a:solidFill>
                <a:latin typeface="Consolas"/>
                <a:ea typeface="Consolas"/>
                <a:cs typeface="Consolas"/>
                <a:sym typeface="Consolas"/>
              </a:rPr>
              <a:t>tfidf</a:t>
            </a:r>
            <a:r>
              <a:rPr lang="en-US" sz="1600">
                <a:solidFill>
                  <a:srgbClr val="4D4D4D"/>
                </a:solidFill>
                <a:latin typeface="Consolas"/>
                <a:ea typeface="Consolas"/>
                <a:cs typeface="Consolas"/>
                <a:sym typeface="Consolas"/>
              </a:rPr>
              <a:t>', '</a:t>
            </a:r>
            <a:r>
              <a:rPr lang="en-US" sz="1400">
                <a:solidFill>
                  <a:srgbClr val="F16F3B"/>
                </a:solidFill>
                <a:latin typeface="Consolas"/>
                <a:ea typeface="Consolas"/>
                <a:cs typeface="Consolas"/>
                <a:sym typeface="Consolas"/>
              </a:rPr>
              <a:t>sparse_vector</a:t>
            </a:r>
            <a:r>
              <a:rPr lang="en-US" sz="1600">
                <a:solidFill>
                  <a:srgbClr val="4D4D4D"/>
                </a:solidFill>
                <a:latin typeface="Consolas"/>
                <a:ea typeface="Consolas"/>
                <a:cs typeface="Consolas"/>
                <a:sym typeface="Consolas"/>
              </a:rPr>
              <a:t>',</a:t>
            </a:r>
            <a:endParaRPr sz="1600">
              <a:solidFill>
                <a:srgbClr val="4D4D4D"/>
              </a:solidFill>
              <a:latin typeface="Consolas"/>
              <a:ea typeface="Consolas"/>
              <a:cs typeface="Consolas"/>
              <a:sym typeface="Consolas"/>
            </a:endParaRPr>
          </a:p>
          <a:p>
            <a:pPr marL="0" lvl="0" indent="45720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&lt;k_number&gt;,</a:t>
            </a:r>
            <a:endParaRPr sz="1600">
              <a:solidFill>
                <a:srgbClr val="4D4D4D"/>
              </a:solidFill>
              <a:latin typeface="Consolas"/>
              <a:ea typeface="Consolas"/>
              <a:cs typeface="Consolas"/>
              <a:sym typeface="Consolas"/>
            </a:endParaRPr>
          </a:p>
          <a:p>
            <a:pPr marL="0" lvl="0" indent="45720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&lt;madlib_distance_norm&gt;,</a:t>
            </a:r>
            <a:endParaRPr sz="1600">
              <a:solidFill>
                <a:srgbClr val="4D4D4D"/>
              </a:solidFill>
              <a:latin typeface="Consolas"/>
              <a:ea typeface="Consolas"/>
              <a:cs typeface="Consolas"/>
              <a:sym typeface="Consolas"/>
            </a:endParaRPr>
          </a:p>
          <a:p>
            <a:pPr marL="457200" lvl="0" indent="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&lt;madlib_average_func&gt;,</a:t>
            </a:r>
            <a:endParaRPr sz="1600">
              <a:solidFill>
                <a:srgbClr val="4D4D4D"/>
              </a:solidFill>
              <a:latin typeface="Consolas"/>
              <a:ea typeface="Consolas"/>
              <a:cs typeface="Consolas"/>
              <a:sym typeface="Consolas"/>
            </a:endParaRPr>
          </a:p>
          <a:p>
            <a:pPr marL="457200" lvl="0" indent="0" algn="l" rtl="0">
              <a:lnSpc>
                <a:spcPct val="115000"/>
              </a:lnSpc>
              <a:spcBef>
                <a:spcPts val="0"/>
              </a:spcBef>
              <a:spcAft>
                <a:spcPts val="0"/>
              </a:spcAft>
              <a:buSzPts val="2400"/>
              <a:buNone/>
            </a:pPr>
            <a:r>
              <a:rPr lang="en-US" sz="1600">
                <a:solidFill>
                  <a:srgbClr val="4D4D4D"/>
                </a:solidFill>
                <a:latin typeface="Consolas"/>
                <a:ea typeface="Consolas"/>
                <a:cs typeface="Consolas"/>
                <a:sym typeface="Consolas"/>
              </a:rPr>
              <a:t>....);</a:t>
            </a:r>
            <a:endParaRPr sz="1600">
              <a:solidFill>
                <a:srgbClr val="4D4D4D"/>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2"/>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Examples - Setup</a:t>
            </a:r>
            <a:endParaRPr sz="3200" b="0" i="0" u="none" strike="noStrike" cap="none">
              <a:solidFill>
                <a:schemeClr val="dk2"/>
              </a:solidFill>
              <a:latin typeface="Arial"/>
              <a:ea typeface="Arial"/>
              <a:cs typeface="Arial"/>
              <a:sym typeface="Arial"/>
            </a:endParaRPr>
          </a:p>
        </p:txBody>
      </p:sp>
      <p:sp>
        <p:nvSpPr>
          <p:cNvPr id="511" name="Google Shape;511;p62"/>
          <p:cNvSpPr txBox="1"/>
          <p:nvPr/>
        </p:nvSpPr>
        <p:spPr>
          <a:xfrm>
            <a:off x="407925" y="1019825"/>
            <a:ext cx="8333100" cy="34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ourier New"/>
                <a:ea typeface="Courier New"/>
                <a:cs typeface="Courier New"/>
                <a:sym typeface="Courier New"/>
              </a:rPr>
              <a:t>create schema test; -- assumes gptext schema in template1</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create table test.test_data  (id bigint, data varchar);</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insert into test.test_data (id, data) values</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(1, 'example text #1, not much information'),</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(2, 'example text #2, a bit more information, but still not enough'),</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(3, 'A.Grishchenko is reading this course'),</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(4, 'Verint team is participating'),</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(5, 'This course is really intensive'),</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(6, 'Design of the distributed systems is really important'),</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(7, 'The information you get here should be valuable');</a:t>
            </a:r>
            <a:endParaRPr>
              <a:latin typeface="Courier New"/>
              <a:ea typeface="Courier New"/>
              <a:cs typeface="Courier New"/>
              <a:sym typeface="Courier New"/>
            </a:endParaRPr>
          </a:p>
          <a:p>
            <a:pPr marL="0" lvl="0" indent="0" algn="l" rtl="0">
              <a:spcBef>
                <a:spcPts val="0"/>
              </a:spcBef>
              <a:spcAft>
                <a:spcPts val="0"/>
              </a:spcAft>
              <a:buClr>
                <a:schemeClr val="lt2"/>
              </a:buClr>
              <a:buSzPts val="1100"/>
              <a:buFont typeface="Arial"/>
              <a:buNone/>
            </a:pP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select </a:t>
            </a:r>
            <a:r>
              <a:rPr lang="en-US" b="1">
                <a:latin typeface="Courier New"/>
                <a:ea typeface="Courier New"/>
                <a:cs typeface="Courier New"/>
                <a:sym typeface="Courier New"/>
              </a:rPr>
              <a:t>gptext.create_index</a:t>
            </a:r>
            <a:r>
              <a:rPr lang="en-US">
                <a:latin typeface="Courier New"/>
                <a:ea typeface="Courier New"/>
                <a:cs typeface="Courier New"/>
                <a:sym typeface="Courier New"/>
              </a:rPr>
              <a:t> ('test', 'test_data', 'id', 'data');</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select * from </a:t>
            </a:r>
            <a:r>
              <a:rPr lang="en-US" b="1">
                <a:latin typeface="Courier New"/>
                <a:ea typeface="Courier New"/>
                <a:cs typeface="Courier New"/>
                <a:sym typeface="Courier New"/>
              </a:rPr>
              <a:t>gptext.index</a:t>
            </a:r>
            <a:r>
              <a:rPr lang="en-US">
                <a:latin typeface="Courier New"/>
                <a:ea typeface="Courier New"/>
                <a:cs typeface="Courier New"/>
                <a:sym typeface="Courier New"/>
              </a:rPr>
              <a:t>(TABLE(select * FROM test.test_data), 'test.test.test_data');</a:t>
            </a:r>
            <a:endParaRPr>
              <a:latin typeface="Courier New"/>
              <a:ea typeface="Courier New"/>
              <a:cs typeface="Courier New"/>
              <a:sym typeface="Courier New"/>
            </a:endParaRPr>
          </a:p>
          <a:p>
            <a:pPr marL="0" lvl="0" indent="0" algn="l" rtl="0">
              <a:spcBef>
                <a:spcPts val="0"/>
              </a:spcBef>
              <a:spcAft>
                <a:spcPts val="0"/>
              </a:spcAft>
              <a:buClr>
                <a:schemeClr val="lt2"/>
              </a:buClr>
              <a:buSzPts val="1100"/>
              <a:buFont typeface="Arial"/>
              <a:buNone/>
            </a:pPr>
            <a:r>
              <a:rPr lang="en-US">
                <a:latin typeface="Courier New"/>
                <a:ea typeface="Courier New"/>
                <a:cs typeface="Courier New"/>
                <a:sym typeface="Courier New"/>
              </a:rPr>
              <a:t>select * from </a:t>
            </a:r>
            <a:r>
              <a:rPr lang="en-US" b="1">
                <a:latin typeface="Courier New"/>
                <a:ea typeface="Courier New"/>
                <a:cs typeface="Courier New"/>
                <a:sym typeface="Courier New"/>
              </a:rPr>
              <a:t>gptext.commit_index</a:t>
            </a:r>
            <a:r>
              <a:rPr lang="en-US">
                <a:latin typeface="Courier New"/>
                <a:ea typeface="Courier New"/>
                <a:cs typeface="Courier New"/>
                <a:sym typeface="Courier New"/>
              </a:rPr>
              <a:t>('test.test.test_data');</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3"/>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Examples - Search 1</a:t>
            </a:r>
            <a:endParaRPr sz="3200" b="0" i="0" u="none" strike="noStrike" cap="none">
              <a:solidFill>
                <a:schemeClr val="dk2"/>
              </a:solidFill>
              <a:latin typeface="Arial"/>
              <a:ea typeface="Arial"/>
              <a:cs typeface="Arial"/>
              <a:sym typeface="Arial"/>
            </a:endParaRPr>
          </a:p>
        </p:txBody>
      </p:sp>
      <p:sp>
        <p:nvSpPr>
          <p:cNvPr id="517" name="Google Shape;517;p63"/>
          <p:cNvSpPr txBox="1">
            <a:spLocks noGrp="1"/>
          </p:cNvSpPr>
          <p:nvPr>
            <p:ph type="body" idx="2"/>
          </p:nvPr>
        </p:nvSpPr>
        <p:spPr>
          <a:xfrm>
            <a:off x="306329" y="924599"/>
            <a:ext cx="8410575" cy="356436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2400"/>
              <a:buNone/>
            </a:pPr>
            <a:endParaRPr sz="14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select t.id, t.score, t2.data</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from gptext.search(TABLE(SELECT 1 SCATTER BY 1),</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'testdb.test.test_data', </a:t>
            </a:r>
            <a:r>
              <a:rPr lang="en-US" sz="1400" b="1" i="0" u="none" strike="noStrike" cap="none">
                <a:solidFill>
                  <a:srgbClr val="D3540D"/>
                </a:solidFill>
                <a:latin typeface="Courier New"/>
                <a:ea typeface="Courier New"/>
                <a:cs typeface="Courier New"/>
                <a:sym typeface="Courier New"/>
              </a:rPr>
              <a:t>'example'</a:t>
            </a:r>
            <a:r>
              <a:rPr lang="en-US" sz="1400" b="0" i="0" u="none" strike="noStrike" cap="none">
                <a:solidFill>
                  <a:schemeClr val="dk1"/>
                </a:solidFill>
                <a:latin typeface="Courier New"/>
                <a:ea typeface="Courier New"/>
                <a:cs typeface="Courier New"/>
                <a:sym typeface="Courier New"/>
              </a:rPr>
              <a:t>, null, null) as t,</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testdb.test_data as t2</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where t.id = t2.id;</a:t>
            </a:r>
            <a:endParaRPr sz="14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endParaRPr sz="1400">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id  | score  |                             data                              </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a:t>
            </a:r>
            <a:endParaRPr sz="14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1 | 0.7407 | example text #1, not much information</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2 | 0.4392 | example text #2, a bit more information, but still not enough</a:t>
            </a:r>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4"/>
          <p:cNvSpPr txBox="1">
            <a:spLocks noGrp="1"/>
          </p:cNvSpPr>
          <p:nvPr>
            <p:ph type="title"/>
          </p:nvPr>
        </p:nvSpPr>
        <p:spPr>
          <a:xfrm>
            <a:off x="330427" y="314303"/>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Examples - Search 2</a:t>
            </a:r>
            <a:endParaRPr sz="3200" b="0" i="0" u="none" strike="noStrike" cap="none">
              <a:solidFill>
                <a:schemeClr val="dk2"/>
              </a:solidFill>
              <a:latin typeface="Arial"/>
              <a:ea typeface="Arial"/>
              <a:cs typeface="Arial"/>
              <a:sym typeface="Arial"/>
            </a:endParaRPr>
          </a:p>
        </p:txBody>
      </p:sp>
      <p:sp>
        <p:nvSpPr>
          <p:cNvPr id="523" name="Google Shape;523;p64"/>
          <p:cNvSpPr txBox="1">
            <a:spLocks noGrp="1"/>
          </p:cNvSpPr>
          <p:nvPr>
            <p:ph type="body" idx="2"/>
          </p:nvPr>
        </p:nvSpPr>
        <p:spPr>
          <a:xfrm>
            <a:off x="306329" y="924599"/>
            <a:ext cx="8410575" cy="356436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2400"/>
              <a:buNone/>
            </a:pPr>
            <a:endParaRPr sz="14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select t.id, t.score, t2.data</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from gptext.search(TABLE(SELECT 1 SCATTER BY 1),</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'testdb.test.test_data', </a:t>
            </a:r>
            <a:r>
              <a:rPr lang="en-US" sz="1400" b="1">
                <a:solidFill>
                  <a:srgbClr val="D3540D"/>
                </a:solidFill>
                <a:latin typeface="Courier New"/>
                <a:ea typeface="Courier New"/>
                <a:cs typeface="Courier New"/>
                <a:sym typeface="Courier New"/>
              </a:rPr>
              <a:t>'</a:t>
            </a:r>
            <a:r>
              <a:rPr lang="en-US" sz="1400" b="1" i="0" u="none" strike="noStrike" cap="none">
                <a:solidFill>
                  <a:srgbClr val="D3540D"/>
                </a:solidFill>
                <a:latin typeface="Courier New"/>
                <a:ea typeface="Courier New"/>
                <a:cs typeface="Courier New"/>
                <a:sym typeface="Courier New"/>
              </a:rPr>
              <a:t>valuable information'</a:t>
            </a:r>
            <a:r>
              <a:rPr lang="en-US" sz="1400" b="0" i="0" u="none" strike="noStrike" cap="none">
                <a:solidFill>
                  <a:schemeClr val="dk1"/>
                </a:solidFill>
                <a:latin typeface="Courier New"/>
                <a:ea typeface="Courier New"/>
                <a:cs typeface="Courier New"/>
                <a:sym typeface="Courier New"/>
              </a:rPr>
              <a:t>, null, null) as t,</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testdb.test_data as t2</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where t.id = t2.id;</a:t>
            </a:r>
            <a:endParaRPr sz="14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endParaRPr sz="1400">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id | score  |                            data                              </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a:t>
            </a:r>
            <a:endParaRPr sz="14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2 | 0.1221 | example text #2, a bit more information, but still not enough</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1 | 0.1705 | example text #1, not much information</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7 | 0.7976 | The information you get here should be valuable</a:t>
            </a:r>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5"/>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Examples - Search 3</a:t>
            </a:r>
            <a:endParaRPr sz="3200" b="0" i="0" u="none" strike="noStrike" cap="none">
              <a:solidFill>
                <a:schemeClr val="dk2"/>
              </a:solidFill>
              <a:latin typeface="Arial"/>
              <a:ea typeface="Arial"/>
              <a:cs typeface="Arial"/>
              <a:sym typeface="Arial"/>
            </a:endParaRPr>
          </a:p>
        </p:txBody>
      </p:sp>
      <p:sp>
        <p:nvSpPr>
          <p:cNvPr id="529" name="Google Shape;529;p65"/>
          <p:cNvSpPr txBox="1">
            <a:spLocks noGrp="1"/>
          </p:cNvSpPr>
          <p:nvPr>
            <p:ph type="body" idx="2"/>
          </p:nvPr>
        </p:nvSpPr>
        <p:spPr>
          <a:xfrm>
            <a:off x="306329" y="924599"/>
            <a:ext cx="8410575" cy="356436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2400"/>
              <a:buNone/>
            </a:pPr>
            <a:endParaRPr sz="14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select t.id, t.score, t2.data</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from gptext.search(TABLE(SELECT 1 SCATTER BY 1),</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'testdb.test.test_data', </a:t>
            </a:r>
            <a:r>
              <a:rPr lang="en-US" sz="1400" b="1">
                <a:solidFill>
                  <a:srgbClr val="D3540D"/>
                </a:solidFill>
                <a:latin typeface="Courier New"/>
                <a:ea typeface="Courier New"/>
                <a:cs typeface="Courier New"/>
                <a:sym typeface="Courier New"/>
              </a:rPr>
              <a:t>'</a:t>
            </a:r>
            <a:r>
              <a:rPr lang="en-US" sz="1400" b="1" i="0" u="none" strike="noStrike" cap="none">
                <a:solidFill>
                  <a:srgbClr val="D3540D"/>
                </a:solidFill>
                <a:latin typeface="Courier New"/>
                <a:ea typeface="Courier New"/>
                <a:cs typeface="Courier New"/>
                <a:sym typeface="Courier New"/>
              </a:rPr>
              <a:t>course information'</a:t>
            </a:r>
            <a:r>
              <a:rPr lang="en-US" sz="1400" b="0" i="0" u="none" strike="noStrike" cap="none">
                <a:solidFill>
                  <a:schemeClr val="dk1"/>
                </a:solidFill>
                <a:latin typeface="Courier New"/>
                <a:ea typeface="Courier New"/>
                <a:cs typeface="Courier New"/>
                <a:sym typeface="Courier New"/>
              </a:rPr>
              <a:t>, null, null) as t,</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testdb.test_data as t2</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test-# where t.id = t2.id;</a:t>
            </a:r>
            <a:endParaRPr sz="14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endParaRPr sz="1400">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id | score  |                          data                              </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a:t>
            </a:r>
            <a:endParaRPr sz="14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1 | 0.1991 | example text #1, not much information</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3 | 0.2276 | A.Grishchenko is reading this course</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5 | 0.2276 | This course is really intensive</a:t>
            </a:r>
            <a:endParaRPr sz="14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7 | 0.1707 | The information you get here should be valuable</a:t>
            </a:r>
            <a:endParaRPr/>
          </a:p>
          <a:p>
            <a:pPr marL="0" marR="0" lvl="0" indent="0" algn="l" rtl="0">
              <a:lnSpc>
                <a:spcPct val="100000"/>
              </a:lnSpc>
              <a:spcBef>
                <a:spcPts val="0"/>
              </a:spcBef>
              <a:spcAft>
                <a:spcPts val="0"/>
              </a:spcAft>
              <a:buClr>
                <a:schemeClr val="accent1"/>
              </a:buClr>
              <a:buSzPts val="2400"/>
              <a:buFont typeface="Noto Sans Symbols"/>
              <a:buNone/>
            </a:pPr>
            <a:r>
              <a:rPr lang="en-US" sz="1400" b="0" i="0" u="none" strike="noStrike" cap="none">
                <a:solidFill>
                  <a:schemeClr val="dk1"/>
                </a:solidFill>
                <a:latin typeface="Courier New"/>
                <a:ea typeface="Courier New"/>
                <a:cs typeface="Courier New"/>
                <a:sym typeface="Courier New"/>
              </a:rPr>
              <a:t>  2 | 0.1221 | example text #2, a bit more information, but still not enough</a:t>
            </a:r>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533"/>
        <p:cNvGrpSpPr/>
        <p:nvPr/>
      </p:nvGrpSpPr>
      <p:grpSpPr>
        <a:xfrm>
          <a:off x="0" y="0"/>
          <a:ext cx="0" cy="0"/>
          <a:chOff x="0" y="0"/>
          <a:chExt cx="0" cy="0"/>
        </a:xfrm>
      </p:grpSpPr>
      <p:sp>
        <p:nvSpPr>
          <p:cNvPr id="534" name="Google Shape;534;p66"/>
          <p:cNvSpPr txBox="1">
            <a:spLocks noGrp="1"/>
          </p:cNvSpPr>
          <p:nvPr>
            <p:ph type="ctrTitle"/>
          </p:nvPr>
        </p:nvSpPr>
        <p:spPr>
          <a:xfrm>
            <a:off x="873334" y="2217553"/>
            <a:ext cx="6454566" cy="498598"/>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F16F3B"/>
              </a:buClr>
              <a:buSzPts val="1400"/>
              <a:buFont typeface="Arial"/>
              <a:buNone/>
            </a:pPr>
            <a:r>
              <a:rPr lang="en-US" sz="3600" b="1" i="0" u="none" strike="noStrike" cap="none">
                <a:solidFill>
                  <a:srgbClr val="F16F3B"/>
                </a:solidFill>
                <a:latin typeface="Arial"/>
                <a:ea typeface="Arial"/>
                <a:cs typeface="Arial"/>
                <a:sym typeface="Arial"/>
              </a:rPr>
              <a:t>Solr Introduction</a:t>
            </a:r>
            <a:endParaRPr sz="3600" b="1" i="0" u="none" strike="noStrike" cap="none">
              <a:solidFill>
                <a:srgbClr val="F16F3B"/>
              </a:solidFill>
              <a:latin typeface="Arial"/>
              <a:ea typeface="Arial"/>
              <a:cs typeface="Arial"/>
              <a:sym typeface="Arial"/>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538"/>
        <p:cNvGrpSpPr/>
        <p:nvPr/>
      </p:nvGrpSpPr>
      <p:grpSpPr>
        <a:xfrm>
          <a:off x="0" y="0"/>
          <a:ext cx="0" cy="0"/>
          <a:chOff x="0" y="0"/>
          <a:chExt cx="0" cy="0"/>
        </a:xfrm>
      </p:grpSpPr>
      <p:sp>
        <p:nvSpPr>
          <p:cNvPr id="539" name="Google Shape;539;p67"/>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Conceptual Architecture</a:t>
            </a:r>
            <a:endParaRPr sz="3200" b="0" i="0" u="none" strike="noStrike" cap="none">
              <a:solidFill>
                <a:schemeClr val="dk2"/>
              </a:solidFill>
              <a:latin typeface="Arial"/>
              <a:ea typeface="Arial"/>
              <a:cs typeface="Arial"/>
              <a:sym typeface="Arial"/>
            </a:endParaRPr>
          </a:p>
        </p:txBody>
      </p:sp>
      <p:sp>
        <p:nvSpPr>
          <p:cNvPr id="540" name="Google Shape;540;p67"/>
          <p:cNvSpPr/>
          <p:nvPr/>
        </p:nvSpPr>
        <p:spPr>
          <a:xfrm>
            <a:off x="4447607" y="2387084"/>
            <a:ext cx="24878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541" name="Google Shape;541;p67" descr="C:\Users\grisha\Downloads\Solr internal architecture.png"/>
          <p:cNvPicPr preferRelativeResize="0"/>
          <p:nvPr/>
        </p:nvPicPr>
        <p:blipFill rotWithShape="1">
          <a:blip r:embed="rId3">
            <a:alphaModFix/>
          </a:blip>
          <a:srcRect/>
          <a:stretch/>
        </p:blipFill>
        <p:spPr>
          <a:xfrm>
            <a:off x="1892169" y="709398"/>
            <a:ext cx="5384931" cy="3924433"/>
          </a:xfrm>
          <a:prstGeom prst="rect">
            <a:avLst/>
          </a:prstGeom>
          <a:noFill/>
          <a:ln>
            <a:noFill/>
          </a:ln>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45"/>
        <p:cNvGrpSpPr/>
        <p:nvPr/>
      </p:nvGrpSpPr>
      <p:grpSpPr>
        <a:xfrm>
          <a:off x="0" y="0"/>
          <a:ext cx="0" cy="0"/>
          <a:chOff x="0" y="0"/>
          <a:chExt cx="0" cy="0"/>
        </a:xfrm>
      </p:grpSpPr>
      <p:sp>
        <p:nvSpPr>
          <p:cNvPr id="546" name="Google Shape;546;p68"/>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Conceptual Architecture</a:t>
            </a:r>
            <a:endParaRPr sz="3200" b="0" i="0" u="none" strike="noStrike" cap="none">
              <a:solidFill>
                <a:schemeClr val="dk2"/>
              </a:solidFill>
              <a:latin typeface="Arial"/>
              <a:ea typeface="Arial"/>
              <a:cs typeface="Arial"/>
              <a:sym typeface="Arial"/>
            </a:endParaRPr>
          </a:p>
        </p:txBody>
      </p:sp>
      <p:sp>
        <p:nvSpPr>
          <p:cNvPr id="547" name="Google Shape;547;p68"/>
          <p:cNvSpPr txBox="1">
            <a:spLocks noGrp="1"/>
          </p:cNvSpPr>
          <p:nvPr>
            <p:ph type="body" idx="2"/>
          </p:nvPr>
        </p:nvSpPr>
        <p:spPr>
          <a:xfrm>
            <a:off x="306329" y="924599"/>
            <a:ext cx="8410575" cy="3564366"/>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Solr consists of</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Jetty Servlet Container</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Solr Web Application</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Solr Core Libraries</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Lucene Indexing Core</a:t>
            </a:r>
            <a:endParaRPr/>
          </a:p>
          <a:p>
            <a:pPr marL="228600" marR="0" lvl="0" indent="-228600" algn="l" rtl="0">
              <a:lnSpc>
                <a:spcPct val="100000"/>
              </a:lnSpc>
              <a:spcBef>
                <a:spcPts val="120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Jetty Servlet Container</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Basically is HTTP server for Java applications</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Hosts Solr web application “solr.war”</a:t>
            </a:r>
            <a:endParaRPr/>
          </a:p>
          <a:p>
            <a:pPr marL="742950" marR="0" lvl="1" indent="-158750" algn="l" rtl="0">
              <a:lnSpc>
                <a:spcPct val="100000"/>
              </a:lnSpc>
              <a:spcBef>
                <a:spcPts val="300"/>
              </a:spcBef>
              <a:spcAft>
                <a:spcPts val="0"/>
              </a:spcAft>
              <a:buClr>
                <a:schemeClr val="accent1"/>
              </a:buClr>
              <a:buSzPts val="2000"/>
              <a:buFont typeface="Verdana"/>
              <a:buNone/>
            </a:pPr>
            <a:endParaRPr sz="2000" b="0" i="0" u="none" strike="noStrike" cap="none">
              <a:solidFill>
                <a:schemeClr val="dk1"/>
              </a:solidFill>
              <a:latin typeface="Arial"/>
              <a:ea typeface="Arial"/>
              <a:cs typeface="Arial"/>
              <a:sym typeface="Arial"/>
            </a:endParaRPr>
          </a:p>
          <a:p>
            <a:pPr marL="742950" marR="0" lvl="1" indent="-158750" algn="l" rtl="0">
              <a:lnSpc>
                <a:spcPct val="100000"/>
              </a:lnSpc>
              <a:spcBef>
                <a:spcPts val="300"/>
              </a:spcBef>
              <a:spcAft>
                <a:spcPts val="0"/>
              </a:spcAft>
              <a:buClr>
                <a:schemeClr val="accent1"/>
              </a:buClr>
              <a:buSzPts val="2000"/>
              <a:buFont typeface="Verdana"/>
              <a:buNone/>
            </a:pPr>
            <a:endParaRPr sz="2000" b="0" i="0" u="none" strike="noStrike" cap="none">
              <a:solidFill>
                <a:schemeClr val="dk1"/>
              </a:solidFill>
              <a:latin typeface="Arial"/>
              <a:ea typeface="Arial"/>
              <a:cs typeface="Arial"/>
              <a:sym typeface="Arial"/>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366713" y="325438"/>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What is GPText?</a:t>
            </a:r>
            <a:endParaRPr/>
          </a:p>
        </p:txBody>
      </p:sp>
      <p:sp>
        <p:nvSpPr>
          <p:cNvPr id="333" name="Google Shape;333;p51"/>
          <p:cNvSpPr txBox="1">
            <a:spLocks noGrp="1"/>
          </p:cNvSpPr>
          <p:nvPr>
            <p:ph type="body" idx="1"/>
          </p:nvPr>
        </p:nvSpPr>
        <p:spPr>
          <a:xfrm>
            <a:off x="366713" y="1074738"/>
            <a:ext cx="8410500" cy="3383100"/>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accent1"/>
              </a:buClr>
              <a:buSzPts val="2400"/>
              <a:buFont typeface="Arial"/>
              <a:buChar char="•"/>
            </a:pPr>
            <a:r>
              <a:rPr lang="en-US" sz="2400" b="0" i="0" u="none" strike="noStrike" cap="none">
                <a:solidFill>
                  <a:schemeClr val="dk1"/>
                </a:solidFill>
                <a:latin typeface="Arial"/>
                <a:ea typeface="Arial"/>
                <a:cs typeface="Arial"/>
                <a:sym typeface="Arial"/>
              </a:rPr>
              <a:t>Joins GPDB with Apache Solr enterprise search and MADlib Analytics Library to support large scale text analytics processing</a:t>
            </a:r>
            <a:endParaRPr/>
          </a:p>
          <a:p>
            <a:pPr marL="285750" marR="0" lvl="0" indent="-285750" algn="l" rtl="0">
              <a:lnSpc>
                <a:spcPct val="100000"/>
              </a:lnSpc>
              <a:spcBef>
                <a:spcPts val="1200"/>
              </a:spcBef>
              <a:spcAft>
                <a:spcPts val="0"/>
              </a:spcAft>
              <a:buClr>
                <a:schemeClr val="accent1"/>
              </a:buClr>
              <a:buSzPts val="2400"/>
              <a:buFont typeface="Arial"/>
              <a:buChar char="•"/>
            </a:pPr>
            <a:r>
              <a:rPr lang="en-US" sz="2400" b="0" i="0" u="none" strike="noStrike" cap="none">
                <a:solidFill>
                  <a:schemeClr val="dk1"/>
                </a:solidFill>
                <a:latin typeface="Arial"/>
                <a:ea typeface="Arial"/>
                <a:cs typeface="Arial"/>
                <a:sym typeface="Arial"/>
              </a:rPr>
              <a:t>Supports free-text search and text analysis</a:t>
            </a:r>
            <a:endParaRPr/>
          </a:p>
          <a:p>
            <a:pPr marL="285750" marR="0" lvl="0" indent="-285750" algn="l" rtl="0">
              <a:lnSpc>
                <a:spcPct val="100000"/>
              </a:lnSpc>
              <a:spcBef>
                <a:spcPts val="1200"/>
              </a:spcBef>
              <a:spcAft>
                <a:spcPts val="0"/>
              </a:spcAft>
              <a:buClr>
                <a:schemeClr val="accent1"/>
              </a:buClr>
              <a:buSzPts val="2400"/>
              <a:buFont typeface="Arial"/>
              <a:buChar char="•"/>
            </a:pPr>
            <a:r>
              <a:rPr lang="en-US" sz="2400" b="0" i="0" u="none" strike="noStrike" cap="none">
                <a:solidFill>
                  <a:schemeClr val="dk1"/>
                </a:solidFill>
                <a:latin typeface="Arial"/>
                <a:ea typeface="Arial"/>
                <a:cs typeface="Arial"/>
                <a:sym typeface="Arial"/>
              </a:rPr>
              <a:t>Supports semi-structured and unstructured data</a:t>
            </a:r>
            <a:endParaRPr/>
          </a:p>
          <a:p>
            <a:pPr marL="285750" marR="0" lvl="0" indent="-285750" algn="l" rtl="0">
              <a:lnSpc>
                <a:spcPct val="100000"/>
              </a:lnSpc>
              <a:spcBef>
                <a:spcPts val="1200"/>
              </a:spcBef>
              <a:spcAft>
                <a:spcPts val="0"/>
              </a:spcAft>
              <a:buClr>
                <a:schemeClr val="accent1"/>
              </a:buClr>
              <a:buSzPts val="2400"/>
              <a:buFont typeface="Arial"/>
              <a:buChar char="•"/>
            </a:pPr>
            <a:r>
              <a:rPr lang="en-US" sz="2400" b="0" i="0" u="none" strike="noStrike" cap="none">
                <a:solidFill>
                  <a:schemeClr val="dk1"/>
                </a:solidFill>
                <a:latin typeface="Arial"/>
                <a:ea typeface="Arial"/>
                <a:cs typeface="Arial"/>
                <a:sym typeface="Arial"/>
              </a:rPr>
              <a:t>Uses statistical Machine Learning via MADlib for clustering, sentiment analysis, …</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51"/>
        <p:cNvGrpSpPr/>
        <p:nvPr/>
      </p:nvGrpSpPr>
      <p:grpSpPr>
        <a:xfrm>
          <a:off x="0" y="0"/>
          <a:ext cx="0" cy="0"/>
          <a:chOff x="0" y="0"/>
          <a:chExt cx="0" cy="0"/>
        </a:xfrm>
      </p:grpSpPr>
      <p:sp>
        <p:nvSpPr>
          <p:cNvPr id="552" name="Google Shape;552;p69"/>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Conceptual Architecture</a:t>
            </a:r>
            <a:endParaRPr sz="3200" b="0" i="0" u="none" strike="noStrike" cap="none">
              <a:solidFill>
                <a:schemeClr val="dk2"/>
              </a:solidFill>
              <a:latin typeface="Arial"/>
              <a:ea typeface="Arial"/>
              <a:cs typeface="Arial"/>
              <a:sym typeface="Arial"/>
            </a:endParaRPr>
          </a:p>
        </p:txBody>
      </p:sp>
      <p:sp>
        <p:nvSpPr>
          <p:cNvPr id="553" name="Google Shape;553;p69"/>
          <p:cNvSpPr txBox="1">
            <a:spLocks noGrp="1"/>
          </p:cNvSpPr>
          <p:nvPr>
            <p:ph type="body" idx="2"/>
          </p:nvPr>
        </p:nvSpPr>
        <p:spPr>
          <a:xfrm>
            <a:off x="306329" y="924599"/>
            <a:ext cx="8410575" cy="3564366"/>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Solr Web Application</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Provides WebUI for system status and performance monitoring</a:t>
            </a:r>
            <a:endParaRPr/>
          </a:p>
          <a:p>
            <a:pPr marL="457200" marR="0" lvl="1" indent="0" algn="l" rtl="0">
              <a:lnSpc>
                <a:spcPct val="100000"/>
              </a:lnSpc>
              <a:spcBef>
                <a:spcPts val="300"/>
              </a:spcBef>
              <a:spcAft>
                <a:spcPts val="0"/>
              </a:spcAft>
              <a:buClr>
                <a:schemeClr val="accent1"/>
              </a:buClr>
              <a:buSzPts val="2000"/>
              <a:buFont typeface="Verdana"/>
              <a:buNone/>
            </a:pPr>
            <a:endParaRPr sz="2000" b="0" i="0" u="none" strike="noStrike" cap="none">
              <a:solidFill>
                <a:schemeClr val="dk1"/>
              </a:solidFill>
              <a:latin typeface="Arial"/>
              <a:ea typeface="Arial"/>
              <a:cs typeface="Arial"/>
              <a:sym typeface="Arial"/>
            </a:endParaRPr>
          </a:p>
          <a:p>
            <a:pPr marL="742950" marR="0" lvl="1" indent="-158750" algn="l" rtl="0">
              <a:lnSpc>
                <a:spcPct val="100000"/>
              </a:lnSpc>
              <a:spcBef>
                <a:spcPts val="300"/>
              </a:spcBef>
              <a:spcAft>
                <a:spcPts val="0"/>
              </a:spcAft>
              <a:buClr>
                <a:schemeClr val="accent1"/>
              </a:buClr>
              <a:buSzPts val="2000"/>
              <a:buFont typeface="Verdana"/>
              <a:buNone/>
            </a:pPr>
            <a:endParaRPr sz="2000" b="0" i="0" u="none" strike="noStrike" cap="none">
              <a:solidFill>
                <a:schemeClr val="dk1"/>
              </a:solidFill>
              <a:latin typeface="Arial"/>
              <a:ea typeface="Arial"/>
              <a:cs typeface="Arial"/>
              <a:sym typeface="Arial"/>
            </a:endParaRPr>
          </a:p>
        </p:txBody>
      </p:sp>
      <p:pic>
        <p:nvPicPr>
          <p:cNvPr id="554" name="Google Shape;554;p69"/>
          <p:cNvPicPr preferRelativeResize="0"/>
          <p:nvPr/>
        </p:nvPicPr>
        <p:blipFill rotWithShape="1">
          <a:blip r:embed="rId3">
            <a:alphaModFix/>
          </a:blip>
          <a:srcRect/>
          <a:stretch/>
        </p:blipFill>
        <p:spPr>
          <a:xfrm>
            <a:off x="2013662" y="1579224"/>
            <a:ext cx="5116672" cy="3178149"/>
          </a:xfrm>
          <a:prstGeom prst="rect">
            <a:avLst/>
          </a:prstGeom>
          <a:noFill/>
          <a:ln>
            <a:noFill/>
          </a:ln>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70"/>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Conceptual Architecture</a:t>
            </a:r>
            <a:endParaRPr sz="3200" b="0" i="0" u="none" strike="noStrike" cap="none">
              <a:solidFill>
                <a:schemeClr val="dk2"/>
              </a:solidFill>
              <a:latin typeface="Arial"/>
              <a:ea typeface="Arial"/>
              <a:cs typeface="Arial"/>
              <a:sym typeface="Arial"/>
            </a:endParaRPr>
          </a:p>
        </p:txBody>
      </p:sp>
      <p:sp>
        <p:nvSpPr>
          <p:cNvPr id="560" name="Google Shape;560;p70"/>
          <p:cNvSpPr txBox="1">
            <a:spLocks noGrp="1"/>
          </p:cNvSpPr>
          <p:nvPr>
            <p:ph type="body" idx="2"/>
          </p:nvPr>
        </p:nvSpPr>
        <p:spPr>
          <a:xfrm>
            <a:off x="306329" y="924599"/>
            <a:ext cx="8410575" cy="3564366"/>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Solr Web Application</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Provides REST API for applications (querying, data loading, maintenance, etc.)</a:t>
            </a:r>
            <a:endParaRPr/>
          </a:p>
          <a:p>
            <a:pPr marL="457200" marR="0" lvl="1" indent="0" algn="l" rtl="0">
              <a:lnSpc>
                <a:spcPct val="100000"/>
              </a:lnSpc>
              <a:spcBef>
                <a:spcPts val="300"/>
              </a:spcBef>
              <a:spcAft>
                <a:spcPts val="0"/>
              </a:spcAft>
              <a:buClr>
                <a:schemeClr val="accent1"/>
              </a:buClr>
              <a:buSzPts val="2000"/>
              <a:buFont typeface="Verdana"/>
              <a:buNone/>
            </a:pPr>
            <a:endParaRPr sz="2000" b="0" i="0" u="none" strike="noStrike" cap="none">
              <a:solidFill>
                <a:schemeClr val="dk1"/>
              </a:solidFill>
              <a:latin typeface="Arial"/>
              <a:ea typeface="Arial"/>
              <a:cs typeface="Arial"/>
              <a:sym typeface="Arial"/>
            </a:endParaRPr>
          </a:p>
          <a:p>
            <a:pPr marL="742950" marR="0" lvl="1" indent="-158750" algn="l" rtl="0">
              <a:lnSpc>
                <a:spcPct val="100000"/>
              </a:lnSpc>
              <a:spcBef>
                <a:spcPts val="300"/>
              </a:spcBef>
              <a:spcAft>
                <a:spcPts val="0"/>
              </a:spcAft>
              <a:buClr>
                <a:schemeClr val="accent1"/>
              </a:buClr>
              <a:buSzPts val="2000"/>
              <a:buFont typeface="Verdana"/>
              <a:buNone/>
            </a:pPr>
            <a:endParaRPr sz="2000" b="0" i="0" u="none" strike="noStrike" cap="none">
              <a:solidFill>
                <a:schemeClr val="dk1"/>
              </a:solidFill>
              <a:latin typeface="Arial"/>
              <a:ea typeface="Arial"/>
              <a:cs typeface="Arial"/>
              <a:sym typeface="Arial"/>
            </a:endParaRPr>
          </a:p>
        </p:txBody>
      </p:sp>
      <p:pic>
        <p:nvPicPr>
          <p:cNvPr id="561" name="Google Shape;561;p70"/>
          <p:cNvPicPr preferRelativeResize="0"/>
          <p:nvPr/>
        </p:nvPicPr>
        <p:blipFill rotWithShape="1">
          <a:blip r:embed="rId3">
            <a:alphaModFix/>
          </a:blip>
          <a:srcRect/>
          <a:stretch/>
        </p:blipFill>
        <p:spPr>
          <a:xfrm>
            <a:off x="1939925" y="1931989"/>
            <a:ext cx="4816475" cy="2663890"/>
          </a:xfrm>
          <a:prstGeom prst="rect">
            <a:avLst/>
          </a:prstGeom>
          <a:noFill/>
          <a:ln>
            <a:noFill/>
          </a:ln>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65"/>
        <p:cNvGrpSpPr/>
        <p:nvPr/>
      </p:nvGrpSpPr>
      <p:grpSpPr>
        <a:xfrm>
          <a:off x="0" y="0"/>
          <a:ext cx="0" cy="0"/>
          <a:chOff x="0" y="0"/>
          <a:chExt cx="0" cy="0"/>
        </a:xfrm>
      </p:grpSpPr>
      <p:sp>
        <p:nvSpPr>
          <p:cNvPr id="566" name="Google Shape;566;p71"/>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Conceptual Architecture</a:t>
            </a:r>
            <a:endParaRPr sz="3200" b="0" i="0" u="none" strike="noStrike" cap="none">
              <a:solidFill>
                <a:schemeClr val="dk2"/>
              </a:solidFill>
              <a:latin typeface="Arial"/>
              <a:ea typeface="Arial"/>
              <a:cs typeface="Arial"/>
              <a:sym typeface="Arial"/>
            </a:endParaRPr>
          </a:p>
        </p:txBody>
      </p:sp>
      <p:sp>
        <p:nvSpPr>
          <p:cNvPr id="567" name="Google Shape;567;p71"/>
          <p:cNvSpPr txBox="1">
            <a:spLocks noGrp="1"/>
          </p:cNvSpPr>
          <p:nvPr>
            <p:ph type="body" idx="2"/>
          </p:nvPr>
        </p:nvSpPr>
        <p:spPr>
          <a:xfrm>
            <a:off x="306329" y="924599"/>
            <a:ext cx="8410575" cy="3564366"/>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Solr Core Libraries</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Handling multiple independent indexes</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Allowing specification of data/query processing chains using schema.xml/managed-schema</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Providing replication capabilities</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Tokenizers, Analyzers, Filters</a:t>
            </a:r>
            <a:endParaRPr/>
          </a:p>
          <a:p>
            <a:pPr marL="228600" marR="0" lvl="0" indent="-228600" algn="l" rtl="0">
              <a:lnSpc>
                <a:spcPct val="100000"/>
              </a:lnSpc>
              <a:spcBef>
                <a:spcPts val="120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Lucene Indexing Core</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Index storage, caching</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Transactional updates of the index</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Querying the index, ranking the results</a:t>
            </a:r>
            <a:endParaRPr/>
          </a:p>
          <a:p>
            <a:pPr marL="742950" marR="0" lvl="1" indent="-158750" algn="l" rtl="0">
              <a:lnSpc>
                <a:spcPct val="100000"/>
              </a:lnSpc>
              <a:spcBef>
                <a:spcPts val="300"/>
              </a:spcBef>
              <a:spcAft>
                <a:spcPts val="0"/>
              </a:spcAft>
              <a:buClr>
                <a:schemeClr val="accent1"/>
              </a:buClr>
              <a:buSzPts val="2000"/>
              <a:buFont typeface="Verdana"/>
              <a:buNone/>
            </a:pPr>
            <a:endParaRPr sz="2000" b="0" i="0" u="none" strike="noStrike" cap="none">
              <a:solidFill>
                <a:schemeClr val="dk1"/>
              </a:solidFill>
              <a:latin typeface="Arial"/>
              <a:ea typeface="Arial"/>
              <a:cs typeface="Arial"/>
              <a:sym typeface="Arial"/>
            </a:endParaRPr>
          </a:p>
          <a:p>
            <a:pPr marL="742950" marR="0" lvl="1" indent="-158750" algn="l" rtl="0">
              <a:lnSpc>
                <a:spcPct val="100000"/>
              </a:lnSpc>
              <a:spcBef>
                <a:spcPts val="300"/>
              </a:spcBef>
              <a:spcAft>
                <a:spcPts val="0"/>
              </a:spcAft>
              <a:buClr>
                <a:schemeClr val="accent1"/>
              </a:buClr>
              <a:buSzPts val="2000"/>
              <a:buFont typeface="Verdana"/>
              <a:buNone/>
            </a:pPr>
            <a:endParaRPr sz="2000" b="0" i="0" u="none" strike="noStrike" cap="none">
              <a:solidFill>
                <a:schemeClr val="dk1"/>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2000"/>
              <a:buFont typeface="Verdana"/>
              <a:buNone/>
            </a:pPr>
            <a:endParaRPr sz="2000" b="0" i="0" u="none" strike="noStrike" cap="none">
              <a:solidFill>
                <a:schemeClr val="dk1"/>
              </a:solidFill>
              <a:latin typeface="Arial"/>
              <a:ea typeface="Arial"/>
              <a:cs typeface="Arial"/>
              <a:sym typeface="Arial"/>
            </a:endParaRPr>
          </a:p>
          <a:p>
            <a:pPr marL="742950" marR="0" lvl="1" indent="-158750" algn="l" rtl="0">
              <a:lnSpc>
                <a:spcPct val="100000"/>
              </a:lnSpc>
              <a:spcBef>
                <a:spcPts val="300"/>
              </a:spcBef>
              <a:spcAft>
                <a:spcPts val="0"/>
              </a:spcAft>
              <a:buClr>
                <a:schemeClr val="accent1"/>
              </a:buClr>
              <a:buSzPts val="2000"/>
              <a:buFont typeface="Verdana"/>
              <a:buNone/>
            </a:pPr>
            <a:endParaRPr sz="2000" b="0" i="0" u="none" strike="noStrike" cap="none">
              <a:solidFill>
                <a:schemeClr val="dk1"/>
              </a:solidFill>
              <a:latin typeface="Arial"/>
              <a:ea typeface="Arial"/>
              <a:cs typeface="Arial"/>
              <a:sym typeface="Arial"/>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2"/>
          <p:cNvSpPr txBox="1">
            <a:spLocks noGrp="1"/>
          </p:cNvSpPr>
          <p:nvPr>
            <p:ph type="ctrTitle"/>
          </p:nvPr>
        </p:nvSpPr>
        <p:spPr>
          <a:xfrm>
            <a:off x="873334" y="2217553"/>
            <a:ext cx="6454500" cy="4986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F16F3B"/>
              </a:buClr>
              <a:buSzPts val="1400"/>
              <a:buFont typeface="Arial"/>
              <a:buNone/>
            </a:pPr>
            <a:r>
              <a:rPr lang="en-US"/>
              <a:t>Differences?</a:t>
            </a:r>
            <a:endParaRPr sz="3600" b="1" i="0" u="none" strike="noStrike" cap="none">
              <a:solidFill>
                <a:srgbClr val="F16F3B"/>
              </a:solidFill>
              <a:latin typeface="Arial"/>
              <a:ea typeface="Arial"/>
              <a:cs typeface="Arial"/>
              <a:sym typeface="Arial"/>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3"/>
          <p:cNvSpPr txBox="1">
            <a:spLocks noGrp="1"/>
          </p:cNvSpPr>
          <p:nvPr>
            <p:ph type="title"/>
          </p:nvPr>
        </p:nvSpPr>
        <p:spPr>
          <a:xfrm>
            <a:off x="366725" y="325456"/>
            <a:ext cx="8410500" cy="683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GPText vs. Solr</a:t>
            </a:r>
            <a:endParaRPr/>
          </a:p>
        </p:txBody>
      </p:sp>
      <p:sp>
        <p:nvSpPr>
          <p:cNvPr id="578" name="Google Shape;578;p73"/>
          <p:cNvSpPr txBox="1">
            <a:spLocks noGrp="1"/>
          </p:cNvSpPr>
          <p:nvPr>
            <p:ph type="body" idx="2"/>
          </p:nvPr>
        </p:nvSpPr>
        <p:spPr>
          <a:xfrm>
            <a:off x="366725" y="1058100"/>
            <a:ext cx="8410500" cy="30735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1200"/>
              </a:spcBef>
              <a:spcAft>
                <a:spcPts val="0"/>
              </a:spcAft>
              <a:buClr>
                <a:schemeClr val="accent4"/>
              </a:buClr>
              <a:buSzPts val="2000"/>
              <a:buFont typeface="Arial"/>
              <a:buChar char="•"/>
            </a:pPr>
            <a:r>
              <a:rPr lang="en-US" sz="2000">
                <a:solidFill>
                  <a:schemeClr val="lt2"/>
                </a:solidFill>
              </a:rPr>
              <a:t>Distributed Solr - Highly scalable</a:t>
            </a:r>
            <a:endParaRPr sz="2000">
              <a:solidFill>
                <a:schemeClr val="lt2"/>
              </a:solidFill>
            </a:endParaRPr>
          </a:p>
          <a:p>
            <a:pPr marL="914400" lvl="1" indent="-317500" algn="l" rtl="0">
              <a:lnSpc>
                <a:spcPct val="100000"/>
              </a:lnSpc>
              <a:spcBef>
                <a:spcPts val="0"/>
              </a:spcBef>
              <a:spcAft>
                <a:spcPts val="0"/>
              </a:spcAft>
              <a:buClr>
                <a:schemeClr val="accent4"/>
              </a:buClr>
              <a:buSzPts val="1400"/>
              <a:buFont typeface="Arial"/>
              <a:buChar char="–"/>
            </a:pPr>
            <a:r>
              <a:rPr lang="en-US" sz="1600">
                <a:solidFill>
                  <a:schemeClr val="lt2"/>
                </a:solidFill>
              </a:rPr>
              <a:t>Leverages GPDB MPP architecture to distribute nodes and shards across multiple hosts</a:t>
            </a:r>
            <a:endParaRPr sz="1600">
              <a:solidFill>
                <a:schemeClr val="lt2"/>
              </a:solidFill>
            </a:endParaRPr>
          </a:p>
          <a:p>
            <a:pPr marL="457200" lvl="0" indent="-355600" algn="l" rtl="0">
              <a:lnSpc>
                <a:spcPct val="100000"/>
              </a:lnSpc>
              <a:spcBef>
                <a:spcPts val="0"/>
              </a:spcBef>
              <a:spcAft>
                <a:spcPts val="0"/>
              </a:spcAft>
              <a:buClr>
                <a:schemeClr val="accent4"/>
              </a:buClr>
              <a:buSzPts val="2000"/>
              <a:buFont typeface="Arial"/>
              <a:buChar char="•"/>
            </a:pPr>
            <a:r>
              <a:rPr lang="en-US" sz="2000">
                <a:solidFill>
                  <a:schemeClr val="lt2"/>
                </a:solidFill>
              </a:rPr>
              <a:t>SQL Interface</a:t>
            </a:r>
            <a:endParaRPr sz="2000">
              <a:solidFill>
                <a:schemeClr val="lt2"/>
              </a:solidFill>
            </a:endParaRPr>
          </a:p>
          <a:p>
            <a:pPr marL="914400" lvl="1" indent="-317500" algn="l" rtl="0">
              <a:lnSpc>
                <a:spcPct val="100000"/>
              </a:lnSpc>
              <a:spcBef>
                <a:spcPts val="0"/>
              </a:spcBef>
              <a:spcAft>
                <a:spcPts val="0"/>
              </a:spcAft>
              <a:buClr>
                <a:schemeClr val="accent4"/>
              </a:buClr>
              <a:buSzPts val="1400"/>
              <a:buFont typeface="Arial"/>
              <a:buChar char="–"/>
            </a:pPr>
            <a:r>
              <a:rPr lang="en-US" sz="1600">
                <a:solidFill>
                  <a:schemeClr val="lt2"/>
                </a:solidFill>
              </a:rPr>
              <a:t>All Solr calls and functionality are exposed through SQL UDFs for a consistent interface through psql/pgadmin/etc</a:t>
            </a:r>
            <a:endParaRPr sz="1600">
              <a:solidFill>
                <a:schemeClr val="lt2"/>
              </a:solidFill>
            </a:endParaRPr>
          </a:p>
          <a:p>
            <a:pPr marL="457200" lvl="0" indent="-355600" algn="l" rtl="0">
              <a:lnSpc>
                <a:spcPct val="100000"/>
              </a:lnSpc>
              <a:spcBef>
                <a:spcPts val="0"/>
              </a:spcBef>
              <a:spcAft>
                <a:spcPts val="0"/>
              </a:spcAft>
              <a:buClr>
                <a:schemeClr val="accent4"/>
              </a:buClr>
              <a:buSzPts val="2000"/>
              <a:buFont typeface="Arial"/>
              <a:buChar char="•"/>
            </a:pPr>
            <a:r>
              <a:rPr lang="en-US" sz="2000">
                <a:solidFill>
                  <a:schemeClr val="lt2"/>
                </a:solidFill>
              </a:rPr>
              <a:t>Ease of Configurability</a:t>
            </a:r>
            <a:endParaRPr sz="2000">
              <a:solidFill>
                <a:schemeClr val="lt2"/>
              </a:solidFill>
            </a:endParaRPr>
          </a:p>
          <a:p>
            <a:pPr marL="914400" lvl="1" indent="-317500" algn="l" rtl="0">
              <a:lnSpc>
                <a:spcPct val="100000"/>
              </a:lnSpc>
              <a:spcBef>
                <a:spcPts val="0"/>
              </a:spcBef>
              <a:spcAft>
                <a:spcPts val="0"/>
              </a:spcAft>
              <a:buClr>
                <a:schemeClr val="accent4"/>
              </a:buClr>
              <a:buSzPts val="1400"/>
              <a:buFont typeface="Arial"/>
              <a:buChar char="–"/>
            </a:pPr>
            <a:r>
              <a:rPr lang="en-US" sz="1600">
                <a:solidFill>
                  <a:schemeClr val="lt2"/>
                </a:solidFill>
              </a:rPr>
              <a:t>GUC Configuration management</a:t>
            </a:r>
            <a:endParaRPr sz="1600">
              <a:solidFill>
                <a:schemeClr val="lt2"/>
              </a:solidFill>
            </a:endParaRPr>
          </a:p>
          <a:p>
            <a:pPr marL="914400" lvl="1" indent="-317500" algn="l" rtl="0">
              <a:lnSpc>
                <a:spcPct val="100000"/>
              </a:lnSpc>
              <a:spcBef>
                <a:spcPts val="0"/>
              </a:spcBef>
              <a:spcAft>
                <a:spcPts val="0"/>
              </a:spcAft>
              <a:buClr>
                <a:schemeClr val="accent4"/>
              </a:buClr>
              <a:buSzPts val="1400"/>
              <a:buFont typeface="Arial"/>
              <a:buChar char="–"/>
            </a:pPr>
            <a:r>
              <a:rPr lang="en-US" sz="1600">
                <a:solidFill>
                  <a:schemeClr val="lt2"/>
                </a:solidFill>
              </a:rPr>
              <a:t>gptext-config</a:t>
            </a:r>
            <a:endParaRPr sz="2000">
              <a:solidFill>
                <a:schemeClr val="lt2"/>
              </a:solidFill>
            </a:endParaRPr>
          </a:p>
          <a:p>
            <a:pPr marL="457200" lvl="0" indent="-355600" algn="l" rtl="0">
              <a:lnSpc>
                <a:spcPct val="100000"/>
              </a:lnSpc>
              <a:spcBef>
                <a:spcPts val="0"/>
              </a:spcBef>
              <a:spcAft>
                <a:spcPts val="0"/>
              </a:spcAft>
              <a:buClr>
                <a:schemeClr val="accent4"/>
              </a:buClr>
              <a:buSzPts val="2000"/>
              <a:buFont typeface="Arial"/>
              <a:buChar char="•"/>
            </a:pPr>
            <a:r>
              <a:rPr lang="en-US" sz="2000">
                <a:solidFill>
                  <a:schemeClr val="lt2"/>
                </a:solidFill>
              </a:rPr>
              <a:t>Integrated with GPDB and included in PDS (Pivotal Data Suite)!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4"/>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GPText vs. Solr (cont.)</a:t>
            </a:r>
            <a:endParaRPr/>
          </a:p>
        </p:txBody>
      </p:sp>
      <p:sp>
        <p:nvSpPr>
          <p:cNvPr id="584" name="Google Shape;584;p74"/>
          <p:cNvSpPr txBox="1">
            <a:spLocks noGrp="1"/>
          </p:cNvSpPr>
          <p:nvPr>
            <p:ph type="body" idx="2"/>
          </p:nvPr>
        </p:nvSpPr>
        <p:spPr>
          <a:xfrm>
            <a:off x="366725" y="999300"/>
            <a:ext cx="8410500" cy="34584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1200"/>
              </a:spcBef>
              <a:spcAft>
                <a:spcPts val="0"/>
              </a:spcAft>
              <a:buClr>
                <a:schemeClr val="accent4"/>
              </a:buClr>
              <a:buSzPts val="2000"/>
              <a:buFont typeface="Arial"/>
              <a:buChar char="•"/>
            </a:pPr>
            <a:r>
              <a:rPr lang="en-US" sz="2000">
                <a:solidFill>
                  <a:schemeClr val="lt2"/>
                </a:solidFill>
              </a:rPr>
              <a:t>International/Social Media Analyzer Chains</a:t>
            </a:r>
            <a:endParaRPr sz="2000">
              <a:solidFill>
                <a:schemeClr val="lt2"/>
              </a:solidFill>
            </a:endParaRPr>
          </a:p>
          <a:p>
            <a:pPr marL="914400" lvl="1" indent="-317500" algn="l" rtl="0">
              <a:lnSpc>
                <a:spcPct val="100000"/>
              </a:lnSpc>
              <a:spcBef>
                <a:spcPts val="0"/>
              </a:spcBef>
              <a:spcAft>
                <a:spcPts val="0"/>
              </a:spcAft>
              <a:buClr>
                <a:schemeClr val="accent4"/>
              </a:buClr>
              <a:buSzPts val="1400"/>
              <a:buFont typeface="Arial"/>
              <a:buChar char="–"/>
            </a:pPr>
            <a:r>
              <a:rPr lang="en-US" sz="1600">
                <a:solidFill>
                  <a:schemeClr val="lt2"/>
                </a:solidFill>
              </a:rPr>
              <a:t>Additional Analyzer Chains with custom Tokenizers/Filters to be able to accurately parse out International Text (including CJK characters) and Social Media (hashtags, emoticons, links, etc.)</a:t>
            </a:r>
            <a:endParaRPr sz="1600">
              <a:solidFill>
                <a:schemeClr val="lt2"/>
              </a:solidFill>
            </a:endParaRPr>
          </a:p>
          <a:p>
            <a:pPr marL="457200" lvl="0" indent="-355600" algn="l" rtl="0">
              <a:lnSpc>
                <a:spcPct val="100000"/>
              </a:lnSpc>
              <a:spcBef>
                <a:spcPts val="0"/>
              </a:spcBef>
              <a:spcAft>
                <a:spcPts val="0"/>
              </a:spcAft>
              <a:buClr>
                <a:schemeClr val="accent4"/>
              </a:buClr>
              <a:buSzPts val="2000"/>
              <a:buFont typeface="Arial"/>
              <a:buChar char="•"/>
            </a:pPr>
            <a:r>
              <a:rPr lang="en-US" sz="2000">
                <a:solidFill>
                  <a:schemeClr val="lt2"/>
                </a:solidFill>
              </a:rPr>
              <a:t>Unified Query Parser</a:t>
            </a:r>
            <a:endParaRPr sz="2000">
              <a:solidFill>
                <a:schemeClr val="lt2"/>
              </a:solidFill>
            </a:endParaRPr>
          </a:p>
          <a:p>
            <a:pPr marL="914400" lvl="1" indent="-317500" algn="l" rtl="0">
              <a:lnSpc>
                <a:spcPct val="100000"/>
              </a:lnSpc>
              <a:spcBef>
                <a:spcPts val="0"/>
              </a:spcBef>
              <a:spcAft>
                <a:spcPts val="0"/>
              </a:spcAft>
              <a:buClr>
                <a:schemeClr val="accent4"/>
              </a:buClr>
              <a:buSzPts val="1400"/>
              <a:buFont typeface="Arial"/>
              <a:buChar char="–"/>
            </a:pPr>
            <a:r>
              <a:rPr lang="en-US" sz="1600">
                <a:solidFill>
                  <a:schemeClr val="lt2"/>
                </a:solidFill>
              </a:rPr>
              <a:t>Combines Solr and Lucene Query parsers into a single unified interface</a:t>
            </a:r>
            <a:endParaRPr sz="1600">
              <a:solidFill>
                <a:schemeClr val="lt2"/>
              </a:solidFill>
            </a:endParaRPr>
          </a:p>
          <a:p>
            <a:pPr marL="457200" lvl="0" indent="-355600" algn="l" rtl="0">
              <a:lnSpc>
                <a:spcPct val="100000"/>
              </a:lnSpc>
              <a:spcBef>
                <a:spcPts val="0"/>
              </a:spcBef>
              <a:spcAft>
                <a:spcPts val="0"/>
              </a:spcAft>
              <a:buClr>
                <a:schemeClr val="accent4"/>
              </a:buClr>
              <a:buSzPts val="2000"/>
              <a:buFont typeface="Arial"/>
              <a:buChar char="•"/>
            </a:pPr>
            <a:r>
              <a:rPr lang="en-US" sz="2000">
                <a:solidFill>
                  <a:schemeClr val="lt2"/>
                </a:solidFill>
              </a:rPr>
              <a:t>Enables term vector support for text analytics with MADLib</a:t>
            </a:r>
            <a:endParaRPr sz="2000">
              <a:solidFill>
                <a:schemeClr val="lt2"/>
              </a:solidFill>
            </a:endParaRPr>
          </a:p>
          <a:p>
            <a:pPr marL="914400" lvl="1" indent="-330200" algn="l" rtl="0">
              <a:lnSpc>
                <a:spcPct val="100000"/>
              </a:lnSpc>
              <a:spcBef>
                <a:spcPts val="0"/>
              </a:spcBef>
              <a:spcAft>
                <a:spcPts val="0"/>
              </a:spcAft>
              <a:buClr>
                <a:schemeClr val="accent4"/>
              </a:buClr>
              <a:buSzPts val="1600"/>
              <a:buFont typeface="Arial"/>
              <a:buChar char="–"/>
            </a:pPr>
            <a:r>
              <a:rPr lang="en-US" sz="1600">
                <a:solidFill>
                  <a:schemeClr val="lt2"/>
                </a:solidFill>
              </a:rPr>
              <a:t>LDA, K-Means Clustering, SVM</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5"/>
          <p:cNvSpPr txBox="1">
            <a:spLocks noGrp="1"/>
          </p:cNvSpPr>
          <p:nvPr>
            <p:ph type="ctrTitle"/>
          </p:nvPr>
        </p:nvSpPr>
        <p:spPr>
          <a:xfrm>
            <a:off x="890575" y="1312900"/>
            <a:ext cx="5317800" cy="10065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SzPts val="1400"/>
              <a:buNone/>
            </a:pPr>
            <a:r>
              <a:rPr lang="en-US"/>
              <a:t>Searching with GPText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6"/>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Anatomy of a Search Query</a:t>
            </a:r>
            <a:endParaRPr/>
          </a:p>
        </p:txBody>
      </p:sp>
      <p:sp>
        <p:nvSpPr>
          <p:cNvPr id="595" name="Google Shape;595;p76"/>
          <p:cNvSpPr txBox="1">
            <a:spLocks noGrp="1"/>
          </p:cNvSpPr>
          <p:nvPr>
            <p:ph type="body" idx="2"/>
          </p:nvPr>
        </p:nvSpPr>
        <p:spPr>
          <a:xfrm>
            <a:off x="433825" y="2946425"/>
            <a:ext cx="8410500" cy="132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200">
                <a:solidFill>
                  <a:srgbClr val="4D4D4D"/>
                </a:solidFill>
              </a:rPr>
              <a:t>Searches text index for &lt;search_query&gt; and returns id’s and relevance scores of matching documents</a:t>
            </a:r>
            <a:endParaRPr sz="1200">
              <a:solidFill>
                <a:srgbClr val="4D4D4D"/>
              </a:solidFill>
            </a:endParaRPr>
          </a:p>
          <a:p>
            <a:pPr marL="457200" lvl="0" indent="-304800" algn="l" rtl="0">
              <a:lnSpc>
                <a:spcPct val="115000"/>
              </a:lnSpc>
              <a:spcBef>
                <a:spcPts val="0"/>
              </a:spcBef>
              <a:spcAft>
                <a:spcPts val="0"/>
              </a:spcAft>
              <a:buSzPts val="1200"/>
              <a:buChar char="•"/>
            </a:pPr>
            <a:r>
              <a:rPr lang="en-US" sz="1200"/>
              <a:t>idx_name - The name of the index to search.</a:t>
            </a:r>
            <a:endParaRPr sz="1200"/>
          </a:p>
          <a:p>
            <a:pPr marL="457200" lvl="0" indent="-304800" algn="l" rtl="0">
              <a:lnSpc>
                <a:spcPct val="115000"/>
              </a:lnSpc>
              <a:spcBef>
                <a:spcPts val="0"/>
              </a:spcBef>
              <a:spcAft>
                <a:spcPts val="0"/>
              </a:spcAft>
              <a:buSzPts val="1200"/>
              <a:buChar char="•"/>
            </a:pPr>
            <a:r>
              <a:rPr lang="en-US" sz="1200"/>
              <a:t>search_query - Use enhanced Solr/Lucene query parser syntax</a:t>
            </a:r>
            <a:endParaRPr sz="1200"/>
          </a:p>
          <a:p>
            <a:pPr marL="457200" lvl="0" indent="-304800" algn="l" rtl="0">
              <a:lnSpc>
                <a:spcPct val="115000"/>
              </a:lnSpc>
              <a:spcBef>
                <a:spcPts val="0"/>
              </a:spcBef>
              <a:spcAft>
                <a:spcPts val="0"/>
              </a:spcAft>
              <a:buSzPts val="1200"/>
              <a:buChar char="•"/>
            </a:pPr>
            <a:r>
              <a:rPr lang="en-US" sz="1200"/>
              <a:t>filter_queries - Array to filter out search terms by other columns in the index.</a:t>
            </a:r>
            <a:endParaRPr sz="1200"/>
          </a:p>
          <a:p>
            <a:pPr marL="457200" lvl="0" indent="-304800" algn="l" rtl="0">
              <a:lnSpc>
                <a:spcPct val="115000"/>
              </a:lnSpc>
              <a:spcBef>
                <a:spcPts val="0"/>
              </a:spcBef>
              <a:spcAft>
                <a:spcPts val="0"/>
              </a:spcAft>
              <a:buSzPts val="1200"/>
              <a:buChar char="•"/>
            </a:pPr>
            <a:r>
              <a:rPr lang="en-US" sz="1200"/>
              <a:t>options - Solr options to limit data, order, highlight, or return full results.</a:t>
            </a:r>
            <a:endParaRPr sz="1200"/>
          </a:p>
        </p:txBody>
      </p:sp>
      <p:sp>
        <p:nvSpPr>
          <p:cNvPr id="596" name="Google Shape;596;p76"/>
          <p:cNvSpPr txBox="1">
            <a:spLocks noGrp="1"/>
          </p:cNvSpPr>
          <p:nvPr>
            <p:ph type="body" idx="2"/>
          </p:nvPr>
        </p:nvSpPr>
        <p:spPr>
          <a:xfrm>
            <a:off x="464375" y="921125"/>
            <a:ext cx="8072100" cy="187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SELECT * FROM gptext.</a:t>
            </a:r>
            <a:r>
              <a:rPr lang="en-US" sz="1400">
                <a:solidFill>
                  <a:srgbClr val="F16F3B"/>
                </a:solidFill>
                <a:latin typeface="Consolas"/>
                <a:ea typeface="Consolas"/>
                <a:cs typeface="Consolas"/>
                <a:sym typeface="Consolas"/>
              </a:rPr>
              <a:t>search</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TABLE( SELECT 1 SCATTER BY 1),</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idx_name,</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search_query,</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filter_queries,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options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7"/>
          <p:cNvSpPr txBox="1">
            <a:spLocks noGrp="1"/>
          </p:cNvSpPr>
          <p:nvPr>
            <p:ph type="title"/>
          </p:nvPr>
        </p:nvSpPr>
        <p:spPr>
          <a:xfrm>
            <a:off x="366750" y="103748"/>
            <a:ext cx="8410500" cy="96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Query</a:t>
            </a:r>
            <a:endParaRPr/>
          </a:p>
          <a:p>
            <a:pPr marL="0" lvl="0" indent="0" algn="l" rtl="0">
              <a:lnSpc>
                <a:spcPct val="90000"/>
              </a:lnSpc>
              <a:spcBef>
                <a:spcPts val="0"/>
              </a:spcBef>
              <a:spcAft>
                <a:spcPts val="0"/>
              </a:spcAft>
              <a:buSzPts val="1100"/>
              <a:buNone/>
            </a:pPr>
            <a:r>
              <a:rPr lang="en-US" sz="2400"/>
              <a:t>Basic lucene query syntax:</a:t>
            </a:r>
            <a:endParaRPr sz="2400"/>
          </a:p>
        </p:txBody>
      </p:sp>
      <p:graphicFrame>
        <p:nvGraphicFramePr>
          <p:cNvPr id="602" name="Google Shape;602;p77"/>
          <p:cNvGraphicFramePr/>
          <p:nvPr/>
        </p:nvGraphicFramePr>
        <p:xfrm>
          <a:off x="1098813" y="1151625"/>
          <a:ext cx="6946375" cy="3291570"/>
        </p:xfrm>
        <a:graphic>
          <a:graphicData uri="http://schemas.openxmlformats.org/drawingml/2006/table">
            <a:tbl>
              <a:tblPr>
                <a:noFill/>
                <a:tableStyleId>{34E195FD-2E87-4991-8F2D-941FB77AEF64}</a:tableStyleId>
              </a:tblPr>
              <a:tblGrid>
                <a:gridCol w="3025325">
                  <a:extLst>
                    <a:ext uri="{9D8B030D-6E8A-4147-A177-3AD203B41FA5}">
                      <a16:colId xmlns:a16="http://schemas.microsoft.com/office/drawing/2014/main" val="20000"/>
                    </a:ext>
                  </a:extLst>
                </a:gridCol>
                <a:gridCol w="3921050">
                  <a:extLst>
                    <a:ext uri="{9D8B030D-6E8A-4147-A177-3AD203B41FA5}">
                      <a16:colId xmlns:a16="http://schemas.microsoft.com/office/drawing/2014/main" val="20001"/>
                    </a:ext>
                  </a:extLst>
                </a:gridCol>
              </a:tblGrid>
              <a:tr h="347000">
                <a:tc>
                  <a:txBody>
                    <a:bodyPr/>
                    <a:lstStyle/>
                    <a:p>
                      <a:pPr marL="0" lvl="0" indent="0" algn="l" rtl="0">
                        <a:spcBef>
                          <a:spcPts val="0"/>
                        </a:spcBef>
                        <a:spcAft>
                          <a:spcPts val="0"/>
                        </a:spcAft>
                        <a:buNone/>
                      </a:pPr>
                      <a:r>
                        <a:rPr lang="en-US" sz="1200"/>
                        <a:t>Term Match</a:t>
                      </a:r>
                      <a:endParaRPr sz="1200"/>
                    </a:p>
                  </a:txBody>
                  <a:tcPr marL="91425" marR="91425" marT="91425" marB="91425"/>
                </a:tc>
                <a:tc>
                  <a:txBody>
                    <a:bodyPr/>
                    <a:lstStyle/>
                    <a:p>
                      <a:pPr marL="0" lvl="0" indent="0" algn="l" rtl="0">
                        <a:spcBef>
                          <a:spcPts val="0"/>
                        </a:spcBef>
                        <a:spcAft>
                          <a:spcPts val="0"/>
                        </a:spcAft>
                        <a:buNone/>
                      </a:pPr>
                      <a:r>
                        <a:rPr lang="en-US" sz="1200"/>
                        <a:t>"test" or "hello"</a:t>
                      </a:r>
                      <a:endParaRPr sz="1200"/>
                    </a:p>
                  </a:txBody>
                  <a:tcPr marL="91425" marR="91425" marT="91425" marB="91425">
                    <a:solidFill>
                      <a:srgbClr val="FFFF00"/>
                    </a:solidFill>
                  </a:tcPr>
                </a:tc>
                <a:extLst>
                  <a:ext uri="{0D108BD9-81ED-4DB2-BD59-A6C34878D82A}">
                    <a16:rowId xmlns:a16="http://schemas.microsoft.com/office/drawing/2014/main" val="10000"/>
                  </a:ext>
                </a:extLst>
              </a:tr>
              <a:tr h="347000">
                <a:tc>
                  <a:txBody>
                    <a:bodyPr/>
                    <a:lstStyle/>
                    <a:p>
                      <a:pPr marL="0" lvl="0" indent="0" algn="l" rtl="0">
                        <a:spcBef>
                          <a:spcPts val="0"/>
                        </a:spcBef>
                        <a:spcAft>
                          <a:spcPts val="0"/>
                        </a:spcAft>
                        <a:buNone/>
                      </a:pPr>
                      <a:r>
                        <a:rPr lang="en-US" sz="1200"/>
                        <a:t>Field Specification</a:t>
                      </a:r>
                      <a:endParaRPr sz="1200"/>
                    </a:p>
                  </a:txBody>
                  <a:tcPr marL="91425" marR="91425" marT="91425" marB="91425"/>
                </a:tc>
                <a:tc>
                  <a:txBody>
                    <a:bodyPr/>
                    <a:lstStyle/>
                    <a:p>
                      <a:pPr marL="0" lvl="0" indent="0" algn="l" rtl="0">
                        <a:spcBef>
                          <a:spcPts val="0"/>
                        </a:spcBef>
                        <a:spcAft>
                          <a:spcPts val="0"/>
                        </a:spcAft>
                        <a:buNone/>
                      </a:pPr>
                      <a:r>
                        <a:rPr lang="en-US" sz="1200"/>
                        <a:t>title:"The Right Way" AND text:"some text"</a:t>
                      </a:r>
                      <a:endParaRPr sz="1200"/>
                    </a:p>
                  </a:txBody>
                  <a:tcPr marL="91425" marR="91425" marT="91425" marB="91425">
                    <a:solidFill>
                      <a:srgbClr val="FFFF00"/>
                    </a:solidFill>
                  </a:tcPr>
                </a:tc>
                <a:extLst>
                  <a:ext uri="{0D108BD9-81ED-4DB2-BD59-A6C34878D82A}">
                    <a16:rowId xmlns:a16="http://schemas.microsoft.com/office/drawing/2014/main" val="10001"/>
                  </a:ext>
                </a:extLst>
              </a:tr>
              <a:tr h="347000">
                <a:tc>
                  <a:txBody>
                    <a:bodyPr/>
                    <a:lstStyle/>
                    <a:p>
                      <a:pPr marL="0" lvl="0" indent="0" algn="l" rtl="0">
                        <a:spcBef>
                          <a:spcPts val="0"/>
                        </a:spcBef>
                        <a:spcAft>
                          <a:spcPts val="0"/>
                        </a:spcAft>
                        <a:buNone/>
                      </a:pPr>
                      <a:r>
                        <a:rPr lang="en-US" sz="1200"/>
                        <a:t>Wildcard Searches</a:t>
                      </a:r>
                      <a:endParaRPr sz="1200"/>
                    </a:p>
                  </a:txBody>
                  <a:tcPr marL="91425" marR="91425" marT="91425" marB="91425"/>
                </a:tc>
                <a:tc>
                  <a:txBody>
                    <a:bodyPr/>
                    <a:lstStyle/>
                    <a:p>
                      <a:pPr marL="0" lvl="0" indent="0" algn="l" rtl="0">
                        <a:spcBef>
                          <a:spcPts val="0"/>
                        </a:spcBef>
                        <a:spcAft>
                          <a:spcPts val="0"/>
                        </a:spcAft>
                        <a:buNone/>
                      </a:pPr>
                      <a:r>
                        <a:rPr lang="en-US" sz="1200"/>
                        <a:t>te?t OR test*</a:t>
                      </a:r>
                      <a:endParaRPr sz="1200"/>
                    </a:p>
                  </a:txBody>
                  <a:tcPr marL="91425" marR="91425" marT="91425" marB="91425">
                    <a:solidFill>
                      <a:srgbClr val="FFFF00"/>
                    </a:solidFill>
                  </a:tcPr>
                </a:tc>
                <a:extLst>
                  <a:ext uri="{0D108BD9-81ED-4DB2-BD59-A6C34878D82A}">
                    <a16:rowId xmlns:a16="http://schemas.microsoft.com/office/drawing/2014/main" val="10002"/>
                  </a:ext>
                </a:extLst>
              </a:tr>
              <a:tr h="347000">
                <a:tc>
                  <a:txBody>
                    <a:bodyPr/>
                    <a:lstStyle/>
                    <a:p>
                      <a:pPr marL="0" lvl="0" indent="0" algn="l" rtl="0">
                        <a:spcBef>
                          <a:spcPts val="0"/>
                        </a:spcBef>
                        <a:spcAft>
                          <a:spcPts val="0"/>
                        </a:spcAft>
                        <a:buNone/>
                      </a:pPr>
                      <a:r>
                        <a:rPr lang="en-US" sz="1200"/>
                        <a:t>Fuzzy Searches (Levenshtein Distance)</a:t>
                      </a:r>
                      <a:endParaRPr sz="1200"/>
                    </a:p>
                  </a:txBody>
                  <a:tcPr marL="91425" marR="91425" marT="91425" marB="91425"/>
                </a:tc>
                <a:tc>
                  <a:txBody>
                    <a:bodyPr/>
                    <a:lstStyle/>
                    <a:p>
                      <a:pPr marL="0" lvl="0" indent="0" algn="l" rtl="0">
                        <a:spcBef>
                          <a:spcPts val="0"/>
                        </a:spcBef>
                        <a:spcAft>
                          <a:spcPts val="0"/>
                        </a:spcAft>
                        <a:buNone/>
                      </a:pPr>
                      <a:r>
                        <a:rPr lang="en-US" sz="1200"/>
                        <a:t>roam~ OR roam~0.8</a:t>
                      </a:r>
                      <a:endParaRPr sz="1200"/>
                    </a:p>
                  </a:txBody>
                  <a:tcPr marL="91425" marR="91425" marT="91425" marB="91425">
                    <a:solidFill>
                      <a:srgbClr val="FFFF00"/>
                    </a:solidFill>
                  </a:tcPr>
                </a:tc>
                <a:extLst>
                  <a:ext uri="{0D108BD9-81ED-4DB2-BD59-A6C34878D82A}">
                    <a16:rowId xmlns:a16="http://schemas.microsoft.com/office/drawing/2014/main" val="10003"/>
                  </a:ext>
                </a:extLst>
              </a:tr>
              <a:tr h="347000">
                <a:tc>
                  <a:txBody>
                    <a:bodyPr/>
                    <a:lstStyle/>
                    <a:p>
                      <a:pPr marL="0" lvl="0" indent="0" algn="l" rtl="0">
                        <a:spcBef>
                          <a:spcPts val="0"/>
                        </a:spcBef>
                        <a:spcAft>
                          <a:spcPts val="0"/>
                        </a:spcAft>
                        <a:buNone/>
                      </a:pPr>
                      <a:r>
                        <a:rPr lang="en-US" sz="1200"/>
                        <a:t>Proximity Searches</a:t>
                      </a:r>
                      <a:endParaRPr sz="1200"/>
                    </a:p>
                  </a:txBody>
                  <a:tcPr marL="91425" marR="91425" marT="91425" marB="91425"/>
                </a:tc>
                <a:tc>
                  <a:txBody>
                    <a:bodyPr/>
                    <a:lstStyle/>
                    <a:p>
                      <a:pPr marL="0" lvl="0" indent="0" algn="l" rtl="0">
                        <a:spcBef>
                          <a:spcPts val="0"/>
                        </a:spcBef>
                        <a:spcAft>
                          <a:spcPts val="0"/>
                        </a:spcAft>
                        <a:buNone/>
                      </a:pPr>
                      <a:r>
                        <a:rPr lang="en-US" sz="1200"/>
                        <a:t>"jakarta apache"~10</a:t>
                      </a:r>
                      <a:endParaRPr sz="1200"/>
                    </a:p>
                  </a:txBody>
                  <a:tcPr marL="91425" marR="91425" marT="91425" marB="91425">
                    <a:solidFill>
                      <a:srgbClr val="FFFF00"/>
                    </a:solidFill>
                  </a:tcPr>
                </a:tc>
                <a:extLst>
                  <a:ext uri="{0D108BD9-81ED-4DB2-BD59-A6C34878D82A}">
                    <a16:rowId xmlns:a16="http://schemas.microsoft.com/office/drawing/2014/main" val="10004"/>
                  </a:ext>
                </a:extLst>
              </a:tr>
              <a:tr h="347000">
                <a:tc>
                  <a:txBody>
                    <a:bodyPr/>
                    <a:lstStyle/>
                    <a:p>
                      <a:pPr marL="0" lvl="0" indent="0" algn="l" rtl="0">
                        <a:spcBef>
                          <a:spcPts val="0"/>
                        </a:spcBef>
                        <a:spcAft>
                          <a:spcPts val="0"/>
                        </a:spcAft>
                        <a:buNone/>
                      </a:pPr>
                      <a:r>
                        <a:rPr lang="en-US" sz="1200"/>
                        <a:t>Range Searches</a:t>
                      </a:r>
                      <a:endParaRPr sz="1200"/>
                    </a:p>
                  </a:txBody>
                  <a:tcPr marL="91425" marR="91425" marT="91425" marB="91425"/>
                </a:tc>
                <a:tc>
                  <a:txBody>
                    <a:bodyPr/>
                    <a:lstStyle/>
                    <a:p>
                      <a:pPr marL="0" lvl="0" indent="0" algn="l" rtl="0">
                        <a:spcBef>
                          <a:spcPts val="0"/>
                        </a:spcBef>
                        <a:spcAft>
                          <a:spcPts val="0"/>
                        </a:spcAft>
                        <a:buNone/>
                      </a:pPr>
                      <a:r>
                        <a:rPr lang="en-US" sz="1200"/>
                        <a:t>id:[5 TO 10] OR title"{Aida TO Carmen}</a:t>
                      </a:r>
                      <a:endParaRPr sz="1200"/>
                    </a:p>
                  </a:txBody>
                  <a:tcPr marL="91425" marR="91425" marT="91425" marB="91425">
                    <a:solidFill>
                      <a:srgbClr val="FFFF00"/>
                    </a:solidFill>
                  </a:tcPr>
                </a:tc>
                <a:extLst>
                  <a:ext uri="{0D108BD9-81ED-4DB2-BD59-A6C34878D82A}">
                    <a16:rowId xmlns:a16="http://schemas.microsoft.com/office/drawing/2014/main" val="10005"/>
                  </a:ext>
                </a:extLst>
              </a:tr>
              <a:tr h="347000">
                <a:tc>
                  <a:txBody>
                    <a:bodyPr/>
                    <a:lstStyle/>
                    <a:p>
                      <a:pPr marL="0" lvl="0" indent="0" algn="l" rtl="0">
                        <a:spcBef>
                          <a:spcPts val="0"/>
                        </a:spcBef>
                        <a:spcAft>
                          <a:spcPts val="0"/>
                        </a:spcAft>
                        <a:buNone/>
                      </a:pPr>
                      <a:r>
                        <a:rPr lang="en-US" sz="1200"/>
                        <a:t>Term Boosting</a:t>
                      </a:r>
                      <a:endParaRPr sz="1200"/>
                    </a:p>
                  </a:txBody>
                  <a:tcPr marL="91425" marR="91425" marT="91425" marB="91425"/>
                </a:tc>
                <a:tc>
                  <a:txBody>
                    <a:bodyPr/>
                    <a:lstStyle/>
                    <a:p>
                      <a:pPr marL="0" lvl="0" indent="0" algn="l" rtl="0">
                        <a:spcBef>
                          <a:spcPts val="0"/>
                        </a:spcBef>
                        <a:spcAft>
                          <a:spcPts val="0"/>
                        </a:spcAft>
                        <a:buNone/>
                      </a:pPr>
                      <a:r>
                        <a:rPr lang="en-US" sz="1200"/>
                        <a:t>jakarta^4 apache</a:t>
                      </a:r>
                      <a:endParaRPr sz="1200"/>
                    </a:p>
                  </a:txBody>
                  <a:tcPr marL="91425" marR="91425" marT="91425" marB="91425">
                    <a:solidFill>
                      <a:srgbClr val="FFFF00"/>
                    </a:solidFill>
                  </a:tcPr>
                </a:tc>
                <a:extLst>
                  <a:ext uri="{0D108BD9-81ED-4DB2-BD59-A6C34878D82A}">
                    <a16:rowId xmlns:a16="http://schemas.microsoft.com/office/drawing/2014/main" val="10006"/>
                  </a:ext>
                </a:extLst>
              </a:tr>
              <a:tr h="347000">
                <a:tc>
                  <a:txBody>
                    <a:bodyPr/>
                    <a:lstStyle/>
                    <a:p>
                      <a:pPr marL="0" lvl="0" indent="0" algn="l" rtl="0">
                        <a:spcBef>
                          <a:spcPts val="0"/>
                        </a:spcBef>
                        <a:spcAft>
                          <a:spcPts val="0"/>
                        </a:spcAft>
                        <a:buNone/>
                      </a:pPr>
                      <a:r>
                        <a:rPr lang="en-US" sz="1200"/>
                        <a:t>Boolean Searching</a:t>
                      </a:r>
                      <a:endParaRPr sz="1200"/>
                    </a:p>
                  </a:txBody>
                  <a:tcPr marL="91425" marR="91425" marT="91425" marB="91425"/>
                </a:tc>
                <a:tc>
                  <a:txBody>
                    <a:bodyPr/>
                    <a:lstStyle/>
                    <a:p>
                      <a:pPr marL="0" lvl="0" indent="0" algn="l" rtl="0">
                        <a:spcBef>
                          <a:spcPts val="0"/>
                        </a:spcBef>
                        <a:spcAft>
                          <a:spcPts val="0"/>
                        </a:spcAft>
                        <a:buNone/>
                      </a:pPr>
                      <a:r>
                        <a:rPr lang="en-US" sz="1200"/>
                        <a:t>AND, OR, NOT, +, -, etc</a:t>
                      </a:r>
                      <a:endParaRPr sz="1200"/>
                    </a:p>
                  </a:txBody>
                  <a:tcPr marL="91425" marR="91425" marT="91425" marB="91425">
                    <a:solidFill>
                      <a:srgbClr val="FFFF00"/>
                    </a:solidFill>
                  </a:tcPr>
                </a:tc>
                <a:extLst>
                  <a:ext uri="{0D108BD9-81ED-4DB2-BD59-A6C34878D82A}">
                    <a16:rowId xmlns:a16="http://schemas.microsoft.com/office/drawing/2014/main" val="10007"/>
                  </a:ext>
                </a:extLst>
              </a:tr>
              <a:tr h="347000">
                <a:tc>
                  <a:txBody>
                    <a:bodyPr/>
                    <a:lstStyle/>
                    <a:p>
                      <a:pPr marL="0" lvl="0" indent="0" algn="l" rtl="0">
                        <a:spcBef>
                          <a:spcPts val="0"/>
                        </a:spcBef>
                        <a:spcAft>
                          <a:spcPts val="0"/>
                        </a:spcAft>
                        <a:buNone/>
                      </a:pPr>
                      <a:r>
                        <a:rPr lang="en-US" sz="1200"/>
                        <a:t>Grouping</a:t>
                      </a:r>
                      <a:endParaRPr sz="1200"/>
                    </a:p>
                  </a:txBody>
                  <a:tcPr marL="91425" marR="91425" marT="91425" marB="91425"/>
                </a:tc>
                <a:tc>
                  <a:txBody>
                    <a:bodyPr/>
                    <a:lstStyle/>
                    <a:p>
                      <a:pPr marL="0" lvl="0" indent="0" algn="l" rtl="0">
                        <a:spcBef>
                          <a:spcPts val="0"/>
                        </a:spcBef>
                        <a:spcAft>
                          <a:spcPts val="0"/>
                        </a:spcAft>
                        <a:buNone/>
                      </a:pPr>
                      <a:r>
                        <a:rPr lang="en-US" sz="1200"/>
                        <a:t>(jakarta OR apache) AND website</a:t>
                      </a:r>
                      <a:endParaRPr sz="1200"/>
                    </a:p>
                  </a:txBody>
                  <a:tcPr marL="91425" marR="91425" marT="91425" marB="91425">
                    <a:solidFill>
                      <a:srgbClr val="FFFF00"/>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78"/>
          <p:cNvSpPr txBox="1">
            <a:spLocks noGrp="1"/>
          </p:cNvSpPr>
          <p:nvPr>
            <p:ph type="title"/>
          </p:nvPr>
        </p:nvSpPr>
        <p:spPr>
          <a:xfrm>
            <a:off x="366725" y="96849"/>
            <a:ext cx="8410500" cy="96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Query</a:t>
            </a:r>
            <a:endParaRPr/>
          </a:p>
          <a:p>
            <a:pPr marL="0" lvl="0" indent="0" algn="l" rtl="0">
              <a:lnSpc>
                <a:spcPct val="90000"/>
              </a:lnSpc>
              <a:spcBef>
                <a:spcPts val="0"/>
              </a:spcBef>
              <a:spcAft>
                <a:spcPts val="0"/>
              </a:spcAft>
              <a:buSzPts val="1100"/>
              <a:buNone/>
            </a:pPr>
            <a:r>
              <a:rPr lang="en-US" sz="2400"/>
              <a:t>Enhanced solr query syntax:</a:t>
            </a:r>
            <a:endParaRPr sz="2400"/>
          </a:p>
        </p:txBody>
      </p:sp>
      <p:graphicFrame>
        <p:nvGraphicFramePr>
          <p:cNvPr id="608" name="Google Shape;608;p78"/>
          <p:cNvGraphicFramePr/>
          <p:nvPr/>
        </p:nvGraphicFramePr>
        <p:xfrm>
          <a:off x="952500" y="1849450"/>
          <a:ext cx="3000000" cy="3000000"/>
        </p:xfrm>
        <a:graphic>
          <a:graphicData uri="http://schemas.openxmlformats.org/drawingml/2006/table">
            <a:tbl>
              <a:tblPr>
                <a:noFill/>
                <a:tableStyleId>{34E195FD-2E87-4991-8F2D-941FB77AEF64}</a:tableStyleId>
              </a:tblPr>
              <a:tblGrid>
                <a:gridCol w="3229300">
                  <a:extLst>
                    <a:ext uri="{9D8B030D-6E8A-4147-A177-3AD203B41FA5}">
                      <a16:colId xmlns:a16="http://schemas.microsoft.com/office/drawing/2014/main" val="20000"/>
                    </a:ext>
                  </a:extLst>
                </a:gridCol>
                <a:gridCol w="36638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a:t>Wild cards may be used in ranges</a:t>
                      </a:r>
                      <a:endParaRPr/>
                    </a:p>
                  </a:txBody>
                  <a:tcPr marL="91425" marR="91425" marT="91425" marB="91425"/>
                </a:tc>
                <a:tc>
                  <a:txBody>
                    <a:bodyPr/>
                    <a:lstStyle/>
                    <a:p>
                      <a:pPr marL="0" lvl="0" indent="0" algn="l" rtl="0">
                        <a:spcBef>
                          <a:spcPts val="0"/>
                        </a:spcBef>
                        <a:spcAft>
                          <a:spcPts val="0"/>
                        </a:spcAft>
                        <a:buNone/>
                      </a:pPr>
                      <a:r>
                        <a:rPr lang="en-US"/>
                        <a:t>field:[* TO 100]</a:t>
                      </a:r>
                      <a:endParaRPr/>
                    </a:p>
                  </a:txBody>
                  <a:tcPr marL="91425" marR="91425" marT="91425" marB="91425">
                    <a:solidFill>
                      <a:srgbClr val="FFFF00"/>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Pure negative queries</a:t>
                      </a:r>
                      <a:endParaRPr/>
                    </a:p>
                  </a:txBody>
                  <a:tcPr marL="91425" marR="91425" marT="91425" marB="91425"/>
                </a:tc>
                <a:tc>
                  <a:txBody>
                    <a:bodyPr/>
                    <a:lstStyle/>
                    <a:p>
                      <a:pPr marL="0" lvl="0" indent="0" algn="l" rtl="0">
                        <a:spcBef>
                          <a:spcPts val="0"/>
                        </a:spcBef>
                        <a:spcAft>
                          <a:spcPts val="0"/>
                        </a:spcAft>
                        <a:buNone/>
                      </a:pPr>
                      <a:r>
                        <a:rPr lang="en-US"/>
                        <a:t>-inStock:false</a:t>
                      </a:r>
                      <a:endParaRPr/>
                    </a:p>
                  </a:txBody>
                  <a:tcPr marL="91425" marR="91425" marT="91425" marB="91425">
                    <a:solidFill>
                      <a:srgbClr val="FFFF00"/>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Nested query parser support</a:t>
                      </a:r>
                      <a:endParaRPr/>
                    </a:p>
                  </a:txBody>
                  <a:tcPr marL="91425" marR="91425" marT="91425" marB="91425"/>
                </a:tc>
                <a:tc>
                  <a:txBody>
                    <a:bodyPr/>
                    <a:lstStyle/>
                    <a:p>
                      <a:pPr marL="0" lvl="0" indent="0" algn="l" rtl="0">
                        <a:spcBef>
                          <a:spcPts val="0"/>
                        </a:spcBef>
                        <a:spcAft>
                          <a:spcPts val="0"/>
                        </a:spcAft>
                        <a:buNone/>
                      </a:pPr>
                      <a:r>
                        <a:rPr lang="en-US"/>
                        <a:t>_query_:"{!dismax}how now brown cow"</a:t>
                      </a:r>
                      <a:endParaRPr/>
                    </a:p>
                  </a:txBody>
                  <a:tcPr marL="91425" marR="91425" marT="91425" marB="91425">
                    <a:solidFill>
                      <a:srgbClr val="FFFF0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2"/>
          <p:cNvSpPr txBox="1">
            <a:spLocks noGrp="1"/>
          </p:cNvSpPr>
          <p:nvPr>
            <p:ph type="title"/>
          </p:nvPr>
        </p:nvSpPr>
        <p:spPr>
          <a:xfrm>
            <a:off x="366713" y="325438"/>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Why GPText</a:t>
            </a:r>
            <a:endParaRPr/>
          </a:p>
        </p:txBody>
      </p:sp>
      <p:sp>
        <p:nvSpPr>
          <p:cNvPr id="339" name="Google Shape;339;p52"/>
          <p:cNvSpPr txBox="1">
            <a:spLocks noGrp="1"/>
          </p:cNvSpPr>
          <p:nvPr>
            <p:ph type="body" idx="1"/>
          </p:nvPr>
        </p:nvSpPr>
        <p:spPr>
          <a:xfrm>
            <a:off x="366713" y="1074738"/>
            <a:ext cx="8410500" cy="33831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GPText enables processing mass quantities of raw </a:t>
            </a:r>
            <a:r>
              <a:rPr lang="en-US" sz="2400" b="1" i="0" u="none" strike="noStrike" cap="none">
                <a:solidFill>
                  <a:schemeClr val="dk1"/>
                </a:solidFill>
                <a:latin typeface="Arial"/>
                <a:ea typeface="Arial"/>
                <a:cs typeface="Arial"/>
                <a:sym typeface="Arial"/>
              </a:rPr>
              <a:t>text</a:t>
            </a:r>
            <a:r>
              <a:rPr lang="en-US" sz="2400" b="0" i="0" u="none" strike="noStrike" cap="none">
                <a:solidFill>
                  <a:schemeClr val="dk1"/>
                </a:solidFill>
                <a:latin typeface="Arial"/>
                <a:ea typeface="Arial"/>
                <a:cs typeface="Arial"/>
                <a:sym typeface="Arial"/>
              </a:rPr>
              <a:t> data (such as social media feeds or e-mail databases) into mission-critical information that guides project and business decisions.</a:t>
            </a:r>
            <a:endParaRPr/>
          </a:p>
          <a:p>
            <a:pPr marL="228600" marR="0" lvl="0" indent="-228600" algn="l" rtl="0">
              <a:lnSpc>
                <a:spcPct val="100000"/>
              </a:lnSpc>
              <a:spcBef>
                <a:spcPts val="120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Some potential uses are:</a:t>
            </a:r>
            <a:endParaRPr/>
          </a:p>
          <a:p>
            <a:pPr marL="914400" marR="0" lvl="1" indent="-3810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sentiment analysis</a:t>
            </a:r>
            <a:endParaRPr sz="2400"/>
          </a:p>
          <a:p>
            <a:pPr marL="914400" marR="0" lvl="1" indent="-3810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forensic analysis (financial, insurance, compliance, security)	</a:t>
            </a:r>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9"/>
          <p:cNvSpPr txBox="1">
            <a:spLocks noGrp="1"/>
          </p:cNvSpPr>
          <p:nvPr>
            <p:ph type="title"/>
          </p:nvPr>
        </p:nvSpPr>
        <p:spPr>
          <a:xfrm>
            <a:off x="366725" y="96849"/>
            <a:ext cx="8410500" cy="96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Query</a:t>
            </a:r>
            <a:endParaRPr/>
          </a:p>
          <a:p>
            <a:pPr marL="0" lvl="0" indent="0" algn="l" rtl="0">
              <a:lnSpc>
                <a:spcPct val="90000"/>
              </a:lnSpc>
              <a:spcBef>
                <a:spcPts val="0"/>
              </a:spcBef>
              <a:spcAft>
                <a:spcPts val="0"/>
              </a:spcAft>
              <a:buSzPts val="1100"/>
              <a:buNone/>
            </a:pPr>
            <a:r>
              <a:rPr lang="en-US" sz="2400"/>
              <a:t>Greenplum Unified Query Parser:</a:t>
            </a:r>
            <a:endParaRPr sz="2400"/>
          </a:p>
        </p:txBody>
      </p:sp>
      <p:graphicFrame>
        <p:nvGraphicFramePr>
          <p:cNvPr id="614" name="Google Shape;614;p79"/>
          <p:cNvGraphicFramePr/>
          <p:nvPr/>
        </p:nvGraphicFramePr>
        <p:xfrm>
          <a:off x="952500" y="1849450"/>
          <a:ext cx="3000000" cy="3000000"/>
        </p:xfrm>
        <a:graphic>
          <a:graphicData uri="http://schemas.openxmlformats.org/drawingml/2006/table">
            <a:tbl>
              <a:tblPr>
                <a:noFill/>
                <a:tableStyleId>{34E195FD-2E87-4991-8F2D-941FB77AEF64}</a:tableStyleId>
              </a:tblPr>
              <a:tblGrid>
                <a:gridCol w="3229300">
                  <a:extLst>
                    <a:ext uri="{9D8B030D-6E8A-4147-A177-3AD203B41FA5}">
                      <a16:colId xmlns:a16="http://schemas.microsoft.com/office/drawing/2014/main" val="20000"/>
                    </a:ext>
                  </a:extLst>
                </a:gridCol>
                <a:gridCol w="36638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a:t>Ordered Proximity Searches</a:t>
                      </a:r>
                      <a:endParaRPr/>
                    </a:p>
                  </a:txBody>
                  <a:tcPr marL="91425" marR="91425" marT="91425" marB="91425"/>
                </a:tc>
                <a:tc>
                  <a:txBody>
                    <a:bodyPr/>
                    <a:lstStyle/>
                    <a:p>
                      <a:pPr marL="0" lvl="0" indent="0" algn="l" rtl="0">
                        <a:spcBef>
                          <a:spcPts val="0"/>
                        </a:spcBef>
                        <a:spcAft>
                          <a:spcPts val="0"/>
                        </a:spcAft>
                        <a:buNone/>
                      </a:pPr>
                      <a:r>
                        <a:rPr lang="en-US"/>
                        <a:t>5n(dog cat) OR 5w(cat dog)</a:t>
                      </a:r>
                      <a:endParaRPr/>
                    </a:p>
                  </a:txBody>
                  <a:tcPr marL="91425" marR="91425" marT="91425" marB="91425">
                    <a:solidFill>
                      <a:srgbClr val="FFFF00"/>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Nested Proximity Searches</a:t>
                      </a:r>
                      <a:endParaRPr/>
                    </a:p>
                  </a:txBody>
                  <a:tcPr marL="91425" marR="91425" marT="91425" marB="91425"/>
                </a:tc>
                <a:tc>
                  <a:txBody>
                    <a:bodyPr/>
                    <a:lstStyle/>
                    <a:p>
                      <a:pPr marL="0" lvl="0" indent="0" algn="l" rtl="0">
                        <a:spcBef>
                          <a:spcPts val="0"/>
                        </a:spcBef>
                        <a:spcAft>
                          <a:spcPts val="0"/>
                        </a:spcAft>
                        <a:buNone/>
                      </a:pPr>
                      <a:r>
                        <a:rPr lang="en-US"/>
                        <a:t>5n(dog AND 3n(cat mouse) )</a:t>
                      </a:r>
                      <a:endParaRPr/>
                    </a:p>
                  </a:txBody>
                  <a:tcPr marL="91425" marR="91425" marT="91425" marB="91425">
                    <a:solidFill>
                      <a:srgbClr val="FFFF00"/>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Wildcards in Phrases</a:t>
                      </a:r>
                      <a:endParaRPr/>
                    </a:p>
                  </a:txBody>
                  <a:tcPr marL="91425" marR="91425" marT="91425" marB="91425"/>
                </a:tc>
                <a:tc>
                  <a:txBody>
                    <a:bodyPr/>
                    <a:lstStyle/>
                    <a:p>
                      <a:pPr marL="0" lvl="0" indent="0" algn="l" rtl="0">
                        <a:spcBef>
                          <a:spcPts val="0"/>
                        </a:spcBef>
                        <a:spcAft>
                          <a:spcPts val="0"/>
                        </a:spcAft>
                        <a:buNone/>
                      </a:pPr>
                      <a:r>
                        <a:rPr lang="en-US"/>
                        <a:t>"how now * brown cow"</a:t>
                      </a:r>
                      <a:endParaRPr/>
                    </a:p>
                  </a:txBody>
                  <a:tcPr marL="91425" marR="91425" marT="91425" marB="91425">
                    <a:solidFill>
                      <a:srgbClr val="FFFF00"/>
                    </a:solidFill>
                  </a:tcPr>
                </a:tc>
                <a:extLst>
                  <a:ext uri="{0D108BD9-81ED-4DB2-BD59-A6C34878D82A}">
                    <a16:rowId xmlns:a16="http://schemas.microsoft.com/office/drawing/2014/main" val="10002"/>
                  </a:ext>
                </a:extLst>
              </a:tr>
            </a:tbl>
          </a:graphicData>
        </a:graphic>
      </p:graphicFrame>
      <p:sp>
        <p:nvSpPr>
          <p:cNvPr id="615" name="Google Shape;615;p79"/>
          <p:cNvSpPr txBox="1"/>
          <p:nvPr/>
        </p:nvSpPr>
        <p:spPr>
          <a:xfrm>
            <a:off x="876300" y="1440900"/>
            <a:ext cx="7165500" cy="4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Combines functionality from common community query parsers</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0"/>
          <p:cNvSpPr txBox="1">
            <a:spLocks noGrp="1"/>
          </p:cNvSpPr>
          <p:nvPr>
            <p:ph type="title"/>
          </p:nvPr>
        </p:nvSpPr>
        <p:spPr>
          <a:xfrm>
            <a:off x="366725" y="325454"/>
            <a:ext cx="8410500" cy="6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Query - Example</a:t>
            </a:r>
            <a:endParaRPr/>
          </a:p>
        </p:txBody>
      </p:sp>
      <p:sp>
        <p:nvSpPr>
          <p:cNvPr id="621" name="Google Shape;621;p80"/>
          <p:cNvSpPr txBox="1">
            <a:spLocks noGrp="1"/>
          </p:cNvSpPr>
          <p:nvPr>
            <p:ph type="body" idx="2"/>
          </p:nvPr>
        </p:nvSpPr>
        <p:spPr>
          <a:xfrm>
            <a:off x="366725" y="3477050"/>
            <a:ext cx="8410500" cy="98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2400"/>
              <a:buNone/>
            </a:pPr>
            <a:r>
              <a:rPr lang="en-US" sz="1400"/>
              <a:t>Search for email which contains ‘Phillips Petroleum’ after May 22nd,</a:t>
            </a:r>
            <a:endParaRPr sz="1400"/>
          </a:p>
          <a:p>
            <a:pPr marL="0" lvl="0" indent="0" algn="l" rtl="0">
              <a:lnSpc>
                <a:spcPct val="100000"/>
              </a:lnSpc>
              <a:spcBef>
                <a:spcPts val="1200"/>
              </a:spcBef>
              <a:spcAft>
                <a:spcPts val="0"/>
              </a:spcAft>
              <a:buSzPts val="2400"/>
              <a:buNone/>
            </a:pPr>
            <a:r>
              <a:rPr lang="en-US" sz="1400"/>
              <a:t>Returns both document id and score. Higher score is, </a:t>
            </a:r>
            <a:r>
              <a:rPr lang="en-US" sz="1350">
                <a:solidFill>
                  <a:srgbClr val="333333"/>
                </a:solidFill>
                <a:highlight>
                  <a:srgbClr val="FFFFFF"/>
                </a:highlight>
              </a:rPr>
              <a:t>more relevant document is.</a:t>
            </a:r>
            <a:endParaRPr sz="1400"/>
          </a:p>
        </p:txBody>
      </p:sp>
      <p:pic>
        <p:nvPicPr>
          <p:cNvPr id="622" name="Google Shape;622;p80"/>
          <p:cNvPicPr preferRelativeResize="0"/>
          <p:nvPr/>
        </p:nvPicPr>
        <p:blipFill rotWithShape="1">
          <a:blip r:embed="rId3">
            <a:alphaModFix/>
          </a:blip>
          <a:srcRect/>
          <a:stretch/>
        </p:blipFill>
        <p:spPr>
          <a:xfrm>
            <a:off x="366725" y="968925"/>
            <a:ext cx="8410501" cy="2322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1"/>
          <p:cNvSpPr txBox="1">
            <a:spLocks noGrp="1"/>
          </p:cNvSpPr>
          <p:nvPr>
            <p:ph type="title"/>
          </p:nvPr>
        </p:nvSpPr>
        <p:spPr>
          <a:xfrm>
            <a:off x="366725" y="203978"/>
            <a:ext cx="8410500" cy="582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2"/>
              </a:buClr>
              <a:buSzPts val="1100"/>
              <a:buFont typeface="Arial"/>
              <a:buNone/>
            </a:pPr>
            <a:r>
              <a:rPr lang="en-US"/>
              <a:t>Search Query with Filter Query</a:t>
            </a:r>
            <a:endParaRPr/>
          </a:p>
        </p:txBody>
      </p:sp>
      <p:sp>
        <p:nvSpPr>
          <p:cNvPr id="628" name="Google Shape;628;p81"/>
          <p:cNvSpPr txBox="1">
            <a:spLocks noGrp="1"/>
          </p:cNvSpPr>
          <p:nvPr>
            <p:ph type="body" idx="2"/>
          </p:nvPr>
        </p:nvSpPr>
        <p:spPr>
          <a:xfrm>
            <a:off x="433825" y="2946425"/>
            <a:ext cx="8410500" cy="1329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1C7B70"/>
              </a:buClr>
              <a:buSzPts val="1800"/>
              <a:buChar char="•"/>
            </a:pPr>
            <a:r>
              <a:rPr lang="en-US" sz="1800">
                <a:solidFill>
                  <a:srgbClr val="4D4D4D"/>
                </a:solidFill>
              </a:rPr>
              <a:t>Use filter queries to speed up search by filter cache.</a:t>
            </a:r>
            <a:endParaRPr sz="1800">
              <a:solidFill>
                <a:srgbClr val="4D4D4D"/>
              </a:solidFill>
            </a:endParaRPr>
          </a:p>
          <a:p>
            <a:pPr marL="457200" lvl="0" indent="-342900" algn="l" rtl="0">
              <a:lnSpc>
                <a:spcPct val="115000"/>
              </a:lnSpc>
              <a:spcBef>
                <a:spcPts val="0"/>
              </a:spcBef>
              <a:spcAft>
                <a:spcPts val="0"/>
              </a:spcAft>
              <a:buClr>
                <a:srgbClr val="1C7B70"/>
              </a:buClr>
              <a:buSzPts val="1800"/>
              <a:buChar char="•"/>
            </a:pPr>
            <a:r>
              <a:rPr lang="en-US" sz="1800">
                <a:solidFill>
                  <a:srgbClr val="4D4D4D"/>
                </a:solidFill>
                <a:latin typeface="Courier New"/>
                <a:ea typeface="Courier New"/>
                <a:cs typeface="Courier New"/>
                <a:sym typeface="Courier New"/>
              </a:rPr>
              <a:t>gptext-config -i &lt;index_name&gt; -f solrconfig.xml</a:t>
            </a:r>
            <a:r>
              <a:rPr lang="en-US" sz="1800">
                <a:solidFill>
                  <a:srgbClr val="4D4D4D"/>
                </a:solidFill>
              </a:rPr>
              <a:t> to choose your own filter cache in &lt;filterCache&gt; section of solrconfig.xml</a:t>
            </a:r>
            <a:endParaRPr sz="1800">
              <a:solidFill>
                <a:srgbClr val="4D4D4D"/>
              </a:solidFill>
            </a:endParaRPr>
          </a:p>
          <a:p>
            <a:pPr marL="457200" lvl="0" indent="-342900" algn="l" rtl="0">
              <a:lnSpc>
                <a:spcPct val="115000"/>
              </a:lnSpc>
              <a:spcBef>
                <a:spcPts val="0"/>
              </a:spcBef>
              <a:spcAft>
                <a:spcPts val="0"/>
              </a:spcAft>
              <a:buClr>
                <a:srgbClr val="1C7B70"/>
              </a:buClr>
              <a:buSzPts val="1800"/>
              <a:buChar char="•"/>
            </a:pPr>
            <a:r>
              <a:rPr lang="en-US" sz="1800">
                <a:solidFill>
                  <a:srgbClr val="4D4D4D"/>
                </a:solidFill>
              </a:rPr>
              <a:t>Put often occuring parts in search_query to filter_queries.</a:t>
            </a:r>
            <a:endParaRPr sz="1800">
              <a:solidFill>
                <a:srgbClr val="4D4D4D"/>
              </a:solidFill>
            </a:endParaRPr>
          </a:p>
        </p:txBody>
      </p:sp>
      <p:sp>
        <p:nvSpPr>
          <p:cNvPr id="629" name="Google Shape;629;p81"/>
          <p:cNvSpPr txBox="1">
            <a:spLocks noGrp="1"/>
          </p:cNvSpPr>
          <p:nvPr>
            <p:ph type="body" idx="2"/>
          </p:nvPr>
        </p:nvSpPr>
        <p:spPr>
          <a:xfrm>
            <a:off x="464375" y="921125"/>
            <a:ext cx="8072100" cy="187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SELECT * FROM gptext.</a:t>
            </a:r>
            <a:r>
              <a:rPr lang="en-US" sz="1400">
                <a:solidFill>
                  <a:srgbClr val="F16F3B"/>
                </a:solidFill>
                <a:latin typeface="Consolas"/>
                <a:ea typeface="Consolas"/>
                <a:cs typeface="Consolas"/>
                <a:sym typeface="Consolas"/>
              </a:rPr>
              <a:t>search</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TABLE( SELECT 1 SCATTER BY 1),</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idx_name,</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search_query,</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r>
              <a:rPr lang="en-US" sz="1400">
                <a:solidFill>
                  <a:srgbClr val="F16F3B"/>
                </a:solidFill>
                <a:latin typeface="Consolas"/>
                <a:ea typeface="Consolas"/>
                <a:cs typeface="Consolas"/>
                <a:sym typeface="Consolas"/>
              </a:rPr>
              <a:t> filter_queries</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options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633"/>
        <p:cNvGrpSpPr/>
        <p:nvPr/>
      </p:nvGrpSpPr>
      <p:grpSpPr>
        <a:xfrm>
          <a:off x="0" y="0"/>
          <a:ext cx="0" cy="0"/>
          <a:chOff x="0" y="0"/>
          <a:chExt cx="0" cy="0"/>
        </a:xfrm>
      </p:grpSpPr>
      <p:sp>
        <p:nvSpPr>
          <p:cNvPr id="634" name="Google Shape;634;p82"/>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2"/>
              </a:buClr>
              <a:buSzPts val="1100"/>
              <a:buFont typeface="Arial"/>
              <a:buNone/>
            </a:pPr>
            <a:r>
              <a:rPr lang="en-US"/>
              <a:t>Search Query with Filter Query</a:t>
            </a:r>
            <a:endParaRPr/>
          </a:p>
        </p:txBody>
      </p:sp>
      <p:pic>
        <p:nvPicPr>
          <p:cNvPr id="635" name="Google Shape;635;p82"/>
          <p:cNvPicPr preferRelativeResize="0"/>
          <p:nvPr/>
        </p:nvPicPr>
        <p:blipFill rotWithShape="1">
          <a:blip r:embed="rId3">
            <a:alphaModFix/>
          </a:blip>
          <a:srcRect t="5891"/>
          <a:stretch/>
        </p:blipFill>
        <p:spPr>
          <a:xfrm>
            <a:off x="1495150" y="983400"/>
            <a:ext cx="5753100" cy="3492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3"/>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Query with Filter Query</a:t>
            </a:r>
            <a:endParaRPr/>
          </a:p>
        </p:txBody>
      </p:sp>
      <p:sp>
        <p:nvSpPr>
          <p:cNvPr id="641" name="Google Shape;641;p83"/>
          <p:cNvSpPr txBox="1">
            <a:spLocks noGrp="1"/>
          </p:cNvSpPr>
          <p:nvPr>
            <p:ph type="body" idx="2"/>
          </p:nvPr>
        </p:nvSpPr>
        <p:spPr>
          <a:xfrm>
            <a:off x="406900" y="1693475"/>
            <a:ext cx="8072100" cy="187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SELECT * FROM gptext.</a:t>
            </a:r>
            <a:r>
              <a:rPr lang="en-US" sz="1400">
                <a:solidFill>
                  <a:srgbClr val="F16F3B"/>
                </a:solidFill>
                <a:latin typeface="Consolas"/>
                <a:ea typeface="Consolas"/>
                <a:cs typeface="Consolas"/>
                <a:sym typeface="Consolas"/>
              </a:rPr>
              <a:t>search</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TABLE( SELECT 1 SCATTER BY 1),</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'demo.public.enron',</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'content:"Phillips Petroleum"',</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r>
              <a:rPr lang="en-US" sz="1400">
                <a:solidFill>
                  <a:srgbClr val="F16F3B"/>
                </a:solidFill>
                <a:latin typeface="Consolas"/>
                <a:ea typeface="Consolas"/>
                <a:cs typeface="Consolas"/>
                <a:sym typeface="Consolas"/>
              </a:rPr>
              <a:t> array['date:["2000-01-01T00:00:00Z" TO "2001-01-01T00:00:00Z"]']</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options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endParaRPr sz="1400"/>
          </a:p>
        </p:txBody>
      </p:sp>
      <p:sp>
        <p:nvSpPr>
          <p:cNvPr id="642" name="Google Shape;642;p83"/>
          <p:cNvSpPr txBox="1">
            <a:spLocks noGrp="1"/>
          </p:cNvSpPr>
          <p:nvPr>
            <p:ph type="body" idx="2"/>
          </p:nvPr>
        </p:nvSpPr>
        <p:spPr>
          <a:xfrm>
            <a:off x="370875" y="1260475"/>
            <a:ext cx="8410500" cy="38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rPr>
              <a:t>Search for email including ‘Phillips Petroleum’ in year 2000.</a:t>
            </a:r>
            <a:endParaRPr sz="1400">
              <a:solidFill>
                <a:srgbClr val="4D4D4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4"/>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Query with Filter Query - Multi Filters</a:t>
            </a:r>
            <a:endParaRPr/>
          </a:p>
        </p:txBody>
      </p:sp>
      <p:sp>
        <p:nvSpPr>
          <p:cNvPr id="648" name="Google Shape;648;p84"/>
          <p:cNvSpPr txBox="1">
            <a:spLocks noGrp="1"/>
          </p:cNvSpPr>
          <p:nvPr>
            <p:ph type="body" idx="2"/>
          </p:nvPr>
        </p:nvSpPr>
        <p:spPr>
          <a:xfrm>
            <a:off x="366725" y="2728500"/>
            <a:ext cx="8410500" cy="15429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SzPts val="1800"/>
              <a:buChar char="•"/>
            </a:pPr>
            <a:r>
              <a:rPr lang="en-US" sz="1800"/>
              <a:t>Search query with multiple filters</a:t>
            </a:r>
            <a:endParaRPr sz="1800"/>
          </a:p>
          <a:p>
            <a:pPr marL="457200" lvl="0" indent="-342900" algn="l" rtl="0">
              <a:lnSpc>
                <a:spcPct val="100000"/>
              </a:lnSpc>
              <a:spcBef>
                <a:spcPts val="0"/>
              </a:spcBef>
              <a:spcAft>
                <a:spcPts val="0"/>
              </a:spcAft>
              <a:buSzPts val="1800"/>
              <a:buChar char="•"/>
            </a:pPr>
            <a:r>
              <a:rPr lang="en-US" sz="1800"/>
              <a:t>Search ‘Phillips Petroleum’ related emails sent from ‘Eric Bass’ and to ‘Bryan Hull’</a:t>
            </a:r>
            <a:endParaRPr sz="1800"/>
          </a:p>
        </p:txBody>
      </p:sp>
      <p:pic>
        <p:nvPicPr>
          <p:cNvPr id="649" name="Google Shape;649;p84"/>
          <p:cNvPicPr preferRelativeResize="0"/>
          <p:nvPr/>
        </p:nvPicPr>
        <p:blipFill rotWithShape="1">
          <a:blip r:embed="rId3">
            <a:alphaModFix/>
          </a:blip>
          <a:srcRect/>
          <a:stretch/>
        </p:blipFill>
        <p:spPr>
          <a:xfrm>
            <a:off x="492975" y="1014875"/>
            <a:ext cx="8158000" cy="1637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5"/>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Query with Options</a:t>
            </a:r>
            <a:endParaRPr/>
          </a:p>
        </p:txBody>
      </p:sp>
      <p:sp>
        <p:nvSpPr>
          <p:cNvPr id="655" name="Google Shape;655;p85"/>
          <p:cNvSpPr txBox="1">
            <a:spLocks noGrp="1"/>
          </p:cNvSpPr>
          <p:nvPr>
            <p:ph type="body" idx="2"/>
          </p:nvPr>
        </p:nvSpPr>
        <p:spPr>
          <a:xfrm>
            <a:off x="433825" y="2946425"/>
            <a:ext cx="8410500" cy="169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800">
                <a:solidFill>
                  <a:srgbClr val="4D4D4D"/>
                </a:solidFill>
              </a:rPr>
              <a:t>Many solr options you could set in options separated by ‘&amp;’</a:t>
            </a:r>
            <a:endParaRPr sz="1800">
              <a:solidFill>
                <a:srgbClr val="4D4D4D"/>
              </a:solidFill>
            </a:endParaRPr>
          </a:p>
          <a:p>
            <a:pPr marL="457200" lvl="0" indent="-342900" algn="l" rtl="0">
              <a:lnSpc>
                <a:spcPct val="115000"/>
              </a:lnSpc>
              <a:spcBef>
                <a:spcPts val="0"/>
              </a:spcBef>
              <a:spcAft>
                <a:spcPts val="0"/>
              </a:spcAft>
              <a:buClr>
                <a:srgbClr val="4D4D4D"/>
              </a:buClr>
              <a:buSzPts val="1800"/>
              <a:buChar char="•"/>
            </a:pPr>
            <a:r>
              <a:rPr lang="en-US" sz="1800">
                <a:solidFill>
                  <a:srgbClr val="4D4D4D"/>
                </a:solidFill>
              </a:rPr>
              <a:t>rows controls how many records returned for each segment</a:t>
            </a:r>
            <a:endParaRPr sz="1800">
              <a:solidFill>
                <a:srgbClr val="4D4D4D"/>
              </a:solidFill>
            </a:endParaRPr>
          </a:p>
          <a:p>
            <a:pPr marL="457200" lvl="0" indent="-342900" algn="l" rtl="0">
              <a:lnSpc>
                <a:spcPct val="115000"/>
              </a:lnSpc>
              <a:spcBef>
                <a:spcPts val="0"/>
              </a:spcBef>
              <a:spcAft>
                <a:spcPts val="0"/>
              </a:spcAft>
              <a:buClr>
                <a:srgbClr val="4D4D4D"/>
              </a:buClr>
              <a:buSzPts val="1800"/>
              <a:buChar char="•"/>
            </a:pPr>
            <a:r>
              <a:rPr lang="en-US" sz="1800">
                <a:solidFill>
                  <a:srgbClr val="4D4D4D"/>
                </a:solidFill>
              </a:rPr>
              <a:t>hl and hl.fl controls highlighting related search</a:t>
            </a:r>
            <a:endParaRPr sz="1800">
              <a:solidFill>
                <a:srgbClr val="4D4D4D"/>
              </a:solidFill>
            </a:endParaRPr>
          </a:p>
          <a:p>
            <a:pPr marL="457200" lvl="0" indent="-342900" algn="l" rtl="0">
              <a:lnSpc>
                <a:spcPct val="115000"/>
              </a:lnSpc>
              <a:spcBef>
                <a:spcPts val="0"/>
              </a:spcBef>
              <a:spcAft>
                <a:spcPts val="0"/>
              </a:spcAft>
              <a:buClr>
                <a:srgbClr val="4D4D4D"/>
              </a:buClr>
              <a:buSzPts val="1800"/>
              <a:buChar char="•"/>
            </a:pPr>
            <a:r>
              <a:rPr lang="en-US" sz="1800">
                <a:solidFill>
                  <a:srgbClr val="4D4D4D"/>
                </a:solidFill>
              </a:rPr>
              <a:t>fl returns extra fields including id and score</a:t>
            </a:r>
            <a:endParaRPr sz="1800">
              <a:solidFill>
                <a:srgbClr val="4D4D4D"/>
              </a:solidFill>
            </a:endParaRPr>
          </a:p>
          <a:p>
            <a:pPr marL="457200" lvl="0" indent="-342900" algn="l" rtl="0">
              <a:lnSpc>
                <a:spcPct val="115000"/>
              </a:lnSpc>
              <a:spcBef>
                <a:spcPts val="0"/>
              </a:spcBef>
              <a:spcAft>
                <a:spcPts val="0"/>
              </a:spcAft>
              <a:buClr>
                <a:srgbClr val="4D4D4D"/>
              </a:buClr>
              <a:buSzPts val="1800"/>
              <a:buChar char="•"/>
            </a:pPr>
            <a:r>
              <a:rPr lang="en-US" sz="1800">
                <a:solidFill>
                  <a:srgbClr val="4D4D4D"/>
                </a:solidFill>
              </a:rPr>
              <a:t>...</a:t>
            </a:r>
            <a:endParaRPr sz="1800">
              <a:solidFill>
                <a:srgbClr val="4D4D4D"/>
              </a:solidFill>
            </a:endParaRPr>
          </a:p>
        </p:txBody>
      </p:sp>
      <p:sp>
        <p:nvSpPr>
          <p:cNvPr id="656" name="Google Shape;656;p85"/>
          <p:cNvSpPr txBox="1">
            <a:spLocks noGrp="1"/>
          </p:cNvSpPr>
          <p:nvPr>
            <p:ph type="body" idx="2"/>
          </p:nvPr>
        </p:nvSpPr>
        <p:spPr>
          <a:xfrm>
            <a:off x="464375" y="921125"/>
            <a:ext cx="8072100" cy="187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SELECT * FROM gptext.</a:t>
            </a:r>
            <a:r>
              <a:rPr lang="en-US" sz="1400">
                <a:solidFill>
                  <a:srgbClr val="F16F3B"/>
                </a:solidFill>
                <a:latin typeface="Consolas"/>
                <a:ea typeface="Consolas"/>
                <a:cs typeface="Consolas"/>
                <a:sym typeface="Consolas"/>
              </a:rPr>
              <a:t>search</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TABLE( SELECT 1 SCATTER BY 1),</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idx_name,</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search_query,</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filter_queries,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r>
              <a:rPr lang="en-US" sz="1400">
                <a:solidFill>
                  <a:srgbClr val="F16F3B"/>
                </a:solidFill>
                <a:latin typeface="Consolas"/>
                <a:ea typeface="Consolas"/>
                <a:cs typeface="Consolas"/>
                <a:sym typeface="Consolas"/>
              </a:rPr>
              <a:t>options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6"/>
          <p:cNvSpPr txBox="1">
            <a:spLocks noGrp="1"/>
          </p:cNvSpPr>
          <p:nvPr>
            <p:ph type="title"/>
          </p:nvPr>
        </p:nvSpPr>
        <p:spPr>
          <a:xfrm>
            <a:off x="366713" y="325438"/>
            <a:ext cx="8410500" cy="46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Query with Solr Limit</a:t>
            </a:r>
            <a:endParaRPr/>
          </a:p>
        </p:txBody>
      </p:sp>
      <p:sp>
        <p:nvSpPr>
          <p:cNvPr id="662" name="Google Shape;662;p86"/>
          <p:cNvSpPr txBox="1">
            <a:spLocks noGrp="1"/>
          </p:cNvSpPr>
          <p:nvPr>
            <p:ph type="body" idx="2"/>
          </p:nvPr>
        </p:nvSpPr>
        <p:spPr>
          <a:xfrm>
            <a:off x="138125" y="3201400"/>
            <a:ext cx="8093700" cy="1138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SzPts val="1800"/>
              <a:buChar char="•"/>
            </a:pPr>
            <a:r>
              <a:rPr lang="en-US" sz="1800"/>
              <a:t>Returns only 1 row for each shard (segment)</a:t>
            </a:r>
            <a:endParaRPr sz="1800"/>
          </a:p>
          <a:p>
            <a:pPr marL="914400" lvl="1" indent="-342900" algn="l" rtl="0">
              <a:lnSpc>
                <a:spcPct val="100000"/>
              </a:lnSpc>
              <a:spcBef>
                <a:spcPts val="0"/>
              </a:spcBef>
              <a:spcAft>
                <a:spcPts val="0"/>
              </a:spcAft>
              <a:buSzPts val="1800"/>
              <a:buChar char="–"/>
            </a:pPr>
            <a:r>
              <a:rPr lang="en-US" sz="1800"/>
              <a:t>i.e., 30 segments returns 30 records</a:t>
            </a:r>
            <a:endParaRPr sz="1800"/>
          </a:p>
        </p:txBody>
      </p:sp>
      <p:pic>
        <p:nvPicPr>
          <p:cNvPr id="663" name="Google Shape;663;p86"/>
          <p:cNvPicPr preferRelativeResize="0"/>
          <p:nvPr/>
        </p:nvPicPr>
        <p:blipFill rotWithShape="1">
          <a:blip r:embed="rId3">
            <a:alphaModFix/>
          </a:blip>
          <a:srcRect/>
          <a:stretch/>
        </p:blipFill>
        <p:spPr>
          <a:xfrm>
            <a:off x="349100" y="1056300"/>
            <a:ext cx="8187624" cy="204690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7"/>
          <p:cNvSpPr txBox="1">
            <a:spLocks noGrp="1"/>
          </p:cNvSpPr>
          <p:nvPr>
            <p:ph type="body" idx="1"/>
          </p:nvPr>
        </p:nvSpPr>
        <p:spPr>
          <a:xfrm>
            <a:off x="366725" y="785831"/>
            <a:ext cx="8410500" cy="546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2400">
                <a:solidFill>
                  <a:srgbClr val="4D4D4D"/>
                </a:solidFill>
              </a:rPr>
              <a:t>Joining results with original table</a:t>
            </a:r>
            <a:endParaRPr/>
          </a:p>
        </p:txBody>
      </p:sp>
      <p:sp>
        <p:nvSpPr>
          <p:cNvPr id="669" name="Google Shape;669;p87"/>
          <p:cNvSpPr txBox="1">
            <a:spLocks noGrp="1"/>
          </p:cNvSpPr>
          <p:nvPr>
            <p:ph type="title"/>
          </p:nvPr>
        </p:nvSpPr>
        <p:spPr>
          <a:xfrm>
            <a:off x="366725" y="239452"/>
            <a:ext cx="8410500" cy="546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2"/>
              </a:buClr>
              <a:buSzPts val="1100"/>
              <a:buFont typeface="Arial"/>
              <a:buNone/>
            </a:pPr>
            <a:r>
              <a:rPr lang="en-US"/>
              <a:t>Search Query </a:t>
            </a:r>
            <a:endParaRPr/>
          </a:p>
        </p:txBody>
      </p:sp>
      <p:sp>
        <p:nvSpPr>
          <p:cNvPr id="670" name="Google Shape;670;p87"/>
          <p:cNvSpPr txBox="1">
            <a:spLocks noGrp="1"/>
          </p:cNvSpPr>
          <p:nvPr>
            <p:ph type="body" idx="2"/>
          </p:nvPr>
        </p:nvSpPr>
        <p:spPr>
          <a:xfrm>
            <a:off x="442925" y="1372600"/>
            <a:ext cx="4443300" cy="27420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200" b="1">
                <a:solidFill>
                  <a:srgbClr val="4D4D4D"/>
                </a:solidFill>
                <a:latin typeface="Courier New"/>
                <a:ea typeface="Courier New"/>
                <a:cs typeface="Courier New"/>
                <a:sym typeface="Courier New"/>
              </a:rPr>
              <a:t>SELECT t.id t.content, q.score </a:t>
            </a:r>
            <a:endParaRPr sz="1200" b="1">
              <a:solidFill>
                <a:srgbClr val="4D4D4D"/>
              </a:solidFill>
              <a:latin typeface="Courier New"/>
              <a:ea typeface="Courier New"/>
              <a:cs typeface="Courier New"/>
              <a:sym typeface="Courier New"/>
            </a:endParaRPr>
          </a:p>
          <a:p>
            <a:pPr marL="0" lvl="0" indent="0" algn="l" rtl="0">
              <a:lnSpc>
                <a:spcPct val="115000"/>
              </a:lnSpc>
              <a:spcBef>
                <a:spcPts val="0"/>
              </a:spcBef>
              <a:spcAft>
                <a:spcPts val="0"/>
              </a:spcAft>
              <a:buSzPts val="2400"/>
              <a:buNone/>
            </a:pPr>
            <a:r>
              <a:rPr lang="en-US" sz="1200" b="1">
                <a:solidFill>
                  <a:srgbClr val="4D4D4D"/>
                </a:solidFill>
                <a:latin typeface="Courier New"/>
                <a:ea typeface="Courier New"/>
                <a:cs typeface="Courier New"/>
                <a:sym typeface="Courier New"/>
              </a:rPr>
              <a:t>  FROM</a:t>
            </a:r>
            <a:endParaRPr sz="1200" b="1">
              <a:solidFill>
                <a:srgbClr val="4D4D4D"/>
              </a:solidFill>
              <a:latin typeface="Courier New"/>
              <a:ea typeface="Courier New"/>
              <a:cs typeface="Courier New"/>
              <a:sym typeface="Courier New"/>
            </a:endParaRPr>
          </a:p>
          <a:p>
            <a:pPr marL="0" lvl="0" indent="0" algn="l" rtl="0">
              <a:lnSpc>
                <a:spcPct val="115000"/>
              </a:lnSpc>
              <a:spcBef>
                <a:spcPts val="0"/>
              </a:spcBef>
              <a:spcAft>
                <a:spcPts val="0"/>
              </a:spcAft>
              <a:buClr>
                <a:schemeClr val="lt2"/>
              </a:buClr>
              <a:buSzPts val="1100"/>
              <a:buFont typeface="Arial"/>
              <a:buNone/>
            </a:pPr>
            <a:r>
              <a:rPr lang="en-US" sz="1200" b="1">
                <a:solidFill>
                  <a:srgbClr val="4D4D4D"/>
                </a:solidFill>
                <a:latin typeface="Courier New"/>
                <a:ea typeface="Courier New"/>
                <a:cs typeface="Courier New"/>
                <a:sym typeface="Courier New"/>
              </a:rPr>
              <a:t>     </a:t>
            </a:r>
            <a:r>
              <a:rPr lang="en-US" sz="1200" b="1">
                <a:solidFill>
                  <a:srgbClr val="F16F3B"/>
                </a:solidFill>
                <a:latin typeface="Courier New"/>
                <a:ea typeface="Courier New"/>
                <a:cs typeface="Courier New"/>
                <a:sym typeface="Courier New"/>
              </a:rPr>
              <a:t>mytable t</a:t>
            </a:r>
            <a:r>
              <a:rPr lang="en-US" sz="1200" b="1">
                <a:solidFill>
                  <a:srgbClr val="4D4D4D"/>
                </a:solidFill>
                <a:latin typeface="Courier New"/>
                <a:ea typeface="Courier New"/>
                <a:cs typeface="Courier New"/>
                <a:sym typeface="Courier New"/>
              </a:rPr>
              <a:t>,</a:t>
            </a:r>
            <a:endParaRPr sz="1200" b="1">
              <a:solidFill>
                <a:srgbClr val="4D4D4D"/>
              </a:solidFill>
              <a:latin typeface="Courier New"/>
              <a:ea typeface="Courier New"/>
              <a:cs typeface="Courier New"/>
              <a:sym typeface="Courier New"/>
            </a:endParaRPr>
          </a:p>
          <a:p>
            <a:pPr marL="0" lvl="0" indent="0" algn="l" rtl="0">
              <a:lnSpc>
                <a:spcPct val="115000"/>
              </a:lnSpc>
              <a:spcBef>
                <a:spcPts val="0"/>
              </a:spcBef>
              <a:spcAft>
                <a:spcPts val="0"/>
              </a:spcAft>
              <a:buClr>
                <a:schemeClr val="lt2"/>
              </a:buClr>
              <a:buSzPts val="1100"/>
              <a:buFont typeface="Arial"/>
              <a:buNone/>
            </a:pPr>
            <a:r>
              <a:rPr lang="en-US" sz="1200" b="1">
                <a:solidFill>
                  <a:srgbClr val="4D4D4D"/>
                </a:solidFill>
                <a:latin typeface="Courier New"/>
                <a:ea typeface="Courier New"/>
                <a:cs typeface="Courier New"/>
                <a:sym typeface="Courier New"/>
              </a:rPr>
              <a:t>     SELECT * FROM gptext.</a:t>
            </a:r>
            <a:r>
              <a:rPr lang="en-US" sz="1200" b="1">
                <a:solidFill>
                  <a:srgbClr val="F16F3B"/>
                </a:solidFill>
                <a:latin typeface="Courier New"/>
                <a:ea typeface="Courier New"/>
                <a:cs typeface="Courier New"/>
                <a:sym typeface="Courier New"/>
              </a:rPr>
              <a:t>search</a:t>
            </a:r>
            <a:r>
              <a:rPr lang="en-US" sz="1200" b="1">
                <a:solidFill>
                  <a:srgbClr val="4D4D4D"/>
                </a:solidFill>
                <a:latin typeface="Courier New"/>
                <a:ea typeface="Courier New"/>
                <a:cs typeface="Courier New"/>
                <a:sym typeface="Courier New"/>
              </a:rPr>
              <a:t>(</a:t>
            </a:r>
            <a:endParaRPr sz="1200" b="1">
              <a:solidFill>
                <a:srgbClr val="4D4D4D"/>
              </a:solidFill>
              <a:latin typeface="Courier New"/>
              <a:ea typeface="Courier New"/>
              <a:cs typeface="Courier New"/>
              <a:sym typeface="Courier New"/>
            </a:endParaRPr>
          </a:p>
          <a:p>
            <a:pPr marL="0" lvl="0" indent="0" algn="l" rtl="0">
              <a:lnSpc>
                <a:spcPct val="115000"/>
              </a:lnSpc>
              <a:spcBef>
                <a:spcPts val="0"/>
              </a:spcBef>
              <a:spcAft>
                <a:spcPts val="0"/>
              </a:spcAft>
              <a:buClr>
                <a:schemeClr val="lt2"/>
              </a:buClr>
              <a:buSzPts val="1100"/>
              <a:buFont typeface="Arial"/>
              <a:buNone/>
            </a:pPr>
            <a:r>
              <a:rPr lang="en-US" sz="1200" b="1">
                <a:solidFill>
                  <a:srgbClr val="4D4D4D"/>
                </a:solidFill>
                <a:latin typeface="Courier New"/>
                <a:ea typeface="Courier New"/>
                <a:cs typeface="Courier New"/>
                <a:sym typeface="Courier New"/>
              </a:rPr>
              <a:t>           TABLE( SELECT 1 SCATTER BY 1),</a:t>
            </a:r>
            <a:endParaRPr sz="1200" b="1">
              <a:solidFill>
                <a:srgbClr val="4D4D4D"/>
              </a:solidFill>
              <a:latin typeface="Courier New"/>
              <a:ea typeface="Courier New"/>
              <a:cs typeface="Courier New"/>
              <a:sym typeface="Courier New"/>
            </a:endParaRPr>
          </a:p>
          <a:p>
            <a:pPr marL="0" lvl="0" indent="0" algn="l" rtl="0">
              <a:lnSpc>
                <a:spcPct val="115000"/>
              </a:lnSpc>
              <a:spcBef>
                <a:spcPts val="0"/>
              </a:spcBef>
              <a:spcAft>
                <a:spcPts val="0"/>
              </a:spcAft>
              <a:buClr>
                <a:schemeClr val="lt2"/>
              </a:buClr>
              <a:buSzPts val="1100"/>
              <a:buFont typeface="Arial"/>
              <a:buNone/>
            </a:pPr>
            <a:r>
              <a:rPr lang="en-US" sz="1200" b="1">
                <a:solidFill>
                  <a:srgbClr val="4D4D4D"/>
                </a:solidFill>
                <a:latin typeface="Courier New"/>
                <a:ea typeface="Courier New"/>
                <a:cs typeface="Courier New"/>
                <a:sym typeface="Courier New"/>
              </a:rPr>
              <a:t>           myschema.mytable,</a:t>
            </a:r>
            <a:endParaRPr sz="1200" b="1">
              <a:solidFill>
                <a:srgbClr val="4D4D4D"/>
              </a:solidFill>
              <a:latin typeface="Courier New"/>
              <a:ea typeface="Courier New"/>
              <a:cs typeface="Courier New"/>
              <a:sym typeface="Courier New"/>
            </a:endParaRPr>
          </a:p>
          <a:p>
            <a:pPr marL="0" lvl="0" indent="0" algn="l" rtl="0">
              <a:lnSpc>
                <a:spcPct val="115000"/>
              </a:lnSpc>
              <a:spcBef>
                <a:spcPts val="0"/>
              </a:spcBef>
              <a:spcAft>
                <a:spcPts val="0"/>
              </a:spcAft>
              <a:buClr>
                <a:schemeClr val="lt2"/>
              </a:buClr>
              <a:buSzPts val="1100"/>
              <a:buFont typeface="Arial"/>
              <a:buNone/>
            </a:pPr>
            <a:r>
              <a:rPr lang="en-US" sz="1200" b="1">
                <a:solidFill>
                  <a:srgbClr val="4D4D4D"/>
                </a:solidFill>
                <a:latin typeface="Courier New"/>
                <a:ea typeface="Courier New"/>
                <a:cs typeface="Courier New"/>
                <a:sym typeface="Courier New"/>
              </a:rPr>
              <a:t>           </a:t>
            </a:r>
            <a:r>
              <a:rPr lang="en-US" sz="1200" b="1">
                <a:solidFill>
                  <a:srgbClr val="F16F3B"/>
                </a:solidFill>
                <a:latin typeface="Courier New"/>
                <a:ea typeface="Courier New"/>
                <a:cs typeface="Courier New"/>
                <a:sym typeface="Courier New"/>
              </a:rPr>
              <a:t>"cat AND dog"</a:t>
            </a:r>
            <a:r>
              <a:rPr lang="en-US" sz="1200" b="1">
                <a:solidFill>
                  <a:srgbClr val="4D4D4D"/>
                </a:solidFill>
                <a:latin typeface="Courier New"/>
                <a:ea typeface="Courier New"/>
                <a:cs typeface="Courier New"/>
                <a:sym typeface="Courier New"/>
              </a:rPr>
              <a:t>,</a:t>
            </a:r>
            <a:endParaRPr sz="1200" b="1">
              <a:solidFill>
                <a:srgbClr val="4D4D4D"/>
              </a:solidFill>
              <a:latin typeface="Courier New"/>
              <a:ea typeface="Courier New"/>
              <a:cs typeface="Courier New"/>
              <a:sym typeface="Courier New"/>
            </a:endParaRPr>
          </a:p>
          <a:p>
            <a:pPr marL="0" lvl="0" indent="0" algn="l" rtl="0">
              <a:lnSpc>
                <a:spcPct val="115000"/>
              </a:lnSpc>
              <a:spcBef>
                <a:spcPts val="0"/>
              </a:spcBef>
              <a:spcAft>
                <a:spcPts val="0"/>
              </a:spcAft>
              <a:buClr>
                <a:schemeClr val="lt2"/>
              </a:buClr>
              <a:buSzPts val="1100"/>
              <a:buFont typeface="Arial"/>
              <a:buNone/>
            </a:pPr>
            <a:r>
              <a:rPr lang="en-US" sz="1200" b="1">
                <a:solidFill>
                  <a:srgbClr val="4D4D4D"/>
                </a:solidFill>
                <a:latin typeface="Courier New"/>
                <a:ea typeface="Courier New"/>
                <a:cs typeface="Courier New"/>
                <a:sym typeface="Courier New"/>
              </a:rPr>
              <a:t>           NULL,</a:t>
            </a:r>
            <a:endParaRPr sz="1200" b="1">
              <a:solidFill>
                <a:srgbClr val="4D4D4D"/>
              </a:solidFill>
              <a:latin typeface="Courier New"/>
              <a:ea typeface="Courier New"/>
              <a:cs typeface="Courier New"/>
              <a:sym typeface="Courier New"/>
            </a:endParaRPr>
          </a:p>
          <a:p>
            <a:pPr marL="0" lvl="0" indent="0" algn="l" rtl="0">
              <a:lnSpc>
                <a:spcPct val="115000"/>
              </a:lnSpc>
              <a:spcBef>
                <a:spcPts val="0"/>
              </a:spcBef>
              <a:spcAft>
                <a:spcPts val="0"/>
              </a:spcAft>
              <a:buClr>
                <a:schemeClr val="lt2"/>
              </a:buClr>
              <a:buSzPts val="1100"/>
              <a:buFont typeface="Arial"/>
              <a:buNone/>
            </a:pPr>
            <a:r>
              <a:rPr lang="en-US" sz="1200" b="1">
                <a:solidFill>
                  <a:srgbClr val="4D4D4D"/>
                </a:solidFill>
                <a:latin typeface="Courier New"/>
                <a:ea typeface="Courier New"/>
                <a:cs typeface="Courier New"/>
                <a:sym typeface="Courier New"/>
              </a:rPr>
              <a:t>           NULL</a:t>
            </a:r>
            <a:endParaRPr sz="1200" b="1">
              <a:solidFill>
                <a:srgbClr val="4D4D4D"/>
              </a:solidFill>
              <a:latin typeface="Courier New"/>
              <a:ea typeface="Courier New"/>
              <a:cs typeface="Courier New"/>
              <a:sym typeface="Courier New"/>
            </a:endParaRPr>
          </a:p>
          <a:p>
            <a:pPr marL="0" lvl="0" indent="0" algn="l" rtl="0">
              <a:lnSpc>
                <a:spcPct val="115000"/>
              </a:lnSpc>
              <a:spcBef>
                <a:spcPts val="0"/>
              </a:spcBef>
              <a:spcAft>
                <a:spcPts val="0"/>
              </a:spcAft>
              <a:buClr>
                <a:schemeClr val="lt2"/>
              </a:buClr>
              <a:buSzPts val="1100"/>
              <a:buFont typeface="Arial"/>
              <a:buNone/>
            </a:pPr>
            <a:r>
              <a:rPr lang="en-US" sz="1200" b="1">
                <a:solidFill>
                  <a:srgbClr val="4D4D4D"/>
                </a:solidFill>
                <a:latin typeface="Courier New"/>
                <a:ea typeface="Courier New"/>
                <a:cs typeface="Courier New"/>
                <a:sym typeface="Courier New"/>
              </a:rPr>
              <a:t>    ) q</a:t>
            </a:r>
            <a:endParaRPr sz="1200" b="1">
              <a:solidFill>
                <a:srgbClr val="4D4D4D"/>
              </a:solidFill>
              <a:latin typeface="Courier New"/>
              <a:ea typeface="Courier New"/>
              <a:cs typeface="Courier New"/>
              <a:sym typeface="Courier New"/>
            </a:endParaRPr>
          </a:p>
          <a:p>
            <a:pPr marL="0" lvl="0" indent="0" algn="l" rtl="0">
              <a:lnSpc>
                <a:spcPct val="115000"/>
              </a:lnSpc>
              <a:spcBef>
                <a:spcPts val="0"/>
              </a:spcBef>
              <a:spcAft>
                <a:spcPts val="0"/>
              </a:spcAft>
              <a:buClr>
                <a:schemeClr val="lt2"/>
              </a:buClr>
              <a:buSzPts val="1100"/>
              <a:buFont typeface="Arial"/>
              <a:buNone/>
            </a:pPr>
            <a:r>
              <a:rPr lang="en-US" sz="1200" b="1">
                <a:solidFill>
                  <a:srgbClr val="4D4D4D"/>
                </a:solidFill>
                <a:latin typeface="Courier New"/>
                <a:ea typeface="Courier New"/>
                <a:cs typeface="Courier New"/>
                <a:sym typeface="Courier New"/>
              </a:rPr>
              <a:t>  WHERE </a:t>
            </a:r>
            <a:r>
              <a:rPr lang="en-US" sz="1200" b="1">
                <a:solidFill>
                  <a:srgbClr val="F16F3B"/>
                </a:solidFill>
                <a:latin typeface="Courier New"/>
                <a:ea typeface="Courier New"/>
                <a:cs typeface="Courier New"/>
                <a:sym typeface="Courier New"/>
              </a:rPr>
              <a:t>t.id = q.id</a:t>
            </a:r>
            <a:endParaRPr sz="1200" b="1">
              <a:solidFill>
                <a:srgbClr val="F16F3B"/>
              </a:solidFill>
              <a:latin typeface="Courier New"/>
              <a:ea typeface="Courier New"/>
              <a:cs typeface="Courier New"/>
              <a:sym typeface="Courier New"/>
            </a:endParaRPr>
          </a:p>
          <a:p>
            <a:pPr marL="0" lvl="0" indent="0" algn="l" rtl="0">
              <a:lnSpc>
                <a:spcPct val="115000"/>
              </a:lnSpc>
              <a:spcBef>
                <a:spcPts val="0"/>
              </a:spcBef>
              <a:spcAft>
                <a:spcPts val="0"/>
              </a:spcAft>
              <a:buClr>
                <a:schemeClr val="lt2"/>
              </a:buClr>
              <a:buSzPts val="1100"/>
              <a:buFont typeface="Arial"/>
              <a:buNone/>
            </a:pPr>
            <a:r>
              <a:rPr lang="en-US" sz="1200" b="1">
                <a:solidFill>
                  <a:srgbClr val="4D4D4D"/>
                </a:solidFill>
                <a:latin typeface="Courier New"/>
                <a:ea typeface="Courier New"/>
                <a:cs typeface="Courier New"/>
                <a:sym typeface="Courier New"/>
              </a:rPr>
              <a:t>);</a:t>
            </a:r>
            <a:endParaRPr sz="1200" b="1">
              <a:solidFill>
                <a:srgbClr val="4D4D4D"/>
              </a:solidFill>
              <a:latin typeface="Courier New"/>
              <a:ea typeface="Courier New"/>
              <a:cs typeface="Courier New"/>
              <a:sym typeface="Courier New"/>
            </a:endParaRPr>
          </a:p>
          <a:p>
            <a:pPr marL="0" lvl="0" indent="0" algn="l" rtl="0">
              <a:lnSpc>
                <a:spcPct val="100000"/>
              </a:lnSpc>
              <a:spcBef>
                <a:spcPts val="1200"/>
              </a:spcBef>
              <a:spcAft>
                <a:spcPts val="0"/>
              </a:spcAft>
              <a:buSzPts val="2400"/>
              <a:buNone/>
            </a:pPr>
            <a:endParaRPr sz="1200" b="1">
              <a:latin typeface="Courier New"/>
              <a:ea typeface="Courier New"/>
              <a:cs typeface="Courier New"/>
              <a:sym typeface="Courier New"/>
            </a:endParaRPr>
          </a:p>
        </p:txBody>
      </p:sp>
      <p:sp>
        <p:nvSpPr>
          <p:cNvPr id="671" name="Google Shape;671;p87"/>
          <p:cNvSpPr txBox="1">
            <a:spLocks noGrp="1"/>
          </p:cNvSpPr>
          <p:nvPr>
            <p:ph type="body" idx="2"/>
          </p:nvPr>
        </p:nvSpPr>
        <p:spPr>
          <a:xfrm>
            <a:off x="5205600" y="1372600"/>
            <a:ext cx="3688800" cy="2536200"/>
          </a:xfrm>
          <a:prstGeom prst="rect">
            <a:avLst/>
          </a:prstGeom>
          <a:noFill/>
          <a:ln>
            <a:noFill/>
          </a:ln>
        </p:spPr>
        <p:txBody>
          <a:bodyPr spcFirstLastPara="1" wrap="square" lIns="91425" tIns="91425" rIns="91425" bIns="91425" anchor="t" anchorCtr="0">
            <a:noAutofit/>
          </a:bodyPr>
          <a:lstStyle/>
          <a:p>
            <a:pPr marL="457200" lvl="0" indent="-342900" algn="l" rtl="0">
              <a:lnSpc>
                <a:spcPct val="75000"/>
              </a:lnSpc>
              <a:spcBef>
                <a:spcPts val="0"/>
              </a:spcBef>
              <a:spcAft>
                <a:spcPts val="0"/>
              </a:spcAft>
              <a:buClr>
                <a:srgbClr val="4D4D4D"/>
              </a:buClr>
              <a:buSzPts val="1800"/>
              <a:buChar char="•"/>
            </a:pPr>
            <a:r>
              <a:rPr lang="en-US" sz="1800">
                <a:solidFill>
                  <a:srgbClr val="4D4D4D"/>
                </a:solidFill>
              </a:rPr>
              <a:t>Allows you to return more than just id and relevancy score</a:t>
            </a:r>
            <a:endParaRPr sz="1800">
              <a:solidFill>
                <a:srgbClr val="4D4D4D"/>
              </a:solidFill>
            </a:endParaRPr>
          </a:p>
          <a:p>
            <a:pPr marL="457200" lvl="0" indent="-342900" algn="l" rtl="0">
              <a:lnSpc>
                <a:spcPct val="75000"/>
              </a:lnSpc>
              <a:spcBef>
                <a:spcPts val="0"/>
              </a:spcBef>
              <a:spcAft>
                <a:spcPts val="0"/>
              </a:spcAft>
              <a:buClr>
                <a:srgbClr val="4D4D4D"/>
              </a:buClr>
              <a:buSzPts val="1800"/>
              <a:buChar char="•"/>
            </a:pPr>
            <a:r>
              <a:rPr lang="en-US" sz="1800">
                <a:solidFill>
                  <a:srgbClr val="4D4D4D"/>
                </a:solidFill>
              </a:rPr>
              <a:t>Query can have arbitrary complexity - join with additional tables or functions</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8"/>
          <p:cNvSpPr txBox="1">
            <a:spLocks noGrp="1"/>
          </p:cNvSpPr>
          <p:nvPr>
            <p:ph type="title"/>
          </p:nvPr>
        </p:nvSpPr>
        <p:spPr>
          <a:xfrm>
            <a:off x="366725" y="133030"/>
            <a:ext cx="8410500" cy="65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Query with Highlighting</a:t>
            </a:r>
            <a:endParaRPr/>
          </a:p>
        </p:txBody>
      </p:sp>
      <p:sp>
        <p:nvSpPr>
          <p:cNvPr id="677" name="Google Shape;677;p88"/>
          <p:cNvSpPr txBox="1">
            <a:spLocks noGrp="1"/>
          </p:cNvSpPr>
          <p:nvPr>
            <p:ph type="body" idx="2"/>
          </p:nvPr>
        </p:nvSpPr>
        <p:spPr>
          <a:xfrm>
            <a:off x="307175" y="3079200"/>
            <a:ext cx="7965300" cy="13020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SzPts val="1800"/>
              <a:buChar char="•"/>
            </a:pPr>
            <a:r>
              <a:rPr lang="en-US" sz="1800"/>
              <a:t>Enable highlighting: </a:t>
            </a:r>
            <a:endParaRPr sz="1800"/>
          </a:p>
          <a:p>
            <a:pPr marL="914400" lvl="1" indent="-342900" algn="l" rtl="0">
              <a:lnSpc>
                <a:spcPct val="100000"/>
              </a:lnSpc>
              <a:spcBef>
                <a:spcPts val="0"/>
              </a:spcBef>
              <a:spcAft>
                <a:spcPts val="0"/>
              </a:spcAft>
              <a:buSzPts val="1800"/>
              <a:buChar char="–"/>
            </a:pPr>
            <a:r>
              <a:rPr lang="en-US" sz="1800"/>
              <a:t>select gptext.enable_terms(&lt;index_name&gt;, &lt;field_name&gt;)</a:t>
            </a:r>
            <a:endParaRPr sz="1800"/>
          </a:p>
          <a:p>
            <a:pPr marL="457200" lvl="0" indent="-342900" algn="l" rtl="0">
              <a:lnSpc>
                <a:spcPct val="100000"/>
              </a:lnSpc>
              <a:spcBef>
                <a:spcPts val="0"/>
              </a:spcBef>
              <a:spcAft>
                <a:spcPts val="0"/>
              </a:spcAft>
              <a:buSzPts val="1800"/>
              <a:buChar char="•"/>
            </a:pPr>
            <a:r>
              <a:rPr lang="en-US" sz="1800"/>
              <a:t>Join with original table to get highlight rendering.</a:t>
            </a:r>
            <a:endParaRPr sz="1800"/>
          </a:p>
          <a:p>
            <a:pPr marL="457200" lvl="0" indent="-342900" algn="l" rtl="0">
              <a:lnSpc>
                <a:spcPct val="100000"/>
              </a:lnSpc>
              <a:spcBef>
                <a:spcPts val="0"/>
              </a:spcBef>
              <a:spcAft>
                <a:spcPts val="0"/>
              </a:spcAft>
              <a:buSzPts val="1800"/>
              <a:buChar char="•"/>
            </a:pPr>
            <a:r>
              <a:rPr lang="en-US" sz="1800"/>
              <a:t>Change highlight tag by GUC gptext.pre_hl_tag and gptext.post_hl_tag</a:t>
            </a:r>
            <a:endParaRPr sz="1800"/>
          </a:p>
        </p:txBody>
      </p:sp>
      <p:pic>
        <p:nvPicPr>
          <p:cNvPr id="678" name="Google Shape;678;p88"/>
          <p:cNvPicPr preferRelativeResize="0"/>
          <p:nvPr/>
        </p:nvPicPr>
        <p:blipFill rotWithShape="1">
          <a:blip r:embed="rId3">
            <a:alphaModFix/>
          </a:blip>
          <a:srcRect/>
          <a:stretch/>
        </p:blipFill>
        <p:spPr>
          <a:xfrm>
            <a:off x="535775" y="1016725"/>
            <a:ext cx="7965299" cy="2236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3"/>
          <p:cNvSpPr txBox="1">
            <a:spLocks noGrp="1"/>
          </p:cNvSpPr>
          <p:nvPr>
            <p:ph type="title"/>
          </p:nvPr>
        </p:nvSpPr>
        <p:spPr>
          <a:xfrm>
            <a:off x="330427" y="314303"/>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Introduction</a:t>
            </a:r>
            <a:endParaRPr sz="3200" b="0" i="0" u="none" strike="noStrike" cap="none">
              <a:solidFill>
                <a:schemeClr val="dk2"/>
              </a:solidFill>
              <a:latin typeface="Arial"/>
              <a:ea typeface="Arial"/>
              <a:cs typeface="Arial"/>
              <a:sym typeface="Arial"/>
            </a:endParaRPr>
          </a:p>
        </p:txBody>
      </p:sp>
      <p:sp>
        <p:nvSpPr>
          <p:cNvPr id="345" name="Google Shape;345;p53"/>
          <p:cNvSpPr txBox="1">
            <a:spLocks noGrp="1"/>
          </p:cNvSpPr>
          <p:nvPr>
            <p:ph type="body" idx="2"/>
          </p:nvPr>
        </p:nvSpPr>
        <p:spPr>
          <a:xfrm>
            <a:off x="338625" y="981750"/>
            <a:ext cx="8743800" cy="323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2400"/>
              <a:buNone/>
            </a:pPr>
            <a:r>
              <a:rPr lang="en-US" sz="2300" b="0" i="0" u="none" strike="noStrike" cap="none">
                <a:solidFill>
                  <a:schemeClr val="dk1"/>
                </a:solidFill>
                <a:latin typeface="Arial"/>
                <a:ea typeface="Arial"/>
                <a:cs typeface="Arial"/>
                <a:sym typeface="Arial"/>
              </a:rPr>
              <a:t>Why can</a:t>
            </a:r>
            <a:r>
              <a:rPr lang="en-US" sz="2300"/>
              <a:t>'</a:t>
            </a:r>
            <a:r>
              <a:rPr lang="en-US" sz="2300" b="0" i="0" u="none" strike="noStrike" cap="none">
                <a:solidFill>
                  <a:schemeClr val="dk1"/>
                </a:solidFill>
                <a:latin typeface="Arial"/>
                <a:ea typeface="Arial"/>
                <a:cs typeface="Arial"/>
                <a:sym typeface="Arial"/>
              </a:rPr>
              <a:t>t we simply use an index for full-text search?</a:t>
            </a:r>
            <a:endParaRPr sz="2300"/>
          </a:p>
          <a:p>
            <a:pPr marL="742950" marR="0" lvl="1" indent="-279400" algn="l" rtl="0">
              <a:lnSpc>
                <a:spcPct val="100000"/>
              </a:lnSpc>
              <a:spcBef>
                <a:spcPts val="300"/>
              </a:spcBef>
              <a:spcAft>
                <a:spcPts val="0"/>
              </a:spcAft>
              <a:buClr>
                <a:schemeClr val="accent1"/>
              </a:buClr>
              <a:buSzPts val="1900"/>
              <a:buFont typeface="Verdana"/>
              <a:buChar char="–"/>
            </a:pPr>
            <a:r>
              <a:rPr lang="en-US" sz="1900" b="0" i="0" u="none" strike="noStrike" cap="none">
                <a:solidFill>
                  <a:schemeClr val="dk1"/>
                </a:solidFill>
                <a:latin typeface="Arial"/>
                <a:ea typeface="Arial"/>
                <a:cs typeface="Arial"/>
                <a:sym typeface="Arial"/>
              </a:rPr>
              <a:t>Consider the phrase ‘GPDB is an MPP database management system’</a:t>
            </a:r>
            <a:endParaRPr sz="1900"/>
          </a:p>
          <a:p>
            <a:pPr marL="742950" marR="0" lvl="1" indent="-279400" algn="l" rtl="0">
              <a:lnSpc>
                <a:spcPct val="100000"/>
              </a:lnSpc>
              <a:spcBef>
                <a:spcPts val="300"/>
              </a:spcBef>
              <a:spcAft>
                <a:spcPts val="0"/>
              </a:spcAft>
              <a:buClr>
                <a:schemeClr val="accent1"/>
              </a:buClr>
              <a:buSzPts val="1900"/>
              <a:buFont typeface="Verdana"/>
              <a:buChar char="–"/>
            </a:pPr>
            <a:r>
              <a:rPr lang="en-US" sz="1900" b="0" i="0" u="none" strike="noStrike" cap="none">
                <a:solidFill>
                  <a:schemeClr val="dk1"/>
                </a:solidFill>
                <a:latin typeface="Arial"/>
                <a:ea typeface="Arial"/>
                <a:cs typeface="Arial"/>
                <a:sym typeface="Arial"/>
              </a:rPr>
              <a:t>Tokenize - split into array of words:</a:t>
            </a:r>
            <a:endParaRPr sz="1900"/>
          </a:p>
          <a:p>
            <a:pPr marL="1371600" marR="0" lvl="2" indent="-349250" algn="l" rtl="0">
              <a:lnSpc>
                <a:spcPct val="100000"/>
              </a:lnSpc>
              <a:spcBef>
                <a:spcPts val="300"/>
              </a:spcBef>
              <a:spcAft>
                <a:spcPts val="0"/>
              </a:spcAft>
              <a:buClr>
                <a:schemeClr val="accent1"/>
              </a:buClr>
              <a:buSzPts val="1900"/>
              <a:buFont typeface="Verdana"/>
              <a:buChar char="▪"/>
            </a:pPr>
            <a:r>
              <a:rPr lang="en-US" sz="1900" b="0" i="0" u="none" strike="noStrike" cap="none">
                <a:solidFill>
                  <a:schemeClr val="dk1"/>
                </a:solidFill>
                <a:latin typeface="Arial"/>
                <a:ea typeface="Arial"/>
                <a:cs typeface="Arial"/>
                <a:sym typeface="Arial"/>
              </a:rPr>
              <a:t>[‘GPDB’, ‘is’, ‘an’, ‘MPP’, ‘database’, ‘management’, ‘system’]::text[]</a:t>
            </a:r>
            <a:endParaRPr sz="1500"/>
          </a:p>
          <a:p>
            <a:pPr marL="742950" marR="0" lvl="1" indent="-279400" algn="l" rtl="0">
              <a:lnSpc>
                <a:spcPct val="100000"/>
              </a:lnSpc>
              <a:spcBef>
                <a:spcPts val="300"/>
              </a:spcBef>
              <a:spcAft>
                <a:spcPts val="0"/>
              </a:spcAft>
              <a:buClr>
                <a:schemeClr val="accent1"/>
              </a:buClr>
              <a:buSzPts val="1900"/>
              <a:buFont typeface="Verdana"/>
              <a:buChar char="–"/>
            </a:pPr>
            <a:r>
              <a:rPr lang="en-US" sz="1900" b="0" i="0" u="none" strike="noStrike" cap="none">
                <a:solidFill>
                  <a:schemeClr val="dk1"/>
                </a:solidFill>
                <a:latin typeface="Arial"/>
                <a:ea typeface="Arial"/>
                <a:cs typeface="Arial"/>
                <a:sym typeface="Arial"/>
              </a:rPr>
              <a:t>Move to lowercase:</a:t>
            </a:r>
            <a:endParaRPr sz="1900"/>
          </a:p>
          <a:p>
            <a:pPr marL="1371600" marR="0" lvl="2" indent="-349250" algn="l" rtl="0">
              <a:lnSpc>
                <a:spcPct val="100000"/>
              </a:lnSpc>
              <a:spcBef>
                <a:spcPts val="300"/>
              </a:spcBef>
              <a:spcAft>
                <a:spcPts val="0"/>
              </a:spcAft>
              <a:buClr>
                <a:schemeClr val="accent1"/>
              </a:buClr>
              <a:buSzPts val="1900"/>
              <a:buFont typeface="Verdana"/>
              <a:buChar char="▪"/>
            </a:pPr>
            <a:r>
              <a:rPr lang="en-US" sz="1900" b="0" i="0" u="none" strike="noStrike" cap="none">
                <a:solidFill>
                  <a:schemeClr val="dk1"/>
                </a:solidFill>
                <a:latin typeface="Arial"/>
                <a:ea typeface="Arial"/>
                <a:cs typeface="Arial"/>
                <a:sym typeface="Arial"/>
              </a:rPr>
              <a:t>[‘gpdb’, ‘is’, ‘an’, ‘mpp’, ‘database’, ‘management’, ‘system’]::text[]</a:t>
            </a:r>
            <a:endParaRPr sz="1500"/>
          </a:p>
          <a:p>
            <a:pPr marL="742950" marR="0" lvl="1" indent="-279400" algn="l" rtl="0">
              <a:lnSpc>
                <a:spcPct val="100000"/>
              </a:lnSpc>
              <a:spcBef>
                <a:spcPts val="300"/>
              </a:spcBef>
              <a:spcAft>
                <a:spcPts val="0"/>
              </a:spcAft>
              <a:buClr>
                <a:schemeClr val="accent1"/>
              </a:buClr>
              <a:buSzPts val="1900"/>
              <a:buFont typeface="Verdana"/>
              <a:buChar char="–"/>
            </a:pPr>
            <a:r>
              <a:rPr lang="en-US" sz="1900" b="0" i="0" u="none" strike="noStrike" cap="none">
                <a:solidFill>
                  <a:schemeClr val="dk1"/>
                </a:solidFill>
                <a:latin typeface="Arial"/>
                <a:ea typeface="Arial"/>
                <a:cs typeface="Arial"/>
                <a:sym typeface="Arial"/>
              </a:rPr>
              <a:t>Stem using Porter stemming:</a:t>
            </a:r>
            <a:endParaRPr sz="1900"/>
          </a:p>
          <a:p>
            <a:pPr marL="1371600" marR="0" lvl="2" indent="-349250" algn="l" rtl="0">
              <a:lnSpc>
                <a:spcPct val="100000"/>
              </a:lnSpc>
              <a:spcBef>
                <a:spcPts val="300"/>
              </a:spcBef>
              <a:spcAft>
                <a:spcPts val="0"/>
              </a:spcAft>
              <a:buClr>
                <a:schemeClr val="accent1"/>
              </a:buClr>
              <a:buSzPts val="1900"/>
              <a:buFont typeface="Verdana"/>
              <a:buChar char="▪"/>
            </a:pPr>
            <a:r>
              <a:rPr lang="en-US" sz="1900" b="0" i="0" u="none" strike="noStrike" cap="none">
                <a:solidFill>
                  <a:schemeClr val="dk1"/>
                </a:solidFill>
                <a:latin typeface="Arial"/>
                <a:ea typeface="Arial"/>
                <a:cs typeface="Arial"/>
                <a:sym typeface="Arial"/>
              </a:rPr>
              <a:t>[‘gpdb’, ‘is’, ‘an’, ‘mpp’, ‘databas’, ‘manag’, ‘system’]::text[]</a:t>
            </a:r>
            <a:endParaRPr sz="1900"/>
          </a:p>
          <a:p>
            <a:pPr marL="742950" marR="0" lvl="1" indent="-279400" algn="l" rtl="0">
              <a:lnSpc>
                <a:spcPct val="100000"/>
              </a:lnSpc>
              <a:spcBef>
                <a:spcPts val="300"/>
              </a:spcBef>
              <a:spcAft>
                <a:spcPts val="0"/>
              </a:spcAft>
              <a:buClr>
                <a:schemeClr val="accent1"/>
              </a:buClr>
              <a:buSzPts val="1900"/>
              <a:buFont typeface="Verdana"/>
              <a:buChar char="–"/>
            </a:pPr>
            <a:r>
              <a:rPr lang="en-US" sz="1900" b="0" i="0" u="none" strike="noStrike" cap="none">
                <a:solidFill>
                  <a:schemeClr val="dk1"/>
                </a:solidFill>
                <a:latin typeface="Arial"/>
                <a:ea typeface="Arial"/>
                <a:cs typeface="Arial"/>
                <a:sym typeface="Arial"/>
              </a:rPr>
              <a:t>Build binary index</a:t>
            </a:r>
            <a:endParaRPr sz="1900" b="0" i="0" u="none" strike="noStrike" cap="none">
              <a:solidFill>
                <a:schemeClr val="dk1"/>
              </a:solidFill>
              <a:latin typeface="Arial"/>
              <a:ea typeface="Arial"/>
              <a:cs typeface="Arial"/>
              <a:sym typeface="Arial"/>
            </a:endParaRP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9"/>
          <p:cNvSpPr txBox="1">
            <a:spLocks noGrp="1"/>
          </p:cNvSpPr>
          <p:nvPr>
            <p:ph type="title"/>
          </p:nvPr>
        </p:nvSpPr>
        <p:spPr>
          <a:xfrm>
            <a:off x="366725" y="168504"/>
            <a:ext cx="8410500" cy="617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Query with Returning Full Fields</a:t>
            </a:r>
            <a:endParaRPr/>
          </a:p>
        </p:txBody>
      </p:sp>
      <p:sp>
        <p:nvSpPr>
          <p:cNvPr id="684" name="Google Shape;684;p89"/>
          <p:cNvSpPr txBox="1">
            <a:spLocks noGrp="1"/>
          </p:cNvSpPr>
          <p:nvPr>
            <p:ph type="body" idx="2"/>
          </p:nvPr>
        </p:nvSpPr>
        <p:spPr>
          <a:xfrm>
            <a:off x="266050" y="3174775"/>
            <a:ext cx="8673000" cy="1405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4D4D4D"/>
              </a:buClr>
              <a:buSzPts val="1400"/>
              <a:buChar char="•"/>
            </a:pPr>
            <a:r>
              <a:rPr lang="en-US" sz="1400">
                <a:solidFill>
                  <a:srgbClr val="4D4D4D"/>
                </a:solidFill>
              </a:rPr>
              <a:t>Extra fields could be returned by </a:t>
            </a:r>
            <a:r>
              <a:rPr lang="en-US" sz="1400" b="1">
                <a:solidFill>
                  <a:srgbClr val="4D4D4D"/>
                </a:solidFill>
              </a:rPr>
              <a:t>fl</a:t>
            </a:r>
            <a:r>
              <a:rPr lang="en-US" sz="1400">
                <a:solidFill>
                  <a:srgbClr val="4D4D4D"/>
                </a:solidFill>
              </a:rPr>
              <a:t> option</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b="1">
                <a:solidFill>
                  <a:srgbClr val="4D4D4D"/>
                </a:solidFill>
              </a:rPr>
              <a:t>gptext-config -i &lt;index_name&gt; -f managed-schema</a:t>
            </a:r>
            <a:r>
              <a:rPr lang="en-US" sz="1400">
                <a:solidFill>
                  <a:srgbClr val="4D4D4D"/>
                </a:solidFill>
              </a:rPr>
              <a:t> to change store as True</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The result is buffer format, which looks like repeated: column_value { name: ‘&lt;field_name&gt;’ value: ‘&lt;field_value&gt;’ }</a:t>
            </a:r>
            <a:endParaRPr sz="1400">
              <a:solidFill>
                <a:srgbClr val="4D4D4D"/>
              </a:solidFill>
            </a:endParaRPr>
          </a:p>
          <a:p>
            <a:pPr marL="457200" lvl="0" indent="-317500" algn="l" rtl="0">
              <a:lnSpc>
                <a:spcPct val="115000"/>
              </a:lnSpc>
              <a:spcBef>
                <a:spcPts val="0"/>
              </a:spcBef>
              <a:spcAft>
                <a:spcPts val="0"/>
              </a:spcAft>
              <a:buClr>
                <a:srgbClr val="4D4D4D"/>
              </a:buClr>
              <a:buSzPts val="1400"/>
              <a:buChar char="•"/>
            </a:pPr>
            <a:r>
              <a:rPr lang="en-US" sz="1400">
                <a:solidFill>
                  <a:srgbClr val="4D4D4D"/>
                </a:solidFill>
              </a:rPr>
              <a:t>Use gptext_retrieve_field, gptext_retrieve_field_int8, gptext_retrieve_field_float8 to retrieve values. </a:t>
            </a:r>
            <a:endParaRPr sz="1400">
              <a:solidFill>
                <a:srgbClr val="4D4D4D"/>
              </a:solidFill>
            </a:endParaRPr>
          </a:p>
        </p:txBody>
      </p:sp>
      <p:sp>
        <p:nvSpPr>
          <p:cNvPr id="685" name="Google Shape;685;p89"/>
          <p:cNvSpPr txBox="1">
            <a:spLocks noGrp="1"/>
          </p:cNvSpPr>
          <p:nvPr>
            <p:ph type="body" idx="2"/>
          </p:nvPr>
        </p:nvSpPr>
        <p:spPr>
          <a:xfrm>
            <a:off x="464375" y="921125"/>
            <a:ext cx="8072100" cy="2186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SELECT * </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FROM gptext.</a:t>
            </a:r>
            <a:r>
              <a:rPr lang="en-US" sz="1400">
                <a:solidFill>
                  <a:srgbClr val="F16F3B"/>
                </a:solidFill>
                <a:latin typeface="Consolas"/>
                <a:ea typeface="Consolas"/>
                <a:cs typeface="Consolas"/>
                <a:sym typeface="Consolas"/>
              </a:rPr>
              <a:t>search</a:t>
            </a:r>
            <a:r>
              <a:rPr lang="en-US" sz="1400">
                <a:solidFill>
                  <a:srgbClr val="4D4D4D"/>
                </a:solidFill>
                <a:latin typeface="Consolas"/>
                <a:ea typeface="Consolas"/>
                <a:cs typeface="Consolas"/>
                <a:sym typeface="Consolas"/>
              </a:rPr>
              <a:t>(</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TABLE( SELECT 1 SCATTER BY 1),</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idx_name,</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search_query,</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filter_queries,</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r>
              <a:rPr lang="en-US" sz="1400">
                <a:solidFill>
                  <a:srgbClr val="F16F3B"/>
                </a:solidFill>
                <a:latin typeface="Consolas"/>
                <a:ea typeface="Consolas"/>
                <a:cs typeface="Consolas"/>
                <a:sym typeface="Consolas"/>
              </a:rPr>
              <a:t>'fl=...'</a:t>
            </a:r>
            <a:endParaRPr sz="1400">
              <a:solidFill>
                <a:srgbClr val="4D4D4D"/>
              </a:solidFill>
              <a:latin typeface="Consolas"/>
              <a:ea typeface="Consolas"/>
              <a:cs typeface="Consolas"/>
              <a:sym typeface="Consolas"/>
            </a:endParaRPr>
          </a:p>
          <a:p>
            <a:pPr marL="0" lvl="0" indent="0" algn="l" rtl="0">
              <a:lnSpc>
                <a:spcPct val="115000"/>
              </a:lnSpc>
              <a:spcBef>
                <a:spcPts val="0"/>
              </a:spcBef>
              <a:spcAft>
                <a:spcPts val="0"/>
              </a:spcAft>
              <a:buSzPts val="2400"/>
              <a:buNone/>
            </a:pPr>
            <a:r>
              <a:rPr lang="en-US" sz="1400">
                <a:solidFill>
                  <a:srgbClr val="4D4D4D"/>
                </a:solidFill>
                <a:latin typeface="Consolas"/>
                <a:ea typeface="Consolas"/>
                <a:cs typeface="Consolas"/>
                <a:sym typeface="Consolas"/>
              </a:rPr>
              <a:t>  );</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0"/>
          <p:cNvSpPr txBox="1">
            <a:spLocks noGrp="1"/>
          </p:cNvSpPr>
          <p:nvPr>
            <p:ph type="title"/>
          </p:nvPr>
        </p:nvSpPr>
        <p:spPr>
          <a:xfrm>
            <a:off x="366725" y="159629"/>
            <a:ext cx="8410500" cy="626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Search Query with Returning Full Fields</a:t>
            </a:r>
            <a:endParaRPr/>
          </a:p>
        </p:txBody>
      </p:sp>
      <p:pic>
        <p:nvPicPr>
          <p:cNvPr id="691" name="Google Shape;691;p90"/>
          <p:cNvPicPr preferRelativeResize="0"/>
          <p:nvPr/>
        </p:nvPicPr>
        <p:blipFill rotWithShape="1">
          <a:blip r:embed="rId3">
            <a:alphaModFix/>
          </a:blip>
          <a:srcRect/>
          <a:stretch/>
        </p:blipFill>
        <p:spPr>
          <a:xfrm>
            <a:off x="610050" y="1098375"/>
            <a:ext cx="7219100" cy="1050125"/>
          </a:xfrm>
          <a:prstGeom prst="rect">
            <a:avLst/>
          </a:prstGeom>
          <a:noFill/>
          <a:ln>
            <a:noFill/>
          </a:ln>
        </p:spPr>
      </p:pic>
      <p:pic>
        <p:nvPicPr>
          <p:cNvPr id="692" name="Google Shape;692;p90"/>
          <p:cNvPicPr preferRelativeResize="0"/>
          <p:nvPr/>
        </p:nvPicPr>
        <p:blipFill rotWithShape="1">
          <a:blip r:embed="rId4">
            <a:alphaModFix/>
          </a:blip>
          <a:srcRect/>
          <a:stretch/>
        </p:blipFill>
        <p:spPr>
          <a:xfrm>
            <a:off x="587300" y="2363775"/>
            <a:ext cx="7264601" cy="2220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91"/>
          <p:cNvSpPr txBox="1">
            <a:spLocks noGrp="1"/>
          </p:cNvSpPr>
          <p:nvPr>
            <p:ph type="title"/>
          </p:nvPr>
        </p:nvSpPr>
        <p:spPr>
          <a:xfrm>
            <a:off x="366725" y="133030"/>
            <a:ext cx="8410500" cy="65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2"/>
              </a:buClr>
              <a:buSzPts val="1100"/>
              <a:buFont typeface="Arial"/>
              <a:buNone/>
            </a:pPr>
            <a:r>
              <a:rPr lang="en-US"/>
              <a:t>Using gptext.gptext_retrieve_field</a:t>
            </a:r>
            <a:endParaRPr/>
          </a:p>
        </p:txBody>
      </p:sp>
      <p:sp>
        <p:nvSpPr>
          <p:cNvPr id="698" name="Google Shape;698;p91"/>
          <p:cNvSpPr txBox="1">
            <a:spLocks noGrp="1"/>
          </p:cNvSpPr>
          <p:nvPr>
            <p:ph type="body" idx="2"/>
          </p:nvPr>
        </p:nvSpPr>
        <p:spPr>
          <a:xfrm>
            <a:off x="482600" y="3417100"/>
            <a:ext cx="7918800" cy="10404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SzPts val="1800"/>
              <a:buChar char="-"/>
            </a:pPr>
            <a:r>
              <a:rPr lang="en-US" sz="1800"/>
              <a:t>Use gptext_retrieve_field to fetch text value of returned fields.</a:t>
            </a:r>
            <a:endParaRPr sz="1800"/>
          </a:p>
          <a:p>
            <a:pPr marL="457200" lvl="0" indent="-342900" algn="l" rtl="0">
              <a:lnSpc>
                <a:spcPct val="100000"/>
              </a:lnSpc>
              <a:spcBef>
                <a:spcPts val="0"/>
              </a:spcBef>
              <a:spcAft>
                <a:spcPts val="0"/>
              </a:spcAft>
              <a:buSzPts val="1800"/>
              <a:buChar char="-"/>
            </a:pPr>
            <a:r>
              <a:rPr lang="en-US" sz="1800"/>
              <a:t>gptext_retrieve_field_int8 and gptext_retrieve_field_float8</a:t>
            </a:r>
            <a:endParaRPr sz="1800"/>
          </a:p>
        </p:txBody>
      </p:sp>
      <p:pic>
        <p:nvPicPr>
          <p:cNvPr id="699" name="Google Shape;699;p91"/>
          <p:cNvPicPr preferRelativeResize="0"/>
          <p:nvPr/>
        </p:nvPicPr>
        <p:blipFill rotWithShape="1">
          <a:blip r:embed="rId3">
            <a:alphaModFix/>
          </a:blip>
          <a:srcRect/>
          <a:stretch/>
        </p:blipFill>
        <p:spPr>
          <a:xfrm>
            <a:off x="482600" y="991125"/>
            <a:ext cx="7918799" cy="2545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2"/>
          <p:cNvSpPr txBox="1">
            <a:spLocks noGrp="1"/>
          </p:cNvSpPr>
          <p:nvPr>
            <p:ph type="body" idx="1"/>
          </p:nvPr>
        </p:nvSpPr>
        <p:spPr>
          <a:xfrm>
            <a:off x="366715" y="1419224"/>
            <a:ext cx="8410500" cy="303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Stop here</a:t>
            </a:r>
            <a:endParaRPr/>
          </a:p>
        </p:txBody>
      </p:sp>
      <p:sp>
        <p:nvSpPr>
          <p:cNvPr id="705" name="Google Shape;705;p92"/>
          <p:cNvSpPr txBox="1">
            <a:spLocks noGrp="1"/>
          </p:cNvSpPr>
          <p:nvPr>
            <p:ph type="ctrTitle"/>
          </p:nvPr>
        </p:nvSpPr>
        <p:spPr>
          <a:xfrm>
            <a:off x="1017588" y="1739930"/>
            <a:ext cx="6048300" cy="6207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SzPts val="1400"/>
              <a:buNone/>
            </a:pPr>
            <a:r>
              <a:rPr lang="en-US"/>
              <a:t>STOP HERE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3"/>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Search engine index</a:t>
            </a:r>
            <a:endParaRPr sz="3200" b="0" i="0" u="none" strike="noStrike" cap="none">
              <a:solidFill>
                <a:schemeClr val="dk2"/>
              </a:solidFill>
              <a:latin typeface="Arial"/>
              <a:ea typeface="Arial"/>
              <a:cs typeface="Arial"/>
              <a:sym typeface="Arial"/>
            </a:endParaRPr>
          </a:p>
        </p:txBody>
      </p:sp>
      <p:sp>
        <p:nvSpPr>
          <p:cNvPr id="711" name="Google Shape;711;p93"/>
          <p:cNvSpPr txBox="1">
            <a:spLocks noGrp="1"/>
          </p:cNvSpPr>
          <p:nvPr>
            <p:ph type="body" idx="1"/>
          </p:nvPr>
        </p:nvSpPr>
        <p:spPr>
          <a:xfrm>
            <a:off x="303213" y="820738"/>
            <a:ext cx="8410575" cy="16256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600"/>
              <a:buFont typeface="Noto Sans Symbols"/>
              <a:buChar char="•"/>
            </a:pPr>
            <a:r>
              <a:rPr lang="en-US" sz="1600" b="0" i="0" u="none" strike="noStrike" cap="none">
                <a:solidFill>
                  <a:schemeClr val="dk1"/>
                </a:solidFill>
                <a:latin typeface="Arial"/>
                <a:ea typeface="Arial"/>
                <a:cs typeface="Arial"/>
                <a:sym typeface="Arial"/>
              </a:rPr>
              <a:t>Stores data to enable fast and accurate information retrieval</a:t>
            </a:r>
            <a:endParaRPr/>
          </a:p>
          <a:p>
            <a:pPr marL="228600" marR="0" lvl="0" indent="-228600" algn="l" rtl="0">
              <a:lnSpc>
                <a:spcPct val="100000"/>
              </a:lnSpc>
              <a:spcBef>
                <a:spcPts val="1200"/>
              </a:spcBef>
              <a:spcAft>
                <a:spcPts val="0"/>
              </a:spcAft>
              <a:buClr>
                <a:schemeClr val="accent1"/>
              </a:buClr>
              <a:buSzPts val="1600"/>
              <a:buFont typeface="Noto Sans Symbols"/>
              <a:buChar char="•"/>
            </a:pPr>
            <a:r>
              <a:rPr lang="en-US" sz="1600" b="0" i="0" u="none" strike="noStrike" cap="none">
                <a:solidFill>
                  <a:schemeClr val="dk1"/>
                </a:solidFill>
                <a:latin typeface="Arial"/>
                <a:ea typeface="Arial"/>
                <a:cs typeface="Arial"/>
                <a:sym typeface="Arial"/>
              </a:rPr>
              <a:t>Useful to search large volumes of documents and retrieve relevant ones based on request</a:t>
            </a:r>
            <a:endParaRPr/>
          </a:p>
          <a:p>
            <a:pPr marL="228600" marR="0" lvl="0" indent="-228600" algn="l" rtl="0">
              <a:lnSpc>
                <a:spcPct val="100000"/>
              </a:lnSpc>
              <a:spcBef>
                <a:spcPts val="1200"/>
              </a:spcBef>
              <a:spcAft>
                <a:spcPts val="0"/>
              </a:spcAft>
              <a:buClr>
                <a:schemeClr val="accent1"/>
              </a:buClr>
              <a:buSzPts val="1600"/>
              <a:buFont typeface="Noto Sans Symbols"/>
              <a:buChar char="•"/>
            </a:pPr>
            <a:r>
              <a:rPr lang="en-US" sz="1600" b="0" i="0" u="none" strike="noStrike" cap="none">
                <a:solidFill>
                  <a:schemeClr val="dk1"/>
                </a:solidFill>
                <a:latin typeface="Arial"/>
                <a:ea typeface="Arial"/>
                <a:cs typeface="Arial"/>
                <a:sym typeface="Arial"/>
              </a:rPr>
              <a:t>Google and Bing have indexes of the web</a:t>
            </a:r>
            <a:endParaRPr/>
          </a:p>
          <a:p>
            <a:pPr marL="228600" marR="0" lvl="0" indent="-228600" algn="l" rtl="0">
              <a:lnSpc>
                <a:spcPct val="100000"/>
              </a:lnSpc>
              <a:spcBef>
                <a:spcPts val="1200"/>
              </a:spcBef>
              <a:spcAft>
                <a:spcPts val="0"/>
              </a:spcAft>
              <a:buClr>
                <a:schemeClr val="accent1"/>
              </a:buClr>
              <a:buSzPts val="1600"/>
              <a:buFont typeface="Noto Sans Symbols"/>
              <a:buChar char="•"/>
            </a:pPr>
            <a:r>
              <a:rPr lang="en-US" sz="1600" b="0" i="0" u="none" strike="noStrike" cap="none">
                <a:solidFill>
                  <a:schemeClr val="dk1"/>
                </a:solidFill>
                <a:latin typeface="Arial"/>
                <a:ea typeface="Arial"/>
                <a:cs typeface="Arial"/>
                <a:sym typeface="Arial"/>
              </a:rPr>
              <a:t>Indexing breaks up each document so that we know what word appears where in which document</a:t>
            </a:r>
            <a:endParaRPr/>
          </a:p>
        </p:txBody>
      </p:sp>
      <p:graphicFrame>
        <p:nvGraphicFramePr>
          <p:cNvPr id="712" name="Google Shape;712;p93"/>
          <p:cNvGraphicFramePr/>
          <p:nvPr/>
        </p:nvGraphicFramePr>
        <p:xfrm>
          <a:off x="4573588" y="2511425"/>
          <a:ext cx="4375150" cy="2022450"/>
        </p:xfrm>
        <a:graphic>
          <a:graphicData uri="http://schemas.openxmlformats.org/drawingml/2006/table">
            <a:tbl>
              <a:tblPr firstRow="1" bandRow="1">
                <a:noFill/>
                <a:tableStyleId>{7A75209D-A06B-4EA5-82F9-ADC7E9516661}</a:tableStyleId>
              </a:tblPr>
              <a:tblGrid>
                <a:gridCol w="764475">
                  <a:extLst>
                    <a:ext uri="{9D8B030D-6E8A-4147-A177-3AD203B41FA5}">
                      <a16:colId xmlns:a16="http://schemas.microsoft.com/office/drawing/2014/main" val="20000"/>
                    </a:ext>
                  </a:extLst>
                </a:gridCol>
                <a:gridCol w="1376050">
                  <a:extLst>
                    <a:ext uri="{9D8B030D-6E8A-4147-A177-3AD203B41FA5}">
                      <a16:colId xmlns:a16="http://schemas.microsoft.com/office/drawing/2014/main" val="20001"/>
                    </a:ext>
                  </a:extLst>
                </a:gridCol>
                <a:gridCol w="783050">
                  <a:extLst>
                    <a:ext uri="{9D8B030D-6E8A-4147-A177-3AD203B41FA5}">
                      <a16:colId xmlns:a16="http://schemas.microsoft.com/office/drawing/2014/main" val="20002"/>
                    </a:ext>
                  </a:extLst>
                </a:gridCol>
                <a:gridCol w="1451575">
                  <a:extLst>
                    <a:ext uri="{9D8B030D-6E8A-4147-A177-3AD203B41FA5}">
                      <a16:colId xmlns:a16="http://schemas.microsoft.com/office/drawing/2014/main" val="20003"/>
                    </a:ext>
                  </a:extLst>
                </a:gridCol>
              </a:tblGrid>
              <a:tr h="3709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id</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creation_date</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author</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content</a:t>
                      </a:r>
                      <a:endParaRPr sz="1400" b="1" u="none" strike="noStrike" cap="none"/>
                    </a:p>
                  </a:txBody>
                  <a:tcPr marL="91450" marR="91450" marT="45725" marB="45725"/>
                </a:tc>
                <a:extLst>
                  <a:ext uri="{0D108BD9-81ED-4DB2-BD59-A6C34878D82A}">
                    <a16:rowId xmlns:a16="http://schemas.microsoft.com/office/drawing/2014/main" val="10000"/>
                  </a:ext>
                </a:extLst>
              </a:tr>
              <a:tr h="4268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1</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2012-02-15</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John Smith</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What a great ….</a:t>
                      </a:r>
                      <a:endParaRPr sz="1100" u="none" strike="noStrike" cap="none"/>
                    </a:p>
                  </a:txBody>
                  <a:tcPr marL="91450" marR="91450" marT="45725" marB="45725"/>
                </a:tc>
                <a:extLst>
                  <a:ext uri="{0D108BD9-81ED-4DB2-BD59-A6C34878D82A}">
                    <a16:rowId xmlns:a16="http://schemas.microsoft.com/office/drawing/2014/main" val="10001"/>
                  </a:ext>
                </a:extLst>
              </a:tr>
              <a:tr h="4268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2</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2013-12-31</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Jane Doe</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Please send the invoice asap…</a:t>
                      </a:r>
                      <a:endParaRPr sz="1100" u="none" strike="noStrike" cap="none"/>
                    </a:p>
                  </a:txBody>
                  <a:tcPr marL="91450" marR="91450" marT="45725" marB="45725"/>
                </a:tc>
                <a:extLst>
                  <a:ext uri="{0D108BD9-81ED-4DB2-BD59-A6C34878D82A}">
                    <a16:rowId xmlns:a16="http://schemas.microsoft.com/office/drawing/2014/main" val="10002"/>
                  </a:ext>
                </a:extLst>
              </a:tr>
              <a:tr h="3709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a:t>
                      </a:r>
                      <a:endParaRPr sz="1100" u="none" strike="noStrike" cap="none"/>
                    </a:p>
                  </a:txBody>
                  <a:tcPr marL="91450" marR="91450" marT="45725" marB="45725"/>
                </a:tc>
                <a:extLst>
                  <a:ext uri="{0D108BD9-81ED-4DB2-BD59-A6C34878D82A}">
                    <a16:rowId xmlns:a16="http://schemas.microsoft.com/office/drawing/2014/main" val="10003"/>
                  </a:ext>
                </a:extLst>
              </a:tr>
              <a:tr h="4268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1000000</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2012-06-20</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Frank Harris</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When are the orders coming in…</a:t>
                      </a:r>
                      <a:endParaRPr sz="11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713" name="Google Shape;713;p93"/>
          <p:cNvSpPr/>
          <p:nvPr/>
        </p:nvSpPr>
        <p:spPr>
          <a:xfrm>
            <a:off x="141288" y="2771775"/>
            <a:ext cx="4514850" cy="16621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Example: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Index the articles in the table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Provide full text search over the ‘content’ column</a:t>
            </a: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Question: </a:t>
            </a:r>
            <a:r>
              <a:rPr lang="en-US" sz="1400" b="0" i="0" u="none" strike="noStrike" cap="none">
                <a:solidFill>
                  <a:schemeClr val="dk1"/>
                </a:solidFill>
                <a:latin typeface="Arial"/>
                <a:ea typeface="Arial"/>
                <a:cs typeface="Arial"/>
                <a:sym typeface="Arial"/>
              </a:rPr>
              <a:t>Which document contains the word ‘send’?</a:t>
            </a: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Answer:    </a:t>
            </a:r>
            <a:r>
              <a:rPr lang="en-US" sz="1400" b="0" i="0" u="none" strike="noStrike" cap="none">
                <a:solidFill>
                  <a:schemeClr val="dk1"/>
                </a:solidFill>
                <a:latin typeface="Arial"/>
                <a:ea typeface="Arial"/>
                <a:cs typeface="Arial"/>
                <a:sym typeface="Arial"/>
              </a:rPr>
              <a:t>Document with id = 2</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94"/>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Creating an index</a:t>
            </a:r>
            <a:endParaRPr sz="3200" b="0" i="0" u="none" strike="noStrike" cap="none">
              <a:solidFill>
                <a:schemeClr val="dk2"/>
              </a:solidFill>
              <a:latin typeface="Arial"/>
              <a:ea typeface="Arial"/>
              <a:cs typeface="Arial"/>
              <a:sym typeface="Arial"/>
            </a:endParaRPr>
          </a:p>
        </p:txBody>
      </p:sp>
      <p:sp>
        <p:nvSpPr>
          <p:cNvPr id="719" name="Google Shape;719;p94"/>
          <p:cNvSpPr txBox="1">
            <a:spLocks noGrp="1"/>
          </p:cNvSpPr>
          <p:nvPr>
            <p:ph type="body" idx="1"/>
          </p:nvPr>
        </p:nvSpPr>
        <p:spPr>
          <a:xfrm>
            <a:off x="303225" y="820751"/>
            <a:ext cx="8410500" cy="3701100"/>
          </a:xfrm>
          <a:prstGeom prst="rect">
            <a:avLst/>
          </a:prstGeom>
          <a:noFill/>
          <a:ln>
            <a:noFill/>
          </a:ln>
        </p:spPr>
        <p:txBody>
          <a:bodyPr spcFirstLastPara="1" wrap="square" lIns="0" tIns="0" rIns="0" bIns="0" anchor="t" anchorCtr="0">
            <a:noAutofit/>
          </a:bodyPr>
          <a:lstStyle/>
          <a:p>
            <a:pPr marL="228600" marR="0" lvl="0" indent="-228600" algn="l" rtl="0">
              <a:lnSpc>
                <a:spcPct val="80000"/>
              </a:lnSpc>
              <a:spcBef>
                <a:spcPts val="0"/>
              </a:spcBef>
              <a:spcAft>
                <a:spcPts val="0"/>
              </a:spcAft>
              <a:buClr>
                <a:schemeClr val="accent1"/>
              </a:buClr>
              <a:buSzPts val="2220"/>
              <a:buFont typeface="Noto Sans Symbols"/>
              <a:buChar char="•"/>
            </a:pPr>
            <a:r>
              <a:rPr lang="en-US" sz="2220" b="0" i="0" u="none" strike="noStrike" cap="none">
                <a:solidFill>
                  <a:schemeClr val="dk1"/>
                </a:solidFill>
                <a:latin typeface="Arial"/>
                <a:ea typeface="Arial"/>
                <a:cs typeface="Arial"/>
                <a:sym typeface="Arial"/>
              </a:rPr>
              <a:t>Load table to be indexed into database</a:t>
            </a:r>
            <a:endParaRPr/>
          </a:p>
          <a:p>
            <a:pPr marL="228600" marR="0" lvl="0" indent="-87629" algn="l" rtl="0">
              <a:lnSpc>
                <a:spcPct val="80000"/>
              </a:lnSpc>
              <a:spcBef>
                <a:spcPts val="1200"/>
              </a:spcBef>
              <a:spcAft>
                <a:spcPts val="0"/>
              </a:spcAft>
              <a:buClr>
                <a:schemeClr val="accent1"/>
              </a:buClr>
              <a:buSzPts val="2220"/>
              <a:buFont typeface="Noto Sans Symbols"/>
              <a:buNone/>
            </a:pPr>
            <a:endParaRPr sz="2220" b="0" i="0" u="none" strike="noStrike" cap="none">
              <a:solidFill>
                <a:schemeClr val="dk1"/>
              </a:solidFill>
              <a:latin typeface="Arial"/>
              <a:ea typeface="Arial"/>
              <a:cs typeface="Arial"/>
              <a:sym typeface="Arial"/>
            </a:endParaRPr>
          </a:p>
          <a:p>
            <a:pPr marL="228600" marR="0" lvl="0" indent="-87629" algn="l" rtl="0">
              <a:lnSpc>
                <a:spcPct val="80000"/>
              </a:lnSpc>
              <a:spcBef>
                <a:spcPts val="1200"/>
              </a:spcBef>
              <a:spcAft>
                <a:spcPts val="0"/>
              </a:spcAft>
              <a:buClr>
                <a:schemeClr val="accent1"/>
              </a:buClr>
              <a:buSzPts val="2220"/>
              <a:buFont typeface="Noto Sans Symbols"/>
              <a:buNone/>
            </a:pPr>
            <a:endParaRPr sz="2220" b="0" i="0" u="none" strike="noStrike" cap="none">
              <a:solidFill>
                <a:schemeClr val="dk1"/>
              </a:solidFill>
              <a:latin typeface="Arial"/>
              <a:ea typeface="Arial"/>
              <a:cs typeface="Arial"/>
              <a:sym typeface="Arial"/>
            </a:endParaRPr>
          </a:p>
          <a:p>
            <a:pPr marL="228600" marR="0" lvl="0" indent="-87629" algn="l" rtl="0">
              <a:lnSpc>
                <a:spcPct val="80000"/>
              </a:lnSpc>
              <a:spcBef>
                <a:spcPts val="1200"/>
              </a:spcBef>
              <a:spcAft>
                <a:spcPts val="0"/>
              </a:spcAft>
              <a:buClr>
                <a:schemeClr val="accent1"/>
              </a:buClr>
              <a:buSzPts val="2220"/>
              <a:buFont typeface="Noto Sans Symbols"/>
              <a:buNone/>
            </a:pPr>
            <a:endParaRPr sz="2220" b="0" i="0" u="none" strike="noStrike" cap="none">
              <a:solidFill>
                <a:schemeClr val="dk1"/>
              </a:solidFill>
              <a:latin typeface="Arial"/>
              <a:ea typeface="Arial"/>
              <a:cs typeface="Arial"/>
              <a:sym typeface="Arial"/>
            </a:endParaRPr>
          </a:p>
          <a:p>
            <a:pPr marL="228600" marR="0" lvl="0" indent="-87629" algn="l" rtl="0">
              <a:lnSpc>
                <a:spcPct val="80000"/>
              </a:lnSpc>
              <a:spcBef>
                <a:spcPts val="1200"/>
              </a:spcBef>
              <a:spcAft>
                <a:spcPts val="0"/>
              </a:spcAft>
              <a:buClr>
                <a:schemeClr val="accent1"/>
              </a:buClr>
              <a:buSzPts val="2220"/>
              <a:buFont typeface="Noto Sans Symbols"/>
              <a:buNone/>
            </a:pPr>
            <a:endParaRPr sz="2220" b="0" i="0" u="none" strike="noStrike" cap="none">
              <a:solidFill>
                <a:schemeClr val="dk1"/>
              </a:solidFill>
              <a:latin typeface="Arial"/>
              <a:ea typeface="Arial"/>
              <a:cs typeface="Arial"/>
              <a:sym typeface="Arial"/>
            </a:endParaRPr>
          </a:p>
          <a:p>
            <a:pPr marL="0" marR="0" lvl="0" indent="0" algn="l" rtl="0">
              <a:lnSpc>
                <a:spcPct val="80000"/>
              </a:lnSpc>
              <a:spcBef>
                <a:spcPts val="1200"/>
              </a:spcBef>
              <a:spcAft>
                <a:spcPts val="0"/>
              </a:spcAft>
              <a:buClr>
                <a:schemeClr val="accent1"/>
              </a:buClr>
              <a:buSzPts val="2220"/>
              <a:buFont typeface="Noto Sans Symbols"/>
              <a:buNone/>
            </a:pPr>
            <a:endParaRPr sz="2220" b="0" i="0" u="none" strike="noStrike" cap="none">
              <a:solidFill>
                <a:schemeClr val="dk1"/>
              </a:solidFill>
              <a:latin typeface="Arial"/>
              <a:ea typeface="Arial"/>
              <a:cs typeface="Arial"/>
              <a:sym typeface="Arial"/>
            </a:endParaRPr>
          </a:p>
          <a:p>
            <a:pPr marL="228600" marR="0" lvl="0" indent="-228600" algn="l" rtl="0">
              <a:lnSpc>
                <a:spcPct val="80000"/>
              </a:lnSpc>
              <a:spcBef>
                <a:spcPts val="1200"/>
              </a:spcBef>
              <a:spcAft>
                <a:spcPts val="0"/>
              </a:spcAft>
              <a:buClr>
                <a:schemeClr val="accent1"/>
              </a:buClr>
              <a:buSzPts val="2220"/>
              <a:buFont typeface="Noto Sans Symbols"/>
              <a:buChar char="•"/>
            </a:pPr>
            <a:r>
              <a:rPr lang="en-US" sz="2220" b="0" i="0" u="none" strike="noStrike" cap="none">
                <a:solidFill>
                  <a:schemeClr val="dk1"/>
                </a:solidFill>
                <a:latin typeface="Arial"/>
                <a:ea typeface="Arial"/>
                <a:cs typeface="Arial"/>
                <a:sym typeface="Arial"/>
              </a:rPr>
              <a:t>In practice, the table to be indexed can contain many more columns</a:t>
            </a:r>
            <a:endParaRPr/>
          </a:p>
          <a:p>
            <a:pPr marL="228600" marR="0" lvl="0" indent="-87629" algn="l" rtl="0">
              <a:lnSpc>
                <a:spcPct val="80000"/>
              </a:lnSpc>
              <a:spcBef>
                <a:spcPts val="1200"/>
              </a:spcBef>
              <a:spcAft>
                <a:spcPts val="0"/>
              </a:spcAft>
              <a:buClr>
                <a:schemeClr val="accent1"/>
              </a:buClr>
              <a:buSzPts val="2220"/>
              <a:buFont typeface="Noto Sans Symbols"/>
              <a:buNone/>
            </a:pPr>
            <a:endParaRPr sz="2220" b="0" i="0" u="none" strike="noStrike" cap="none">
              <a:solidFill>
                <a:schemeClr val="dk1"/>
              </a:solidFill>
              <a:latin typeface="Arial"/>
              <a:ea typeface="Arial"/>
              <a:cs typeface="Arial"/>
              <a:sym typeface="Arial"/>
            </a:endParaRPr>
          </a:p>
        </p:txBody>
      </p:sp>
      <p:sp>
        <p:nvSpPr>
          <p:cNvPr id="720" name="Google Shape;720;p94"/>
          <p:cNvSpPr/>
          <p:nvPr/>
        </p:nvSpPr>
        <p:spPr>
          <a:xfrm>
            <a:off x="0" y="1536700"/>
            <a:ext cx="3251700" cy="18144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CREATE TABLE </a:t>
            </a:r>
            <a:r>
              <a:rPr lang="en-US" sz="1400" b="0" i="0" u="none" strike="noStrike" cap="none">
                <a:solidFill>
                  <a:schemeClr val="dk1"/>
                </a:solidFill>
                <a:latin typeface="Consolas"/>
                <a:ea typeface="Consolas"/>
                <a:cs typeface="Consolas"/>
                <a:sym typeface="Consolas"/>
              </a:rPr>
              <a:t>articles</a:t>
            </a:r>
            <a:endParaRPr sz="1400" b="0" i="0" u="none" strike="noStrike" cap="none">
              <a:solidFill>
                <a:srgbClr val="0000FF"/>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id</a:t>
            </a:r>
            <a:r>
              <a:rPr lang="en-US" sz="1400" b="0" i="0" u="none" strike="noStrike" cap="none">
                <a:solidFill>
                  <a:srgbClr val="0000FF"/>
                </a:solidFill>
                <a:latin typeface="Consolas"/>
                <a:ea typeface="Consolas"/>
                <a:cs typeface="Consolas"/>
                <a:sym typeface="Consolas"/>
              </a:rPr>
              <a:t> bigint,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creation_date</a:t>
            </a:r>
            <a:r>
              <a:rPr lang="en-US" sz="1400" b="0" i="0" u="none" strike="noStrike" cap="none">
                <a:solidFill>
                  <a:srgbClr val="0000FF"/>
                </a:solidFill>
                <a:latin typeface="Consolas"/>
                <a:ea typeface="Consolas"/>
                <a:cs typeface="Consolas"/>
                <a:sym typeface="Consolas"/>
              </a:rPr>
              <a:t> date,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author</a:t>
            </a:r>
            <a:r>
              <a:rPr lang="en-US" sz="1400" b="0" i="0" u="none" strike="noStrike" cap="none">
                <a:solidFill>
                  <a:srgbClr val="0000FF"/>
                </a:solidFill>
                <a:latin typeface="Consolas"/>
                <a:ea typeface="Consolas"/>
                <a:cs typeface="Consolas"/>
                <a:sym typeface="Consolas"/>
              </a:rPr>
              <a:t> text,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content</a:t>
            </a:r>
            <a:r>
              <a:rPr lang="en-US" sz="1400" b="0" i="0" u="none" strike="noStrike" cap="none">
                <a:solidFill>
                  <a:srgbClr val="0000FF"/>
                </a:solidFill>
                <a:latin typeface="Consolas"/>
                <a:ea typeface="Consolas"/>
                <a:cs typeface="Consolas"/>
                <a:sym typeface="Consolas"/>
              </a:rPr>
              <a:t> text,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distributed by (</a:t>
            </a:r>
            <a:r>
              <a:rPr lang="en-US" sz="1400" b="0" i="0" u="none" strike="noStrike" cap="none">
                <a:solidFill>
                  <a:schemeClr val="dk1"/>
                </a:solidFill>
                <a:latin typeface="Consolas"/>
                <a:ea typeface="Consolas"/>
                <a:cs typeface="Consolas"/>
                <a:sym typeface="Consolas"/>
              </a:rPr>
              <a:t>id</a:t>
            </a:r>
            <a:r>
              <a:rPr lang="en-US" sz="1400" b="0" i="0" u="none" strike="noStrike" cap="none">
                <a:solidFill>
                  <a:srgbClr val="0000FF"/>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p:txBody>
      </p:sp>
      <p:graphicFrame>
        <p:nvGraphicFramePr>
          <p:cNvPr id="721" name="Google Shape;721;p94"/>
          <p:cNvGraphicFramePr/>
          <p:nvPr/>
        </p:nvGraphicFramePr>
        <p:xfrm>
          <a:off x="3340100" y="1441450"/>
          <a:ext cx="5435600" cy="2027250"/>
        </p:xfrm>
        <a:graphic>
          <a:graphicData uri="http://schemas.openxmlformats.org/drawingml/2006/table">
            <a:tbl>
              <a:tblPr firstRow="1" bandRow="1">
                <a:noFill/>
                <a:tableStyleId>{7A75209D-A06B-4EA5-82F9-ADC7E9516661}</a:tableStyleId>
              </a:tblPr>
              <a:tblGrid>
                <a:gridCol w="8509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155700">
                  <a:extLst>
                    <a:ext uri="{9D8B030D-6E8A-4147-A177-3AD203B41FA5}">
                      <a16:colId xmlns:a16="http://schemas.microsoft.com/office/drawing/2014/main" val="20002"/>
                    </a:ext>
                  </a:extLst>
                </a:gridCol>
                <a:gridCol w="1803400">
                  <a:extLst>
                    <a:ext uri="{9D8B030D-6E8A-4147-A177-3AD203B41FA5}">
                      <a16:colId xmlns:a16="http://schemas.microsoft.com/office/drawing/2014/main" val="20003"/>
                    </a:ext>
                  </a:extLst>
                </a:gridCol>
              </a:tblGrid>
              <a:tr h="3709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id</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creation_date</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author</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content</a:t>
                      </a:r>
                      <a:endParaRPr sz="1600" b="1" u="none" strike="noStrike" cap="none"/>
                    </a:p>
                  </a:txBody>
                  <a:tcPr marL="91450" marR="91450" marT="45725" marB="45725"/>
                </a:tc>
                <a:extLst>
                  <a:ext uri="{0D108BD9-81ED-4DB2-BD59-A6C34878D82A}">
                    <a16:rowId xmlns:a16="http://schemas.microsoft.com/office/drawing/2014/main" val="10000"/>
                  </a:ext>
                </a:extLst>
              </a:tr>
              <a:tr h="3709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2012-02-15</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John Smith</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What a great ….</a:t>
                      </a:r>
                      <a:endParaRPr sz="1200" u="none" strike="noStrike" cap="none"/>
                    </a:p>
                  </a:txBody>
                  <a:tcPr marL="91450" marR="91450" marT="45725" marB="45725"/>
                </a:tc>
                <a:extLst>
                  <a:ext uri="{0D108BD9-81ED-4DB2-BD59-A6C34878D82A}">
                    <a16:rowId xmlns:a16="http://schemas.microsoft.com/office/drawing/2014/main" val="10001"/>
                  </a:ext>
                </a:extLst>
              </a:tr>
              <a:tr h="45727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2</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2013-12-31</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Jane Doe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Please send the invoice asap…</a:t>
                      </a:r>
                      <a:endParaRPr sz="1200" u="none" strike="noStrike" cap="none"/>
                    </a:p>
                  </a:txBody>
                  <a:tcPr marL="91450" marR="91450" marT="45725" marB="45725"/>
                </a:tc>
                <a:extLst>
                  <a:ext uri="{0D108BD9-81ED-4DB2-BD59-A6C34878D82A}">
                    <a16:rowId xmlns:a16="http://schemas.microsoft.com/office/drawing/2014/main" val="10002"/>
                  </a:ext>
                </a:extLst>
              </a:tr>
              <a:tr h="3709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200" u="none" strike="noStrike" cap="none"/>
                    </a:p>
                  </a:txBody>
                  <a:tcPr marL="91450" marR="91450" marT="45725" marB="45725"/>
                </a:tc>
                <a:extLst>
                  <a:ext uri="{0D108BD9-81ED-4DB2-BD59-A6C34878D82A}">
                    <a16:rowId xmlns:a16="http://schemas.microsoft.com/office/drawing/2014/main" val="10003"/>
                  </a:ext>
                </a:extLst>
              </a:tr>
              <a:tr h="45727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1000000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2012-06-20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Frank Harris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When are the orders coming in…</a:t>
                      </a:r>
                      <a:endParaRPr sz="12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5"/>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Creating an empty index</a:t>
            </a:r>
            <a:endParaRPr sz="3200" b="0" i="0" u="none" strike="noStrike" cap="none">
              <a:solidFill>
                <a:schemeClr val="dk2"/>
              </a:solidFill>
              <a:latin typeface="Arial"/>
              <a:ea typeface="Arial"/>
              <a:cs typeface="Arial"/>
              <a:sym typeface="Arial"/>
            </a:endParaRPr>
          </a:p>
        </p:txBody>
      </p:sp>
      <p:sp>
        <p:nvSpPr>
          <p:cNvPr id="727" name="Google Shape;727;p95"/>
          <p:cNvSpPr txBox="1">
            <a:spLocks noGrp="1"/>
          </p:cNvSpPr>
          <p:nvPr>
            <p:ph type="body" idx="1"/>
          </p:nvPr>
        </p:nvSpPr>
        <p:spPr>
          <a:xfrm>
            <a:off x="392113" y="896938"/>
            <a:ext cx="8410575" cy="3509962"/>
          </a:xfrm>
          <a:prstGeom prst="rect">
            <a:avLst/>
          </a:prstGeom>
          <a:noFill/>
          <a:ln>
            <a:noFill/>
          </a:ln>
        </p:spPr>
        <p:txBody>
          <a:bodyPr spcFirstLastPara="1" wrap="square" lIns="0" tIns="0" rIns="0" bIns="0" anchor="t" anchorCtr="0">
            <a:noAutofit/>
          </a:bodyPr>
          <a:lstStyle/>
          <a:p>
            <a:pPr marL="228600" marR="0" lvl="0" indent="-228600" algn="l" rtl="0">
              <a:lnSpc>
                <a:spcPct val="80000"/>
              </a:lnSpc>
              <a:spcBef>
                <a:spcPts val="0"/>
              </a:spcBef>
              <a:spcAft>
                <a:spcPts val="0"/>
              </a:spcAft>
              <a:buClr>
                <a:schemeClr val="accent1"/>
              </a:buClr>
              <a:buSzPts val="2220"/>
              <a:buFont typeface="Noto Sans Symbols"/>
              <a:buChar char="•"/>
            </a:pPr>
            <a:r>
              <a:rPr lang="en-US" sz="2220" b="0" i="0" u="none" strike="noStrike" cap="none">
                <a:solidFill>
                  <a:schemeClr val="dk1"/>
                </a:solidFill>
                <a:latin typeface="Arial"/>
                <a:ea typeface="Arial"/>
                <a:cs typeface="Arial"/>
                <a:sym typeface="Arial"/>
              </a:rPr>
              <a:t>To create an empty GPText index</a:t>
            </a:r>
            <a:endParaRPr/>
          </a:p>
          <a:p>
            <a:pPr marL="228600" marR="0" lvl="0" indent="-87629" algn="l" rtl="0">
              <a:lnSpc>
                <a:spcPct val="80000"/>
              </a:lnSpc>
              <a:spcBef>
                <a:spcPts val="1200"/>
              </a:spcBef>
              <a:spcAft>
                <a:spcPts val="0"/>
              </a:spcAft>
              <a:buClr>
                <a:schemeClr val="accent1"/>
              </a:buClr>
              <a:buSzPts val="2220"/>
              <a:buFont typeface="Noto Sans Symbols"/>
              <a:buNone/>
            </a:pPr>
            <a:endParaRPr sz="2220" b="1" i="0" u="none" strike="noStrike" cap="none">
              <a:solidFill>
                <a:schemeClr val="dk1"/>
              </a:solidFill>
              <a:latin typeface="Arial"/>
              <a:ea typeface="Arial"/>
              <a:cs typeface="Arial"/>
              <a:sym typeface="Arial"/>
            </a:endParaRPr>
          </a:p>
          <a:p>
            <a:pPr marL="0" marR="0" lvl="0" indent="0" algn="l" rtl="0">
              <a:lnSpc>
                <a:spcPct val="80000"/>
              </a:lnSpc>
              <a:spcBef>
                <a:spcPts val="1200"/>
              </a:spcBef>
              <a:spcAft>
                <a:spcPts val="0"/>
              </a:spcAft>
              <a:buClr>
                <a:schemeClr val="accent1"/>
              </a:buClr>
              <a:buSzPts val="2220"/>
              <a:buFont typeface="Noto Sans Symbols"/>
              <a:buNone/>
            </a:pPr>
            <a:endParaRPr sz="2220" b="0" i="0" u="none" strike="noStrike" cap="none">
              <a:solidFill>
                <a:schemeClr val="dk1"/>
              </a:solidFill>
              <a:latin typeface="Arial"/>
              <a:ea typeface="Arial"/>
              <a:cs typeface="Arial"/>
              <a:sym typeface="Arial"/>
            </a:endParaRPr>
          </a:p>
          <a:p>
            <a:pPr marL="228600" marR="0" lvl="0" indent="-228600" algn="l" rtl="0">
              <a:lnSpc>
                <a:spcPct val="80000"/>
              </a:lnSpc>
              <a:spcBef>
                <a:spcPts val="1200"/>
              </a:spcBef>
              <a:spcAft>
                <a:spcPts val="0"/>
              </a:spcAft>
              <a:buClr>
                <a:schemeClr val="accent1"/>
              </a:buClr>
              <a:buSzPts val="2220"/>
              <a:buFont typeface="Noto Sans Symbols"/>
              <a:buChar char="•"/>
            </a:pPr>
            <a:r>
              <a:rPr lang="en-US" sz="2220" b="0" i="0" u="none" strike="noStrike" cap="none">
                <a:solidFill>
                  <a:schemeClr val="dk1"/>
                </a:solidFill>
                <a:latin typeface="Arial"/>
                <a:ea typeface="Arial"/>
                <a:cs typeface="Arial"/>
                <a:sym typeface="Arial"/>
              </a:rPr>
              <a:t>Example: </a:t>
            </a:r>
            <a:endParaRPr/>
          </a:p>
          <a:p>
            <a:pPr marL="228600" marR="0" lvl="0" indent="-87629" algn="l" rtl="0">
              <a:lnSpc>
                <a:spcPct val="80000"/>
              </a:lnSpc>
              <a:spcBef>
                <a:spcPts val="1200"/>
              </a:spcBef>
              <a:spcAft>
                <a:spcPts val="0"/>
              </a:spcAft>
              <a:buClr>
                <a:schemeClr val="accent1"/>
              </a:buClr>
              <a:buSzPts val="2220"/>
              <a:buFont typeface="Noto Sans Symbols"/>
              <a:buNone/>
            </a:pPr>
            <a:endParaRPr sz="2220" b="0" i="0" u="none" strike="noStrike" cap="none">
              <a:solidFill>
                <a:schemeClr val="dk1"/>
              </a:solidFill>
              <a:latin typeface="Arial"/>
              <a:ea typeface="Arial"/>
              <a:cs typeface="Arial"/>
              <a:sym typeface="Arial"/>
            </a:endParaRPr>
          </a:p>
          <a:p>
            <a:pPr marL="228600" marR="0" lvl="0" indent="-87629" algn="l" rtl="0">
              <a:lnSpc>
                <a:spcPct val="80000"/>
              </a:lnSpc>
              <a:spcBef>
                <a:spcPts val="1200"/>
              </a:spcBef>
              <a:spcAft>
                <a:spcPts val="0"/>
              </a:spcAft>
              <a:buClr>
                <a:schemeClr val="accent1"/>
              </a:buClr>
              <a:buSzPts val="2220"/>
              <a:buFont typeface="Noto Sans Symbols"/>
              <a:buNone/>
            </a:pPr>
            <a:endParaRPr sz="2220" b="0" i="0" u="none" strike="noStrike" cap="none">
              <a:solidFill>
                <a:schemeClr val="dk1"/>
              </a:solidFill>
              <a:latin typeface="Arial"/>
              <a:ea typeface="Arial"/>
              <a:cs typeface="Arial"/>
              <a:sym typeface="Arial"/>
            </a:endParaRPr>
          </a:p>
          <a:p>
            <a:pPr marL="514350" marR="0" lvl="1" indent="0" algn="l" rtl="0">
              <a:lnSpc>
                <a:spcPct val="80000"/>
              </a:lnSpc>
              <a:spcBef>
                <a:spcPts val="300"/>
              </a:spcBef>
              <a:spcAft>
                <a:spcPts val="0"/>
              </a:spcAft>
              <a:buClr>
                <a:schemeClr val="accent1"/>
              </a:buClr>
              <a:buSzPts val="1850"/>
              <a:buFont typeface="Verdana"/>
              <a:buNone/>
            </a:pPr>
            <a:r>
              <a:rPr lang="en-US" sz="1850" b="0" i="0" u="none" strike="noStrike" cap="none">
                <a:solidFill>
                  <a:schemeClr val="dk1"/>
                </a:solidFill>
                <a:latin typeface="Arial"/>
                <a:ea typeface="Arial"/>
                <a:cs typeface="Arial"/>
                <a:sym typeface="Arial"/>
              </a:rPr>
              <a:t>This creates an index named &lt;database_name&gt;.&lt;schema_name&gt;.&lt;table_name&gt; on each segment</a:t>
            </a:r>
            <a:endParaRPr sz="1850" b="0" i="0" u="none" strike="noStrike" cap="none">
              <a:solidFill>
                <a:schemeClr val="dk1"/>
              </a:solidFill>
              <a:latin typeface="Arial"/>
              <a:ea typeface="Arial"/>
              <a:cs typeface="Arial"/>
              <a:sym typeface="Arial"/>
            </a:endParaRPr>
          </a:p>
        </p:txBody>
      </p:sp>
      <p:sp>
        <p:nvSpPr>
          <p:cNvPr id="728" name="Google Shape;728;p95"/>
          <p:cNvSpPr/>
          <p:nvPr/>
        </p:nvSpPr>
        <p:spPr>
          <a:xfrm>
            <a:off x="736600" y="1285875"/>
            <a:ext cx="7315200" cy="1169988"/>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gptext.create_index(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schema_name,	</a:t>
            </a:r>
            <a:r>
              <a:rPr lang="en-US" sz="1400" b="0" i="0" u="none" strike="noStrike" cap="none">
                <a:solidFill>
                  <a:srgbClr val="50A057"/>
                </a:solidFill>
                <a:latin typeface="Consolas"/>
                <a:ea typeface="Consolas"/>
                <a:cs typeface="Consolas"/>
                <a:sym typeface="Consolas"/>
              </a:rPr>
              <a:t>-- the schema of the table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table_name,	</a:t>
            </a:r>
            <a:r>
              <a:rPr lang="en-US" sz="1400" b="0" i="0" u="none" strike="noStrike" cap="none">
                <a:solidFill>
                  <a:srgbClr val="50A057"/>
                </a:solidFill>
                <a:latin typeface="Consolas"/>
                <a:ea typeface="Consolas"/>
                <a:cs typeface="Consolas"/>
                <a:sym typeface="Consolas"/>
              </a:rPr>
              <a:t>-- the name of the table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id_col_name,	</a:t>
            </a:r>
            <a:r>
              <a:rPr lang="en-US" sz="1400" b="0" i="0" u="none" strike="noStrike" cap="none">
                <a:solidFill>
                  <a:srgbClr val="50A057"/>
                </a:solidFill>
                <a:latin typeface="Consolas"/>
                <a:ea typeface="Consolas"/>
                <a:cs typeface="Consolas"/>
                <a:sym typeface="Consolas"/>
              </a:rPr>
              <a:t>-- the unique ID in the table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default_search_col)</a:t>
            </a:r>
            <a:r>
              <a:rPr lang="en-US" sz="1400" b="0" i="0" u="none" strike="noStrike" cap="none">
                <a:solidFill>
                  <a:srgbClr val="50A057"/>
                </a:solidFill>
                <a:latin typeface="Consolas"/>
                <a:ea typeface="Consolas"/>
                <a:cs typeface="Consolas"/>
                <a:sym typeface="Consolas"/>
              </a:rPr>
              <a:t>-– the default column to index</a:t>
            </a:r>
            <a:endParaRPr sz="1400" b="0" i="0" u="none" strike="noStrike" cap="none">
              <a:solidFill>
                <a:srgbClr val="000000"/>
              </a:solidFill>
              <a:latin typeface="Arial"/>
              <a:ea typeface="Arial"/>
              <a:cs typeface="Arial"/>
              <a:sym typeface="Arial"/>
            </a:endParaRPr>
          </a:p>
        </p:txBody>
      </p:sp>
      <p:sp>
        <p:nvSpPr>
          <p:cNvPr id="729" name="Google Shape;729;p95"/>
          <p:cNvSpPr/>
          <p:nvPr/>
        </p:nvSpPr>
        <p:spPr>
          <a:xfrm>
            <a:off x="723913" y="2805125"/>
            <a:ext cx="7315200" cy="5238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gptext.create_index(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‘public’, ‘articles’, ‘id’, ‘content’);</a:t>
            </a:r>
            <a:endParaRPr sz="1400" b="0" i="0" u="none" strike="noStrike" cap="none">
              <a:solidFill>
                <a:srgbClr val="50A057"/>
              </a:solidFill>
              <a:latin typeface="Consolas"/>
              <a:ea typeface="Consolas"/>
              <a:cs typeface="Consolas"/>
              <a:sym typeface="Consolas"/>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96"/>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Enable terms </a:t>
            </a:r>
            <a:endParaRPr/>
          </a:p>
        </p:txBody>
      </p:sp>
      <p:sp>
        <p:nvSpPr>
          <p:cNvPr id="735" name="Google Shape;735;p96"/>
          <p:cNvSpPr txBox="1">
            <a:spLocks noGrp="1"/>
          </p:cNvSpPr>
          <p:nvPr>
            <p:ph type="body" idx="1"/>
          </p:nvPr>
        </p:nvSpPr>
        <p:spPr>
          <a:xfrm>
            <a:off x="265113" y="901700"/>
            <a:ext cx="8410575" cy="33909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Enabling terms provides access to document level statistics of term occurrences</a:t>
            </a:r>
            <a:endParaRPr/>
          </a:p>
        </p:txBody>
      </p:sp>
      <p:sp>
        <p:nvSpPr>
          <p:cNvPr id="736" name="Google Shape;736;p96"/>
          <p:cNvSpPr/>
          <p:nvPr/>
        </p:nvSpPr>
        <p:spPr>
          <a:xfrm>
            <a:off x="114300" y="1692275"/>
            <a:ext cx="7937500" cy="2892425"/>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gptext.create_index(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‘public’, ‘articles’, ‘id’, ‘content’);</a:t>
            </a:r>
            <a:endParaRPr sz="1400" b="0" i="0" u="none" strike="noStrike" cap="none">
              <a:solidFill>
                <a:srgbClr val="50A057"/>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gptext.enable_terms(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‘database.public.articles’,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‘content’);</a:t>
            </a:r>
            <a:endParaRPr sz="1400" b="0" i="0" u="none" strike="noStrike" cap="none">
              <a:solidFill>
                <a:srgbClr val="0000FF"/>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TABLE(</a:t>
            </a: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articles),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‘database.public.articles’);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gptext.commit_index(‘database.public.articles’);</a:t>
            </a:r>
            <a:endParaRPr sz="1400" b="0" i="0" u="none" strike="noStrike" cap="none">
              <a:solidFill>
                <a:srgbClr val="50A057"/>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50A057"/>
              </a:solidFill>
              <a:latin typeface="Consolas"/>
              <a:ea typeface="Consolas"/>
              <a:cs typeface="Consolas"/>
              <a:sym typeface="Consolas"/>
            </a:endParaRPr>
          </a:p>
        </p:txBody>
      </p:sp>
      <p:sp>
        <p:nvSpPr>
          <p:cNvPr id="737" name="Google Shape;737;p96"/>
          <p:cNvSpPr txBox="1"/>
          <p:nvPr/>
        </p:nvSpPr>
        <p:spPr>
          <a:xfrm>
            <a:off x="6451600" y="2311400"/>
            <a:ext cx="2692400" cy="1016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1"/>
              </a:buClr>
              <a:buSzPts val="1800"/>
              <a:buFont typeface="Noto Sans Symbols"/>
              <a:buNone/>
            </a:pPr>
            <a:r>
              <a:rPr lang="en-US" sz="1800" b="0" i="0" u="none" strike="noStrike" cap="none">
                <a:solidFill>
                  <a:schemeClr val="dk1"/>
                </a:solidFill>
                <a:latin typeface="Arial"/>
                <a:ea typeface="Arial"/>
                <a:cs typeface="Arial"/>
                <a:sym typeface="Arial"/>
              </a:rPr>
              <a:t>Enable terms for a specified field after index creation or before re-indexing</a:t>
            </a:r>
            <a:endParaRPr sz="1400" b="0" i="0" u="none" strike="noStrike" cap="none">
              <a:solidFill>
                <a:srgbClr val="000000"/>
              </a:solidFill>
              <a:latin typeface="Arial"/>
              <a:ea typeface="Arial"/>
              <a:cs typeface="Arial"/>
              <a:sym typeface="Arial"/>
            </a:endParaRPr>
          </a:p>
        </p:txBody>
      </p:sp>
      <p:sp>
        <p:nvSpPr>
          <p:cNvPr id="738" name="Google Shape;738;p96"/>
          <p:cNvSpPr/>
          <p:nvPr/>
        </p:nvSpPr>
        <p:spPr>
          <a:xfrm>
            <a:off x="5892800" y="2362200"/>
            <a:ext cx="393700" cy="368300"/>
          </a:xfrm>
          <a:prstGeom prst="leftArrow">
            <a:avLst>
              <a:gd name="adj1" fmla="val 50000"/>
              <a:gd name="adj2" fmla="val 50000"/>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97"/>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Enable terms </a:t>
            </a:r>
            <a:endParaRPr/>
          </a:p>
        </p:txBody>
      </p:sp>
      <p:sp>
        <p:nvSpPr>
          <p:cNvPr id="744" name="Google Shape;744;p97"/>
          <p:cNvSpPr txBox="1">
            <a:spLocks noGrp="1"/>
          </p:cNvSpPr>
          <p:nvPr>
            <p:ph type="body" idx="1"/>
          </p:nvPr>
        </p:nvSpPr>
        <p:spPr>
          <a:xfrm>
            <a:off x="265113" y="901700"/>
            <a:ext cx="8410575" cy="33909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Let’s enable the terms capability</a:t>
            </a:r>
            <a:endParaRPr/>
          </a:p>
        </p:txBody>
      </p:sp>
      <p:sp>
        <p:nvSpPr>
          <p:cNvPr id="745" name="Google Shape;745;p97"/>
          <p:cNvSpPr/>
          <p:nvPr/>
        </p:nvSpPr>
        <p:spPr>
          <a:xfrm>
            <a:off x="114300" y="1692275"/>
            <a:ext cx="9029700" cy="181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-- 1.2 Enable terms table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gptext.terms(src_table, index_name, field_name, search_query, filter_queries, options)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remember to substitute your two digit student ID for the XX in the index 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select gptext.enable_terms('gptextdemo.twenty_news_groups','studentXX.gptextdemo.twenty_news_groups','contents');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onsolas"/>
              <a:ea typeface="Consolas"/>
              <a:cs typeface="Consolas"/>
              <a:sym typeface="Consolas"/>
            </a:endParaRPr>
          </a:p>
        </p:txBody>
      </p:sp>
      <p:sp>
        <p:nvSpPr>
          <p:cNvPr id="746" name="Google Shape;746;p97"/>
          <p:cNvSpPr txBox="1"/>
          <p:nvPr/>
        </p:nvSpPr>
        <p:spPr>
          <a:xfrm>
            <a:off x="1281113" y="3703638"/>
            <a:ext cx="7737475" cy="7540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800"/>
              <a:buFont typeface="Noto Sans Symbols"/>
              <a:buNone/>
            </a:pPr>
            <a:r>
              <a:rPr lang="en-US" sz="1800" b="0" i="0" u="none" strike="noStrike" cap="none">
                <a:solidFill>
                  <a:schemeClr val="dk1"/>
                </a:solidFill>
                <a:latin typeface="Arial"/>
                <a:ea typeface="Arial"/>
                <a:cs typeface="Arial"/>
                <a:sym typeface="Arial"/>
              </a:rPr>
              <a:t>Enable terms for the ‘content’ field after index creation or before re-indexing. For this example, there is no ‘search query’ , ‘filter queries’, or ‘options’</a:t>
            </a:r>
            <a:endParaRPr sz="1400" b="0" i="0" u="none" strike="noStrike" cap="none">
              <a:solidFill>
                <a:srgbClr val="000000"/>
              </a:solidFill>
              <a:latin typeface="Arial"/>
              <a:ea typeface="Arial"/>
              <a:cs typeface="Arial"/>
              <a:sym typeface="Arial"/>
            </a:endParaRPr>
          </a:p>
        </p:txBody>
      </p:sp>
      <p:sp>
        <p:nvSpPr>
          <p:cNvPr id="747" name="Google Shape;747;p97"/>
          <p:cNvSpPr/>
          <p:nvPr/>
        </p:nvSpPr>
        <p:spPr>
          <a:xfrm rot="5400000">
            <a:off x="836613" y="3349625"/>
            <a:ext cx="393700" cy="368300"/>
          </a:xfrm>
          <a:prstGeom prst="leftArrow">
            <a:avLst>
              <a:gd name="adj1" fmla="val 50000"/>
              <a:gd name="adj2" fmla="val 50000"/>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8"/>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Populating an index</a:t>
            </a:r>
            <a:endParaRPr sz="3200" b="0" i="0" u="none" strike="noStrike" cap="none">
              <a:solidFill>
                <a:schemeClr val="dk2"/>
              </a:solidFill>
              <a:latin typeface="Arial"/>
              <a:ea typeface="Arial"/>
              <a:cs typeface="Arial"/>
              <a:sym typeface="Arial"/>
            </a:endParaRPr>
          </a:p>
        </p:txBody>
      </p:sp>
      <p:sp>
        <p:nvSpPr>
          <p:cNvPr id="753" name="Google Shape;753;p98"/>
          <p:cNvSpPr txBox="1">
            <a:spLocks noGrp="1"/>
          </p:cNvSpPr>
          <p:nvPr>
            <p:ph type="body" idx="1"/>
          </p:nvPr>
        </p:nvSpPr>
        <p:spPr>
          <a:xfrm>
            <a:off x="392125" y="896953"/>
            <a:ext cx="8410500" cy="3616500"/>
          </a:xfrm>
          <a:prstGeom prst="rect">
            <a:avLst/>
          </a:prstGeom>
          <a:noFill/>
          <a:ln>
            <a:noFill/>
          </a:ln>
        </p:spPr>
        <p:txBody>
          <a:bodyPr spcFirstLastPara="1" wrap="square" lIns="0" tIns="0" rIns="0" bIns="0" anchor="t" anchorCtr="0">
            <a:noAutofit/>
          </a:bodyPr>
          <a:lstStyle/>
          <a:p>
            <a:pPr marL="228600" marR="0" lvl="0" indent="-228600" algn="l" rtl="0">
              <a:lnSpc>
                <a:spcPct val="80000"/>
              </a:lnSpc>
              <a:spcBef>
                <a:spcPts val="0"/>
              </a:spcBef>
              <a:spcAft>
                <a:spcPts val="0"/>
              </a:spcAft>
              <a:buClr>
                <a:schemeClr val="accent1"/>
              </a:buClr>
              <a:buSzPts val="2040"/>
              <a:buFont typeface="Noto Sans Symbols"/>
              <a:buChar char="•"/>
            </a:pPr>
            <a:r>
              <a:rPr lang="en-US" sz="2040" b="0" i="0" u="none" strike="noStrike" cap="none">
                <a:solidFill>
                  <a:schemeClr val="dk1"/>
                </a:solidFill>
                <a:latin typeface="Arial"/>
                <a:ea typeface="Arial"/>
                <a:cs typeface="Arial"/>
                <a:sym typeface="Arial"/>
              </a:rPr>
              <a:t>To populate an empty GPText index</a:t>
            </a:r>
            <a:endParaRPr/>
          </a:p>
          <a:p>
            <a:pPr marL="0" marR="0" lvl="0" indent="0" algn="l" rtl="0">
              <a:lnSpc>
                <a:spcPct val="80000"/>
              </a:lnSpc>
              <a:spcBef>
                <a:spcPts val="1200"/>
              </a:spcBef>
              <a:spcAft>
                <a:spcPts val="0"/>
              </a:spcAft>
              <a:buClr>
                <a:schemeClr val="accent1"/>
              </a:buClr>
              <a:buSzPts val="2040"/>
              <a:buFont typeface="Noto Sans Symbols"/>
              <a:buNone/>
            </a:pPr>
            <a:endParaRPr sz="2040" b="1" i="0" u="none" strike="noStrike" cap="none">
              <a:solidFill>
                <a:schemeClr val="dk1"/>
              </a:solidFill>
              <a:latin typeface="Arial"/>
              <a:ea typeface="Arial"/>
              <a:cs typeface="Arial"/>
              <a:sym typeface="Arial"/>
            </a:endParaRPr>
          </a:p>
          <a:p>
            <a:pPr marL="228600" marR="0" lvl="0" indent="-228600" algn="l" rtl="0">
              <a:lnSpc>
                <a:spcPct val="80000"/>
              </a:lnSpc>
              <a:spcBef>
                <a:spcPts val="1200"/>
              </a:spcBef>
              <a:spcAft>
                <a:spcPts val="0"/>
              </a:spcAft>
              <a:buClr>
                <a:schemeClr val="accent1"/>
              </a:buClr>
              <a:buSzPts val="2040"/>
              <a:buFont typeface="Noto Sans Symbols"/>
              <a:buChar char="•"/>
            </a:pPr>
            <a:r>
              <a:rPr lang="en-US" sz="2040" b="0" i="0" u="none" strike="noStrike" cap="none">
                <a:solidFill>
                  <a:schemeClr val="dk1"/>
                </a:solidFill>
                <a:latin typeface="Arial"/>
                <a:ea typeface="Arial"/>
                <a:cs typeface="Arial"/>
                <a:sym typeface="Arial"/>
              </a:rPr>
              <a:t>Note: </a:t>
            </a:r>
            <a:endParaRPr/>
          </a:p>
          <a:p>
            <a:pPr marL="742950" marR="0" lvl="1" indent="-285750" algn="l" rtl="0">
              <a:lnSpc>
                <a:spcPct val="90000"/>
              </a:lnSpc>
              <a:spcBef>
                <a:spcPts val="300"/>
              </a:spcBef>
              <a:spcAft>
                <a:spcPts val="0"/>
              </a:spcAft>
              <a:buClr>
                <a:schemeClr val="accent1"/>
              </a:buClr>
              <a:buSzPts val="1360"/>
              <a:buFont typeface="Verdana"/>
              <a:buChar char="–"/>
            </a:pPr>
            <a:r>
              <a:rPr lang="en-US" sz="1360" b="0" i="0" u="none" strike="noStrike" cap="none">
                <a:solidFill>
                  <a:schemeClr val="dk1"/>
                </a:solidFill>
                <a:latin typeface="Arial"/>
                <a:ea typeface="Arial"/>
                <a:cs typeface="Arial"/>
                <a:sym typeface="Arial"/>
              </a:rPr>
              <a:t>Arguments to gptext.index() must be expressions</a:t>
            </a:r>
            <a:endParaRPr/>
          </a:p>
          <a:p>
            <a:pPr marL="742950" marR="0" lvl="1" indent="-285750" algn="l" rtl="0">
              <a:lnSpc>
                <a:spcPct val="90000"/>
              </a:lnSpc>
              <a:spcBef>
                <a:spcPts val="300"/>
              </a:spcBef>
              <a:spcAft>
                <a:spcPts val="0"/>
              </a:spcAft>
              <a:buClr>
                <a:schemeClr val="accent1"/>
              </a:buClr>
              <a:buSzPts val="1190"/>
              <a:buFont typeface="Verdana"/>
              <a:buChar char="–"/>
            </a:pPr>
            <a:r>
              <a:rPr lang="en-US" sz="1190" b="0" i="0" u="none" strike="noStrike" cap="none">
                <a:solidFill>
                  <a:schemeClr val="dk1"/>
                </a:solidFill>
                <a:latin typeface="Consolas"/>
                <a:ea typeface="Consolas"/>
                <a:cs typeface="Consolas"/>
                <a:sym typeface="Consolas"/>
              </a:rPr>
              <a:t>TABLE(</a:t>
            </a:r>
            <a:r>
              <a:rPr lang="en-US" sz="1190" b="0" i="0" u="none" strike="noStrike" cap="none">
                <a:solidFill>
                  <a:srgbClr val="0000FF"/>
                </a:solidFill>
                <a:latin typeface="Consolas"/>
                <a:ea typeface="Consolas"/>
                <a:cs typeface="Consolas"/>
                <a:sym typeface="Consolas"/>
              </a:rPr>
              <a:t>SELECT </a:t>
            </a:r>
            <a:r>
              <a:rPr lang="en-US" sz="1190" b="0" i="0" u="none" strike="noStrike" cap="none">
                <a:solidFill>
                  <a:schemeClr val="dk1"/>
                </a:solidFill>
                <a:latin typeface="Consolas"/>
                <a:ea typeface="Consolas"/>
                <a:cs typeface="Consolas"/>
                <a:sym typeface="Consolas"/>
              </a:rPr>
              <a:t>* </a:t>
            </a:r>
            <a:r>
              <a:rPr lang="en-US" sz="1190" b="0" i="0" u="none" strike="noStrike" cap="none">
                <a:solidFill>
                  <a:srgbClr val="0000FF"/>
                </a:solidFill>
                <a:latin typeface="Consolas"/>
                <a:ea typeface="Consolas"/>
                <a:cs typeface="Consolas"/>
                <a:sym typeface="Consolas"/>
              </a:rPr>
              <a:t>FROM</a:t>
            </a:r>
            <a:r>
              <a:rPr lang="en-US" sz="1190" b="0" i="0" u="none" strike="noStrike" cap="none">
                <a:solidFill>
                  <a:schemeClr val="dk1"/>
                </a:solidFill>
                <a:latin typeface="Consolas"/>
                <a:ea typeface="Consolas"/>
                <a:cs typeface="Consolas"/>
                <a:sym typeface="Consolas"/>
              </a:rPr>
              <a:t> table_name) </a:t>
            </a:r>
            <a:r>
              <a:rPr lang="en-US" sz="1360" b="0" i="0" u="none" strike="noStrike" cap="none">
                <a:solidFill>
                  <a:schemeClr val="dk1"/>
                </a:solidFill>
                <a:latin typeface="Arial"/>
                <a:ea typeface="Arial"/>
                <a:cs typeface="Arial"/>
                <a:sym typeface="Arial"/>
              </a:rPr>
              <a:t>creates a “table-valued expression” from the articles table, using the table function TABLE. </a:t>
            </a:r>
            <a:endParaRPr/>
          </a:p>
          <a:p>
            <a:pPr marL="742950" marR="0" lvl="1" indent="-285750" algn="l" rtl="0">
              <a:lnSpc>
                <a:spcPct val="90000"/>
              </a:lnSpc>
              <a:spcBef>
                <a:spcPts val="300"/>
              </a:spcBef>
              <a:spcAft>
                <a:spcPts val="0"/>
              </a:spcAft>
              <a:buClr>
                <a:schemeClr val="accent1"/>
              </a:buClr>
              <a:buSzPts val="1360"/>
              <a:buFont typeface="Verdana"/>
              <a:buChar char="–"/>
            </a:pPr>
            <a:r>
              <a:rPr lang="en-US" sz="1360" b="0" i="0" u="none" strike="noStrike" cap="none">
                <a:solidFill>
                  <a:schemeClr val="dk1"/>
                </a:solidFill>
                <a:latin typeface="Arial"/>
                <a:ea typeface="Arial"/>
                <a:cs typeface="Arial"/>
                <a:sym typeface="Arial"/>
              </a:rPr>
              <a:t>Selective index/updates by changing the inner select list in the query </a:t>
            </a:r>
            <a:endParaRPr sz="1360" b="0" i="0" u="none" strike="noStrike" cap="none">
              <a:solidFill>
                <a:schemeClr val="dk1"/>
              </a:solidFill>
              <a:latin typeface="Arial"/>
              <a:ea typeface="Arial"/>
              <a:cs typeface="Arial"/>
              <a:sym typeface="Arial"/>
            </a:endParaRPr>
          </a:p>
          <a:p>
            <a:pPr marL="228600" marR="0" lvl="0" indent="-228600" algn="l" rtl="0">
              <a:lnSpc>
                <a:spcPct val="80000"/>
              </a:lnSpc>
              <a:spcBef>
                <a:spcPts val="1200"/>
              </a:spcBef>
              <a:spcAft>
                <a:spcPts val="0"/>
              </a:spcAft>
              <a:buClr>
                <a:schemeClr val="accent1"/>
              </a:buClr>
              <a:buSzPts val="2040"/>
              <a:buFont typeface="Noto Sans Symbols"/>
              <a:buChar char="•"/>
            </a:pPr>
            <a:r>
              <a:rPr lang="en-US" sz="2040" b="0" i="0" u="none" strike="noStrike" cap="none">
                <a:solidFill>
                  <a:schemeClr val="dk1"/>
                </a:solidFill>
                <a:latin typeface="Arial"/>
                <a:ea typeface="Arial"/>
                <a:cs typeface="Arial"/>
                <a:sym typeface="Arial"/>
              </a:rPr>
              <a:t>Example: </a:t>
            </a:r>
            <a:endParaRPr/>
          </a:p>
          <a:p>
            <a:pPr marL="228600" marR="0" lvl="0" indent="-99060" algn="l" rtl="0">
              <a:lnSpc>
                <a:spcPct val="80000"/>
              </a:lnSpc>
              <a:spcBef>
                <a:spcPts val="1200"/>
              </a:spcBef>
              <a:spcAft>
                <a:spcPts val="0"/>
              </a:spcAft>
              <a:buClr>
                <a:schemeClr val="accent1"/>
              </a:buClr>
              <a:buSzPts val="2040"/>
              <a:buFont typeface="Noto Sans Symbols"/>
              <a:buNone/>
            </a:pPr>
            <a:endParaRPr sz="2040" b="0" i="0" u="none" strike="noStrike" cap="none">
              <a:solidFill>
                <a:schemeClr val="dk1"/>
              </a:solidFill>
              <a:latin typeface="Arial"/>
              <a:ea typeface="Arial"/>
              <a:cs typeface="Arial"/>
              <a:sym typeface="Arial"/>
            </a:endParaRPr>
          </a:p>
          <a:p>
            <a:pPr marL="228600" marR="0" lvl="0" indent="-99060" algn="l" rtl="0">
              <a:lnSpc>
                <a:spcPct val="80000"/>
              </a:lnSpc>
              <a:spcBef>
                <a:spcPts val="1200"/>
              </a:spcBef>
              <a:spcAft>
                <a:spcPts val="0"/>
              </a:spcAft>
              <a:buClr>
                <a:schemeClr val="accent1"/>
              </a:buClr>
              <a:buSzPts val="2040"/>
              <a:buFont typeface="Noto Sans Symbols"/>
              <a:buNone/>
            </a:pPr>
            <a:endParaRPr sz="2040" b="0" i="0" u="none" strike="noStrike" cap="none">
              <a:solidFill>
                <a:schemeClr val="dk1"/>
              </a:solidFill>
              <a:latin typeface="Arial"/>
              <a:ea typeface="Arial"/>
              <a:cs typeface="Arial"/>
              <a:sym typeface="Arial"/>
            </a:endParaRPr>
          </a:p>
        </p:txBody>
      </p:sp>
      <p:sp>
        <p:nvSpPr>
          <p:cNvPr id="754" name="Google Shape;754;p98"/>
          <p:cNvSpPr/>
          <p:nvPr/>
        </p:nvSpPr>
        <p:spPr>
          <a:xfrm>
            <a:off x="698500" y="1171575"/>
            <a:ext cx="7705800" cy="7383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TABLE(</a:t>
            </a: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table_name), </a:t>
            </a:r>
            <a:r>
              <a:rPr lang="en-US" sz="1400" b="0" i="0" u="none" strike="noStrike" cap="none">
                <a:solidFill>
                  <a:srgbClr val="50A057"/>
                </a:solidFill>
                <a:latin typeface="Consolas"/>
                <a:ea typeface="Consolas"/>
                <a:cs typeface="Consolas"/>
                <a:sym typeface="Consolas"/>
              </a:rPr>
              <a:t>-- table-valued expression</a:t>
            </a:r>
            <a:endParaRPr sz="1400" b="0" i="0" u="none" strike="noStrike" cap="none">
              <a:solidFill>
                <a:schemeClr val="dk1"/>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index_name)		               </a:t>
            </a:r>
            <a:r>
              <a:rPr lang="en-US" sz="1400" b="0" i="0" u="none" strike="noStrike" cap="none">
                <a:solidFill>
                  <a:srgbClr val="50A057"/>
                </a:solidFill>
                <a:latin typeface="Consolas"/>
                <a:ea typeface="Consolas"/>
                <a:cs typeface="Consolas"/>
                <a:sym typeface="Consolas"/>
              </a:rPr>
              <a:t>-- the name of the index</a:t>
            </a:r>
            <a:endParaRPr sz="1400" b="0" i="0" u="none" strike="noStrike" cap="none">
              <a:solidFill>
                <a:srgbClr val="000000"/>
              </a:solidFill>
              <a:latin typeface="Arial"/>
              <a:ea typeface="Arial"/>
              <a:cs typeface="Arial"/>
              <a:sym typeface="Arial"/>
            </a:endParaRPr>
          </a:p>
        </p:txBody>
      </p:sp>
      <p:sp>
        <p:nvSpPr>
          <p:cNvPr id="755" name="Google Shape;755;p98"/>
          <p:cNvSpPr/>
          <p:nvPr/>
        </p:nvSpPr>
        <p:spPr>
          <a:xfrm>
            <a:off x="698500" y="3648950"/>
            <a:ext cx="7086000" cy="7383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TABLE(</a:t>
            </a: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articles),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‘database.public.articles’);</a:t>
            </a:r>
            <a:endParaRPr sz="1400" b="0" i="0" u="none" strike="noStrike" cap="none">
              <a:solidFill>
                <a:srgbClr val="50A057"/>
              </a:solidFill>
              <a:latin typeface="Consolas"/>
              <a:ea typeface="Consolas"/>
              <a:cs typeface="Consolas"/>
              <a:sym typeface="Consolas"/>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4"/>
          <p:cNvSpPr txBox="1">
            <a:spLocks noGrp="1"/>
          </p:cNvSpPr>
          <p:nvPr>
            <p:ph type="title"/>
          </p:nvPr>
        </p:nvSpPr>
        <p:spPr>
          <a:xfrm>
            <a:off x="233363" y="88900"/>
            <a:ext cx="8410500" cy="608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GPText architecture</a:t>
            </a:r>
            <a:endParaRPr/>
          </a:p>
        </p:txBody>
      </p:sp>
      <p:sp>
        <p:nvSpPr>
          <p:cNvPr id="351" name="Google Shape;351;p54"/>
          <p:cNvSpPr/>
          <p:nvPr/>
        </p:nvSpPr>
        <p:spPr>
          <a:xfrm>
            <a:off x="138113" y="628650"/>
            <a:ext cx="4827600" cy="40005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accent1"/>
              </a:buClr>
              <a:buSzPts val="1750"/>
              <a:buFont typeface="Arial"/>
              <a:buChar char="•"/>
            </a:pPr>
            <a:r>
              <a:rPr lang="en-US" sz="1400" b="1" i="0" u="none" strike="noStrike" cap="none">
                <a:solidFill>
                  <a:srgbClr val="4D4D4D"/>
                </a:solidFill>
                <a:latin typeface="Arial"/>
                <a:ea typeface="Arial"/>
                <a:cs typeface="Arial"/>
                <a:sym typeface="Arial"/>
              </a:rPr>
              <a:t>Scalable</a:t>
            </a:r>
            <a:endParaRPr sz="1400" b="0" i="0" u="none" strike="noStrike" cap="none">
              <a:solidFill>
                <a:srgbClr val="4D4D4D"/>
              </a:solidFill>
              <a:latin typeface="Arial"/>
              <a:ea typeface="Arial"/>
              <a:cs typeface="Arial"/>
              <a:sym typeface="Arial"/>
            </a:endParaRPr>
          </a:p>
          <a:p>
            <a:pPr marL="742950" marR="0" lvl="1" indent="-285750" algn="l" rtl="0">
              <a:lnSpc>
                <a:spcPct val="100000"/>
              </a:lnSpc>
              <a:spcBef>
                <a:spcPts val="0"/>
              </a:spcBef>
              <a:spcAft>
                <a:spcPts val="0"/>
              </a:spcAft>
              <a:buClr>
                <a:schemeClr val="accent1"/>
              </a:buClr>
              <a:buSzPts val="1750"/>
              <a:buFont typeface="Arial"/>
              <a:buChar char="•"/>
            </a:pPr>
            <a:r>
              <a:rPr lang="en-US" sz="1400" b="0" i="0" u="none" strike="noStrike" cap="none">
                <a:solidFill>
                  <a:srgbClr val="4D4D4D"/>
                </a:solidFill>
                <a:latin typeface="Arial"/>
                <a:ea typeface="Arial"/>
                <a:cs typeface="Arial"/>
                <a:sym typeface="Arial"/>
              </a:rPr>
              <a:t>One dedicated Solr instance per segment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accent1"/>
              </a:buClr>
              <a:buSzPts val="1750"/>
              <a:buFont typeface="Arial"/>
              <a:buChar char="•"/>
            </a:pPr>
            <a:r>
              <a:rPr lang="en-US" sz="1400" b="0" i="0" u="none" strike="noStrike" cap="none">
                <a:solidFill>
                  <a:srgbClr val="4D4D4D"/>
                </a:solidFill>
                <a:latin typeface="Arial"/>
                <a:ea typeface="Arial"/>
                <a:cs typeface="Arial"/>
                <a:sym typeface="Arial"/>
              </a:rPr>
              <a:t>“MPP Text” – can linearly scale </a:t>
            </a:r>
            <a:endParaRPr sz="1000" b="0" i="0" u="none" strike="noStrike" cap="none">
              <a:solidFill>
                <a:srgbClr val="4D4D4D"/>
              </a:solidFill>
              <a:latin typeface="Arial"/>
              <a:ea typeface="Arial"/>
              <a:cs typeface="Arial"/>
              <a:sym typeface="Arial"/>
            </a:endParaRPr>
          </a:p>
          <a:p>
            <a:pPr marL="285750" marR="0" lvl="0" indent="-285750" algn="l" rtl="0">
              <a:lnSpc>
                <a:spcPct val="100000"/>
              </a:lnSpc>
              <a:spcBef>
                <a:spcPts val="0"/>
              </a:spcBef>
              <a:spcAft>
                <a:spcPts val="0"/>
              </a:spcAft>
              <a:buClr>
                <a:schemeClr val="accent1"/>
              </a:buClr>
              <a:buSzPts val="1750"/>
              <a:buFont typeface="Arial"/>
              <a:buChar char="•"/>
            </a:pPr>
            <a:r>
              <a:rPr lang="en-US" sz="1400" b="1" i="0" u="none" strike="noStrike" cap="none">
                <a:solidFill>
                  <a:srgbClr val="4D4D4D"/>
                </a:solidFill>
                <a:latin typeface="Arial"/>
                <a:ea typeface="Arial"/>
                <a:cs typeface="Arial"/>
                <a:sym typeface="Arial"/>
              </a:rPr>
              <a:t> High Availability</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accent1"/>
              </a:buClr>
              <a:buSzPts val="1750"/>
              <a:buFont typeface="Arial"/>
              <a:buChar char="•"/>
            </a:pPr>
            <a:r>
              <a:rPr lang="en-US" sz="1400" b="0" i="0" u="none" strike="noStrike" cap="none">
                <a:solidFill>
                  <a:srgbClr val="4D4D4D"/>
                </a:solidFill>
                <a:latin typeface="Arial"/>
                <a:ea typeface="Arial"/>
                <a:cs typeface="Arial"/>
                <a:sym typeface="Arial"/>
              </a:rPr>
              <a:t>Replicated</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accent1"/>
              </a:buClr>
              <a:buSzPts val="1750"/>
              <a:buFont typeface="Arial"/>
              <a:buChar char="•"/>
            </a:pPr>
            <a:r>
              <a:rPr lang="en-US" sz="1400" b="0" i="0" u="none" strike="noStrike" cap="none">
                <a:solidFill>
                  <a:srgbClr val="4D4D4D"/>
                </a:solidFill>
                <a:latin typeface="Arial"/>
                <a:ea typeface="Arial"/>
                <a:cs typeface="Arial"/>
                <a:sym typeface="Arial"/>
              </a:rPr>
              <a:t>Standby Solr instance per segment</a:t>
            </a:r>
            <a:endParaRPr sz="1000" b="0" i="0" u="none" strike="noStrike" cap="none">
              <a:solidFill>
                <a:srgbClr val="4D4D4D"/>
              </a:solidFill>
              <a:latin typeface="Arial"/>
              <a:ea typeface="Arial"/>
              <a:cs typeface="Arial"/>
              <a:sym typeface="Arial"/>
            </a:endParaRPr>
          </a:p>
          <a:p>
            <a:pPr marL="285750" marR="0" lvl="0" indent="-285750" algn="l" rtl="0">
              <a:lnSpc>
                <a:spcPct val="100000"/>
              </a:lnSpc>
              <a:spcBef>
                <a:spcPts val="0"/>
              </a:spcBef>
              <a:spcAft>
                <a:spcPts val="0"/>
              </a:spcAft>
              <a:buClr>
                <a:schemeClr val="accent1"/>
              </a:buClr>
              <a:buSzPts val="1750"/>
              <a:buFont typeface="Arial"/>
              <a:buChar char="•"/>
            </a:pPr>
            <a:r>
              <a:rPr lang="en-US" sz="1400" b="1" i="0" u="none" strike="noStrike" cap="none">
                <a:solidFill>
                  <a:srgbClr val="4D4D4D"/>
                </a:solidFill>
                <a:latin typeface="Arial"/>
                <a:ea typeface="Arial"/>
                <a:cs typeface="Arial"/>
                <a:sym typeface="Arial"/>
              </a:rPr>
              <a:t> Database management features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accent1"/>
              </a:buClr>
              <a:buSzPts val="1750"/>
              <a:buFont typeface="Arial"/>
              <a:buChar char="•"/>
            </a:pPr>
            <a:r>
              <a:rPr lang="en-US" sz="1400" b="0" i="0" u="none" strike="noStrike" cap="none">
                <a:solidFill>
                  <a:srgbClr val="4D4D4D"/>
                </a:solidFill>
                <a:latin typeface="Arial"/>
                <a:ea typeface="Arial"/>
                <a:cs typeface="Arial"/>
                <a:sym typeface="Arial"/>
              </a:rPr>
              <a:t>Backup/restore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accent1"/>
              </a:buClr>
              <a:buSzPts val="1750"/>
              <a:buFont typeface="Arial"/>
              <a:buChar char="•"/>
            </a:pPr>
            <a:r>
              <a:rPr lang="en-US" sz="1400" b="0" i="0" u="none" strike="noStrike" cap="none">
                <a:solidFill>
                  <a:srgbClr val="4D4D4D"/>
                </a:solidFill>
                <a:latin typeface="Arial"/>
                <a:ea typeface="Arial"/>
                <a:cs typeface="Arial"/>
                <a:sym typeface="Arial"/>
              </a:rPr>
              <a:t>Online expansion</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accent1"/>
              </a:buClr>
              <a:buSzPts val="1750"/>
              <a:buFont typeface="Arial"/>
              <a:buChar char="•"/>
            </a:pPr>
            <a:r>
              <a:rPr lang="en-US" sz="1400" b="0" i="0" u="none" strike="noStrike" cap="none">
                <a:solidFill>
                  <a:srgbClr val="4D4D4D"/>
                </a:solidFill>
                <a:latin typeface="Arial"/>
                <a:ea typeface="Arial"/>
                <a:cs typeface="Arial"/>
                <a:sym typeface="Arial"/>
              </a:rPr>
              <a:t>Data recovery</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accent1"/>
              </a:buClr>
              <a:buSzPts val="1750"/>
              <a:buFont typeface="Arial"/>
              <a:buChar char="•"/>
            </a:pPr>
            <a:r>
              <a:rPr lang="en-US" sz="1400" b="0" i="0" u="none" strike="noStrike" cap="none">
                <a:solidFill>
                  <a:srgbClr val="4D4D4D"/>
                </a:solidFill>
                <a:latin typeface="Arial"/>
                <a:ea typeface="Arial"/>
                <a:cs typeface="Arial"/>
                <a:sym typeface="Arial"/>
              </a:rPr>
              <a:t>Performance monitoring</a:t>
            </a:r>
            <a:endParaRPr sz="1400" b="0" i="0" u="none" strike="noStrike" cap="none">
              <a:solidFill>
                <a:srgbClr val="4D4D4D"/>
              </a:solidFill>
              <a:latin typeface="Arial"/>
              <a:ea typeface="Arial"/>
              <a:cs typeface="Arial"/>
              <a:sym typeface="Arial"/>
            </a:endParaRPr>
          </a:p>
          <a:p>
            <a:pPr marL="285750" marR="0" lvl="0" indent="-285750" algn="l" rtl="0">
              <a:lnSpc>
                <a:spcPct val="100000"/>
              </a:lnSpc>
              <a:spcBef>
                <a:spcPts val="0"/>
              </a:spcBef>
              <a:spcAft>
                <a:spcPts val="0"/>
              </a:spcAft>
              <a:buClr>
                <a:schemeClr val="accent1"/>
              </a:buClr>
              <a:buSzPts val="1750"/>
              <a:buFont typeface="Arial"/>
              <a:buChar char="•"/>
            </a:pPr>
            <a:r>
              <a:rPr lang="en-US" sz="1400" b="0" i="0" u="none" strike="noStrike" cap="none">
                <a:solidFill>
                  <a:srgbClr val="4D4D4D"/>
                </a:solidFill>
                <a:latin typeface="Arial"/>
                <a:ea typeface="Arial"/>
                <a:cs typeface="Arial"/>
                <a:sym typeface="Arial"/>
              </a:rPr>
              <a:t> </a:t>
            </a:r>
            <a:r>
              <a:rPr lang="en-US" sz="1400" b="1" i="0" u="none" strike="noStrike" cap="none">
                <a:solidFill>
                  <a:srgbClr val="4D4D4D"/>
                </a:solidFill>
                <a:latin typeface="Arial"/>
                <a:ea typeface="Arial"/>
                <a:cs typeface="Arial"/>
                <a:sym typeface="Arial"/>
              </a:rPr>
              <a:t> Full Text Search</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accent1"/>
              </a:buClr>
              <a:buSzPts val="1750"/>
              <a:buFont typeface="Arial"/>
              <a:buChar char="•"/>
            </a:pPr>
            <a:r>
              <a:rPr lang="en-US" sz="1400" b="0" i="0" u="none" strike="noStrike" cap="none">
                <a:solidFill>
                  <a:srgbClr val="4D4D4D"/>
                </a:solidFill>
                <a:latin typeface="Arial"/>
                <a:ea typeface="Arial"/>
                <a:cs typeface="Arial"/>
                <a:sym typeface="Arial"/>
              </a:rPr>
              <a:t>Flexible indexing and search (stemming, phonetic search, multilingual search)</a:t>
            </a:r>
            <a:endParaRPr sz="1000" b="0" i="0" u="none" strike="noStrike" cap="none">
              <a:solidFill>
                <a:srgbClr val="4D4D4D"/>
              </a:solidFill>
              <a:latin typeface="Arial"/>
              <a:ea typeface="Arial"/>
              <a:cs typeface="Arial"/>
              <a:sym typeface="Arial"/>
            </a:endParaRPr>
          </a:p>
          <a:p>
            <a:pPr marL="285750" marR="0" lvl="0" indent="-285750" algn="l" rtl="0">
              <a:lnSpc>
                <a:spcPct val="100000"/>
              </a:lnSpc>
              <a:spcBef>
                <a:spcPts val="0"/>
              </a:spcBef>
              <a:spcAft>
                <a:spcPts val="0"/>
              </a:spcAft>
              <a:buClr>
                <a:schemeClr val="accent1"/>
              </a:buClr>
              <a:buSzPts val="1750"/>
              <a:buFont typeface="Arial"/>
              <a:buChar char="•"/>
            </a:pPr>
            <a:r>
              <a:rPr lang="en-US" sz="1400" b="1" i="0" u="none" strike="noStrike" cap="none">
                <a:solidFill>
                  <a:srgbClr val="4D4D4D"/>
                </a:solidFill>
                <a:latin typeface="Arial"/>
                <a:ea typeface="Arial"/>
                <a:cs typeface="Arial"/>
                <a:sym typeface="Arial"/>
              </a:rPr>
              <a:t> Join</a:t>
            </a:r>
            <a:r>
              <a:rPr lang="en-US" sz="1400" b="0" i="0" u="none" strike="noStrike" cap="none">
                <a:solidFill>
                  <a:srgbClr val="4D4D4D"/>
                </a:solidFill>
                <a:latin typeface="Arial"/>
                <a:ea typeface="Arial"/>
                <a:cs typeface="Arial"/>
                <a:sym typeface="Arial"/>
              </a:rPr>
              <a:t> structured &amp; text in one query</a:t>
            </a:r>
            <a:endParaRPr sz="1400" b="0" i="0" u="none" strike="noStrike" cap="none">
              <a:solidFill>
                <a:srgbClr val="000000"/>
              </a:solidFill>
              <a:latin typeface="Arial"/>
              <a:ea typeface="Arial"/>
              <a:cs typeface="Arial"/>
              <a:sym typeface="Arial"/>
            </a:endParaRPr>
          </a:p>
        </p:txBody>
      </p:sp>
      <p:grpSp>
        <p:nvGrpSpPr>
          <p:cNvPr id="352" name="Google Shape;352;p54"/>
          <p:cNvGrpSpPr/>
          <p:nvPr/>
        </p:nvGrpSpPr>
        <p:grpSpPr>
          <a:xfrm>
            <a:off x="4609983" y="647713"/>
            <a:ext cx="4343248" cy="3103855"/>
            <a:chOff x="3923040" y="307711"/>
            <a:chExt cx="5068559" cy="3494152"/>
          </a:xfrm>
        </p:grpSpPr>
        <p:pic>
          <p:nvPicPr>
            <p:cNvPr id="353" name="Google Shape;353;p54" descr="I:\MS Graphics\Icons - Illustrations\timeline\timeline line six 6 segment blue glow.png"/>
            <p:cNvPicPr preferRelativeResize="0"/>
            <p:nvPr/>
          </p:nvPicPr>
          <p:blipFill rotWithShape="1">
            <a:blip r:embed="rId3">
              <a:alphaModFix/>
            </a:blip>
            <a:srcRect/>
            <a:stretch/>
          </p:blipFill>
          <p:spPr>
            <a:xfrm>
              <a:off x="3923040" y="1734664"/>
              <a:ext cx="5068559" cy="201236"/>
            </a:xfrm>
            <a:prstGeom prst="rect">
              <a:avLst/>
            </a:prstGeom>
            <a:noFill/>
            <a:ln>
              <a:noFill/>
            </a:ln>
          </p:spPr>
        </p:pic>
        <p:cxnSp>
          <p:nvCxnSpPr>
            <p:cNvPr id="354" name="Google Shape;354;p54"/>
            <p:cNvCxnSpPr/>
            <p:nvPr/>
          </p:nvCxnSpPr>
          <p:spPr>
            <a:xfrm rot="5400000">
              <a:off x="5923364" y="1595378"/>
              <a:ext cx="330600" cy="0"/>
            </a:xfrm>
            <a:prstGeom prst="straightConnector1">
              <a:avLst/>
            </a:prstGeom>
            <a:noFill/>
            <a:ln w="38100" cap="flat" cmpd="sng">
              <a:solidFill>
                <a:schemeClr val="dk1"/>
              </a:solidFill>
              <a:prstDash val="solid"/>
              <a:round/>
              <a:headEnd type="none" w="sm" len="sm"/>
              <a:tailEnd type="none" w="sm" len="sm"/>
            </a:ln>
          </p:spPr>
        </p:cxnSp>
        <p:cxnSp>
          <p:nvCxnSpPr>
            <p:cNvPr id="355" name="Google Shape;355;p54"/>
            <p:cNvCxnSpPr/>
            <p:nvPr/>
          </p:nvCxnSpPr>
          <p:spPr>
            <a:xfrm rot="5400000">
              <a:off x="6887613" y="1473857"/>
              <a:ext cx="584400" cy="0"/>
            </a:xfrm>
            <a:prstGeom prst="straightConnector1">
              <a:avLst/>
            </a:prstGeom>
            <a:noFill/>
            <a:ln w="38100" cap="flat" cmpd="sng">
              <a:solidFill>
                <a:schemeClr val="dk1"/>
              </a:solidFill>
              <a:prstDash val="solid"/>
              <a:round/>
              <a:headEnd type="none" w="sm" len="sm"/>
              <a:tailEnd type="none" w="sm" len="sm"/>
            </a:ln>
          </p:spPr>
        </p:cxnSp>
        <p:pic>
          <p:nvPicPr>
            <p:cNvPr id="356" name="Google Shape;356;p54" descr="server"/>
            <p:cNvPicPr preferRelativeResize="0"/>
            <p:nvPr/>
          </p:nvPicPr>
          <p:blipFill rotWithShape="1">
            <a:blip r:embed="rId4">
              <a:alphaModFix/>
            </a:blip>
            <a:srcRect/>
            <a:stretch/>
          </p:blipFill>
          <p:spPr>
            <a:xfrm>
              <a:off x="6700158" y="1214420"/>
              <a:ext cx="922338" cy="215503"/>
            </a:xfrm>
            <a:prstGeom prst="rect">
              <a:avLst/>
            </a:prstGeom>
            <a:noFill/>
            <a:ln>
              <a:noFill/>
            </a:ln>
          </p:spPr>
        </p:pic>
        <p:sp>
          <p:nvSpPr>
            <p:cNvPr id="357" name="Google Shape;357;p54"/>
            <p:cNvSpPr/>
            <p:nvPr/>
          </p:nvSpPr>
          <p:spPr>
            <a:xfrm>
              <a:off x="6700004" y="983276"/>
              <a:ext cx="922500" cy="212700"/>
            </a:xfrm>
            <a:prstGeom prst="roundRect">
              <a:avLst>
                <a:gd name="adj" fmla="val 16667"/>
              </a:avLst>
            </a:prstGeom>
            <a:solidFill>
              <a:srgbClr val="2E7D8C"/>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Standby</a:t>
              </a:r>
              <a:endParaRPr sz="1400" b="0" i="0" u="none" strike="noStrike" cap="none">
                <a:solidFill>
                  <a:srgbClr val="000000"/>
                </a:solidFill>
                <a:latin typeface="Arial"/>
                <a:ea typeface="Arial"/>
                <a:cs typeface="Arial"/>
                <a:sym typeface="Arial"/>
              </a:endParaRPr>
            </a:p>
          </p:txBody>
        </p:sp>
        <p:grpSp>
          <p:nvGrpSpPr>
            <p:cNvPr id="358" name="Google Shape;358;p54"/>
            <p:cNvGrpSpPr/>
            <p:nvPr/>
          </p:nvGrpSpPr>
          <p:grpSpPr>
            <a:xfrm>
              <a:off x="4330063" y="1882387"/>
              <a:ext cx="2524051" cy="1141817"/>
              <a:chOff x="3977258" y="3790755"/>
              <a:chExt cx="1801093" cy="1071022"/>
            </a:xfrm>
          </p:grpSpPr>
          <p:cxnSp>
            <p:nvCxnSpPr>
              <p:cNvPr id="359" name="Google Shape;359;p54"/>
              <p:cNvCxnSpPr/>
              <p:nvPr/>
            </p:nvCxnSpPr>
            <p:spPr>
              <a:xfrm rot="5400000">
                <a:off x="4027541" y="4023952"/>
                <a:ext cx="417300" cy="1200"/>
              </a:xfrm>
              <a:prstGeom prst="straightConnector1">
                <a:avLst/>
              </a:prstGeom>
              <a:noFill/>
              <a:ln w="38100" cap="flat" cmpd="sng">
                <a:solidFill>
                  <a:schemeClr val="dk1"/>
                </a:solidFill>
                <a:prstDash val="solid"/>
                <a:round/>
                <a:headEnd type="none" w="sm" len="sm"/>
                <a:tailEnd type="none" w="sm" len="sm"/>
              </a:ln>
            </p:spPr>
          </p:cxnSp>
          <p:cxnSp>
            <p:nvCxnSpPr>
              <p:cNvPr id="360" name="Google Shape;360;p54"/>
              <p:cNvCxnSpPr/>
              <p:nvPr/>
            </p:nvCxnSpPr>
            <p:spPr>
              <a:xfrm rot="5400000">
                <a:off x="4611727" y="4005406"/>
                <a:ext cx="429300" cy="0"/>
              </a:xfrm>
              <a:prstGeom prst="straightConnector1">
                <a:avLst/>
              </a:prstGeom>
              <a:noFill/>
              <a:ln w="38100" cap="flat" cmpd="sng">
                <a:solidFill>
                  <a:schemeClr val="dk1"/>
                </a:solidFill>
                <a:prstDash val="solid"/>
                <a:round/>
                <a:headEnd type="none" w="sm" len="sm"/>
                <a:tailEnd type="none" w="sm" len="sm"/>
              </a:ln>
            </p:spPr>
          </p:cxnSp>
          <p:cxnSp>
            <p:nvCxnSpPr>
              <p:cNvPr id="361" name="Google Shape;361;p54"/>
              <p:cNvCxnSpPr/>
              <p:nvPr/>
            </p:nvCxnSpPr>
            <p:spPr>
              <a:xfrm rot="5400000">
                <a:off x="5236414" y="4011405"/>
                <a:ext cx="442500" cy="1200"/>
              </a:xfrm>
              <a:prstGeom prst="straightConnector1">
                <a:avLst/>
              </a:prstGeom>
              <a:noFill/>
              <a:ln w="38100" cap="flat" cmpd="sng">
                <a:solidFill>
                  <a:schemeClr val="dk1"/>
                </a:solidFill>
                <a:prstDash val="solid"/>
                <a:round/>
                <a:headEnd type="none" w="sm" len="sm"/>
                <a:tailEnd type="none" w="sm" len="sm"/>
              </a:ln>
            </p:spPr>
          </p:cxnSp>
          <p:grpSp>
            <p:nvGrpSpPr>
              <p:cNvPr id="362" name="Google Shape;362;p54"/>
              <p:cNvGrpSpPr/>
              <p:nvPr/>
            </p:nvGrpSpPr>
            <p:grpSpPr>
              <a:xfrm>
                <a:off x="4585785" y="4100954"/>
                <a:ext cx="560565" cy="361562"/>
                <a:chOff x="456671" y="2342072"/>
                <a:chExt cx="991800" cy="481762"/>
              </a:xfrm>
            </p:grpSpPr>
            <p:pic>
              <p:nvPicPr>
                <p:cNvPr id="363" name="Google Shape;363;p54" descr="server"/>
                <p:cNvPicPr preferRelativeResize="0"/>
                <p:nvPr/>
              </p:nvPicPr>
              <p:blipFill rotWithShape="1">
                <a:blip r:embed="rId4">
                  <a:alphaModFix/>
                </a:blip>
                <a:srcRect/>
                <a:stretch/>
              </p:blipFill>
              <p:spPr>
                <a:xfrm>
                  <a:off x="457200" y="2590800"/>
                  <a:ext cx="990600" cy="233034"/>
                </a:xfrm>
                <a:prstGeom prst="rect">
                  <a:avLst/>
                </a:prstGeom>
                <a:noFill/>
                <a:ln>
                  <a:noFill/>
                </a:ln>
              </p:spPr>
            </p:pic>
            <p:sp>
              <p:nvSpPr>
                <p:cNvPr id="364" name="Google Shape;364;p54"/>
                <p:cNvSpPr/>
                <p:nvPr/>
              </p:nvSpPr>
              <p:spPr>
                <a:xfrm>
                  <a:off x="456671" y="2342072"/>
                  <a:ext cx="991800" cy="230100"/>
                </a:xfrm>
                <a:prstGeom prst="roundRect">
                  <a:avLst>
                    <a:gd name="adj" fmla="val 16667"/>
                  </a:avLst>
                </a:prstGeom>
                <a:solidFill>
                  <a:schemeClr val="accent1"/>
                </a:solidFill>
                <a:ln w="19050" cap="flat" cmpd="sng">
                  <a:solidFill>
                    <a:srgbClr val="266D6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Segment</a:t>
                  </a:r>
                  <a:endParaRPr sz="1400" b="0" i="0" u="none" strike="noStrike" cap="none">
                    <a:solidFill>
                      <a:srgbClr val="000000"/>
                    </a:solidFill>
                    <a:latin typeface="Arial"/>
                    <a:ea typeface="Arial"/>
                    <a:cs typeface="Arial"/>
                    <a:sym typeface="Arial"/>
                  </a:endParaRPr>
                </a:p>
              </p:txBody>
            </p:sp>
          </p:grpSp>
          <p:grpSp>
            <p:nvGrpSpPr>
              <p:cNvPr id="365" name="Google Shape;365;p54"/>
              <p:cNvGrpSpPr/>
              <p:nvPr/>
            </p:nvGrpSpPr>
            <p:grpSpPr>
              <a:xfrm>
                <a:off x="3977258" y="4100954"/>
                <a:ext cx="571513" cy="361562"/>
                <a:chOff x="457200" y="2342072"/>
                <a:chExt cx="1011169" cy="481762"/>
              </a:xfrm>
            </p:grpSpPr>
            <p:pic>
              <p:nvPicPr>
                <p:cNvPr id="366" name="Google Shape;366;p54" descr="server"/>
                <p:cNvPicPr preferRelativeResize="0"/>
                <p:nvPr/>
              </p:nvPicPr>
              <p:blipFill rotWithShape="1">
                <a:blip r:embed="rId4">
                  <a:alphaModFix/>
                </a:blip>
                <a:srcRect/>
                <a:stretch/>
              </p:blipFill>
              <p:spPr>
                <a:xfrm>
                  <a:off x="457200" y="2590800"/>
                  <a:ext cx="990600" cy="233034"/>
                </a:xfrm>
                <a:prstGeom prst="rect">
                  <a:avLst/>
                </a:prstGeom>
                <a:noFill/>
                <a:ln>
                  <a:noFill/>
                </a:ln>
              </p:spPr>
            </p:pic>
            <p:sp>
              <p:nvSpPr>
                <p:cNvPr id="367" name="Google Shape;367;p54"/>
                <p:cNvSpPr/>
                <p:nvPr/>
              </p:nvSpPr>
              <p:spPr>
                <a:xfrm>
                  <a:off x="457969" y="2342072"/>
                  <a:ext cx="1010400" cy="230100"/>
                </a:xfrm>
                <a:prstGeom prst="roundRect">
                  <a:avLst>
                    <a:gd name="adj" fmla="val 16667"/>
                  </a:avLst>
                </a:prstGeom>
                <a:solidFill>
                  <a:schemeClr val="accent1"/>
                </a:solidFill>
                <a:ln w="19050" cap="flat" cmpd="sng">
                  <a:solidFill>
                    <a:srgbClr val="266D6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Segment</a:t>
                  </a:r>
                  <a:endParaRPr sz="1400" b="0" i="0" u="none" strike="noStrike" cap="none">
                    <a:solidFill>
                      <a:srgbClr val="000000"/>
                    </a:solidFill>
                    <a:latin typeface="Arial"/>
                    <a:ea typeface="Arial"/>
                    <a:cs typeface="Arial"/>
                    <a:sym typeface="Arial"/>
                  </a:endParaRPr>
                </a:p>
              </p:txBody>
            </p:sp>
          </p:grpSp>
          <p:grpSp>
            <p:nvGrpSpPr>
              <p:cNvPr id="368" name="Google Shape;368;p54"/>
              <p:cNvGrpSpPr/>
              <p:nvPr/>
            </p:nvGrpSpPr>
            <p:grpSpPr>
              <a:xfrm>
                <a:off x="5215029" y="4100954"/>
                <a:ext cx="560565" cy="361562"/>
                <a:chOff x="456820" y="2342072"/>
                <a:chExt cx="991800" cy="481762"/>
              </a:xfrm>
            </p:grpSpPr>
            <p:pic>
              <p:nvPicPr>
                <p:cNvPr id="369" name="Google Shape;369;p54" descr="server"/>
                <p:cNvPicPr preferRelativeResize="0"/>
                <p:nvPr/>
              </p:nvPicPr>
              <p:blipFill rotWithShape="1">
                <a:blip r:embed="rId4">
                  <a:alphaModFix/>
                </a:blip>
                <a:srcRect/>
                <a:stretch/>
              </p:blipFill>
              <p:spPr>
                <a:xfrm>
                  <a:off x="457200" y="2590800"/>
                  <a:ext cx="990600" cy="233034"/>
                </a:xfrm>
                <a:prstGeom prst="rect">
                  <a:avLst/>
                </a:prstGeom>
                <a:noFill/>
                <a:ln>
                  <a:noFill/>
                </a:ln>
              </p:spPr>
            </p:pic>
            <p:sp>
              <p:nvSpPr>
                <p:cNvPr id="370" name="Google Shape;370;p54"/>
                <p:cNvSpPr/>
                <p:nvPr/>
              </p:nvSpPr>
              <p:spPr>
                <a:xfrm>
                  <a:off x="456820" y="2342072"/>
                  <a:ext cx="991800" cy="230100"/>
                </a:xfrm>
                <a:prstGeom prst="roundRect">
                  <a:avLst>
                    <a:gd name="adj" fmla="val 16667"/>
                  </a:avLst>
                </a:prstGeom>
                <a:solidFill>
                  <a:schemeClr val="accent1"/>
                </a:solidFill>
                <a:ln w="19050" cap="flat" cmpd="sng">
                  <a:solidFill>
                    <a:srgbClr val="266D6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Segment</a:t>
                  </a:r>
                  <a:endParaRPr sz="1400" b="0" i="0" u="none" strike="noStrike" cap="none">
                    <a:solidFill>
                      <a:srgbClr val="000000"/>
                    </a:solidFill>
                    <a:latin typeface="Arial"/>
                    <a:ea typeface="Arial"/>
                    <a:cs typeface="Arial"/>
                    <a:sym typeface="Arial"/>
                  </a:endParaRPr>
                </a:p>
              </p:txBody>
            </p:sp>
          </p:grpSp>
          <p:grpSp>
            <p:nvGrpSpPr>
              <p:cNvPr id="371" name="Google Shape;371;p54"/>
              <p:cNvGrpSpPr/>
              <p:nvPr/>
            </p:nvGrpSpPr>
            <p:grpSpPr>
              <a:xfrm>
                <a:off x="3987455" y="4473696"/>
                <a:ext cx="561410" cy="388081"/>
                <a:chOff x="579969" y="4145590"/>
                <a:chExt cx="936932" cy="661239"/>
              </a:xfrm>
            </p:grpSpPr>
            <p:pic>
              <p:nvPicPr>
                <p:cNvPr id="372" name="Google Shape;372;p54" descr="Storage_icon_01"/>
                <p:cNvPicPr preferRelativeResize="0"/>
                <p:nvPr/>
              </p:nvPicPr>
              <p:blipFill rotWithShape="1">
                <a:blip r:embed="rId5">
                  <a:alphaModFix/>
                </a:blip>
                <a:srcRect/>
                <a:stretch/>
              </p:blipFill>
              <p:spPr>
                <a:xfrm>
                  <a:off x="579969" y="4145590"/>
                  <a:ext cx="511577" cy="661239"/>
                </a:xfrm>
                <a:prstGeom prst="rect">
                  <a:avLst/>
                </a:prstGeom>
                <a:noFill/>
                <a:ln>
                  <a:noFill/>
                </a:ln>
              </p:spPr>
            </p:pic>
            <p:pic>
              <p:nvPicPr>
                <p:cNvPr id="373" name="Google Shape;373;p54" descr="Storage_icon_01"/>
                <p:cNvPicPr preferRelativeResize="0"/>
                <p:nvPr/>
              </p:nvPicPr>
              <p:blipFill rotWithShape="1">
                <a:blip r:embed="rId5">
                  <a:alphaModFix/>
                </a:blip>
                <a:srcRect/>
                <a:stretch/>
              </p:blipFill>
              <p:spPr>
                <a:xfrm>
                  <a:off x="1005324" y="4145590"/>
                  <a:ext cx="511577" cy="661239"/>
                </a:xfrm>
                <a:prstGeom prst="rect">
                  <a:avLst/>
                </a:prstGeom>
                <a:noFill/>
                <a:ln>
                  <a:noFill/>
                </a:ln>
              </p:spPr>
            </p:pic>
          </p:grpSp>
          <p:grpSp>
            <p:nvGrpSpPr>
              <p:cNvPr id="374" name="Google Shape;374;p54"/>
              <p:cNvGrpSpPr/>
              <p:nvPr/>
            </p:nvGrpSpPr>
            <p:grpSpPr>
              <a:xfrm>
                <a:off x="4610376" y="4473696"/>
                <a:ext cx="561410" cy="388081"/>
                <a:chOff x="579969" y="4145590"/>
                <a:chExt cx="936932" cy="661239"/>
              </a:xfrm>
            </p:grpSpPr>
            <p:pic>
              <p:nvPicPr>
                <p:cNvPr id="375" name="Google Shape;375;p54" descr="Storage_icon_01"/>
                <p:cNvPicPr preferRelativeResize="0"/>
                <p:nvPr/>
              </p:nvPicPr>
              <p:blipFill rotWithShape="1">
                <a:blip r:embed="rId5">
                  <a:alphaModFix/>
                </a:blip>
                <a:srcRect/>
                <a:stretch/>
              </p:blipFill>
              <p:spPr>
                <a:xfrm>
                  <a:off x="579969" y="4145590"/>
                  <a:ext cx="511577" cy="661239"/>
                </a:xfrm>
                <a:prstGeom prst="rect">
                  <a:avLst/>
                </a:prstGeom>
                <a:noFill/>
                <a:ln>
                  <a:noFill/>
                </a:ln>
              </p:spPr>
            </p:pic>
            <p:pic>
              <p:nvPicPr>
                <p:cNvPr id="376" name="Google Shape;376;p54" descr="Storage_icon_01"/>
                <p:cNvPicPr preferRelativeResize="0"/>
                <p:nvPr/>
              </p:nvPicPr>
              <p:blipFill rotWithShape="1">
                <a:blip r:embed="rId5">
                  <a:alphaModFix/>
                </a:blip>
                <a:srcRect/>
                <a:stretch/>
              </p:blipFill>
              <p:spPr>
                <a:xfrm>
                  <a:off x="1005324" y="4145590"/>
                  <a:ext cx="511577" cy="661239"/>
                </a:xfrm>
                <a:prstGeom prst="rect">
                  <a:avLst/>
                </a:prstGeom>
                <a:noFill/>
                <a:ln>
                  <a:noFill/>
                </a:ln>
              </p:spPr>
            </p:pic>
          </p:grpSp>
          <p:grpSp>
            <p:nvGrpSpPr>
              <p:cNvPr id="377" name="Google Shape;377;p54"/>
              <p:cNvGrpSpPr/>
              <p:nvPr/>
            </p:nvGrpSpPr>
            <p:grpSpPr>
              <a:xfrm>
                <a:off x="5216941" y="4473696"/>
                <a:ext cx="561410" cy="388081"/>
                <a:chOff x="579969" y="4145590"/>
                <a:chExt cx="936932" cy="661239"/>
              </a:xfrm>
            </p:grpSpPr>
            <p:pic>
              <p:nvPicPr>
                <p:cNvPr id="378" name="Google Shape;378;p54" descr="Storage_icon_01"/>
                <p:cNvPicPr preferRelativeResize="0"/>
                <p:nvPr/>
              </p:nvPicPr>
              <p:blipFill rotWithShape="1">
                <a:blip r:embed="rId5">
                  <a:alphaModFix/>
                </a:blip>
                <a:srcRect/>
                <a:stretch/>
              </p:blipFill>
              <p:spPr>
                <a:xfrm>
                  <a:off x="579969" y="4145590"/>
                  <a:ext cx="511577" cy="661239"/>
                </a:xfrm>
                <a:prstGeom prst="rect">
                  <a:avLst/>
                </a:prstGeom>
                <a:noFill/>
                <a:ln>
                  <a:noFill/>
                </a:ln>
              </p:spPr>
            </p:pic>
            <p:pic>
              <p:nvPicPr>
                <p:cNvPr id="379" name="Google Shape;379;p54" descr="Storage_icon_01"/>
                <p:cNvPicPr preferRelativeResize="0"/>
                <p:nvPr/>
              </p:nvPicPr>
              <p:blipFill rotWithShape="1">
                <a:blip r:embed="rId5">
                  <a:alphaModFix/>
                </a:blip>
                <a:srcRect/>
                <a:stretch/>
              </p:blipFill>
              <p:spPr>
                <a:xfrm>
                  <a:off x="1005324" y="4145590"/>
                  <a:ext cx="511577" cy="661239"/>
                </a:xfrm>
                <a:prstGeom prst="rect">
                  <a:avLst/>
                </a:prstGeom>
                <a:noFill/>
                <a:ln>
                  <a:noFill/>
                </a:ln>
              </p:spPr>
            </p:pic>
          </p:grpSp>
        </p:grpSp>
        <p:cxnSp>
          <p:nvCxnSpPr>
            <p:cNvPr id="380" name="Google Shape;380;p54"/>
            <p:cNvCxnSpPr/>
            <p:nvPr/>
          </p:nvCxnSpPr>
          <p:spPr>
            <a:xfrm rot="5400000">
              <a:off x="8256485" y="2190476"/>
              <a:ext cx="571800" cy="1800"/>
            </a:xfrm>
            <a:prstGeom prst="straightConnector1">
              <a:avLst/>
            </a:prstGeom>
            <a:noFill/>
            <a:ln w="38100" cap="flat" cmpd="sng">
              <a:solidFill>
                <a:schemeClr val="dk1"/>
              </a:solidFill>
              <a:prstDash val="solid"/>
              <a:round/>
              <a:headEnd type="none" w="sm" len="sm"/>
              <a:tailEnd type="none" w="sm" len="sm"/>
            </a:ln>
          </p:spPr>
        </p:cxnSp>
        <p:grpSp>
          <p:nvGrpSpPr>
            <p:cNvPr id="381" name="Google Shape;381;p54"/>
            <p:cNvGrpSpPr/>
            <p:nvPr/>
          </p:nvGrpSpPr>
          <p:grpSpPr>
            <a:xfrm>
              <a:off x="8057921" y="2205632"/>
              <a:ext cx="785385" cy="407680"/>
              <a:chOff x="229083" y="2139451"/>
              <a:chExt cx="992400" cy="514033"/>
            </a:xfrm>
          </p:grpSpPr>
          <p:pic>
            <p:nvPicPr>
              <p:cNvPr id="382" name="Google Shape;382;p54" descr="server"/>
              <p:cNvPicPr preferRelativeResize="0"/>
              <p:nvPr/>
            </p:nvPicPr>
            <p:blipFill rotWithShape="1">
              <a:blip r:embed="rId4">
                <a:alphaModFix/>
              </a:blip>
              <a:srcRect/>
              <a:stretch/>
            </p:blipFill>
            <p:spPr>
              <a:xfrm>
                <a:off x="229583" y="2420450"/>
                <a:ext cx="990599" cy="233034"/>
              </a:xfrm>
              <a:prstGeom prst="rect">
                <a:avLst/>
              </a:prstGeom>
              <a:noFill/>
              <a:ln>
                <a:noFill/>
              </a:ln>
            </p:spPr>
          </p:pic>
          <p:sp>
            <p:nvSpPr>
              <p:cNvPr id="383" name="Google Shape;383;p54"/>
              <p:cNvSpPr/>
              <p:nvPr/>
            </p:nvSpPr>
            <p:spPr>
              <a:xfrm>
                <a:off x="229083" y="2139451"/>
                <a:ext cx="992400" cy="256800"/>
              </a:xfrm>
              <a:prstGeom prst="roundRect">
                <a:avLst>
                  <a:gd name="adj" fmla="val 16667"/>
                </a:avLst>
              </a:prstGeom>
              <a:solidFill>
                <a:schemeClr val="accent1"/>
              </a:solidFill>
              <a:ln w="19050" cap="flat" cmpd="sng">
                <a:solidFill>
                  <a:srgbClr val="266D6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Segment</a:t>
                </a:r>
                <a:endParaRPr sz="1400" b="0" i="0" u="none" strike="noStrike" cap="none">
                  <a:solidFill>
                    <a:srgbClr val="000000"/>
                  </a:solidFill>
                  <a:latin typeface="Arial"/>
                  <a:ea typeface="Arial"/>
                  <a:cs typeface="Arial"/>
                  <a:sym typeface="Arial"/>
                </a:endParaRPr>
              </a:p>
            </p:txBody>
          </p:sp>
        </p:grpSp>
        <p:grpSp>
          <p:nvGrpSpPr>
            <p:cNvPr id="384" name="Google Shape;384;p54"/>
            <p:cNvGrpSpPr/>
            <p:nvPr/>
          </p:nvGrpSpPr>
          <p:grpSpPr>
            <a:xfrm>
              <a:off x="8059899" y="2632067"/>
              <a:ext cx="787398" cy="411952"/>
              <a:chOff x="579969" y="4145590"/>
              <a:chExt cx="936932" cy="661239"/>
            </a:xfrm>
          </p:grpSpPr>
          <p:pic>
            <p:nvPicPr>
              <p:cNvPr id="385" name="Google Shape;385;p54" descr="Storage_icon_01"/>
              <p:cNvPicPr preferRelativeResize="0"/>
              <p:nvPr/>
            </p:nvPicPr>
            <p:blipFill rotWithShape="1">
              <a:blip r:embed="rId5">
                <a:alphaModFix/>
              </a:blip>
              <a:srcRect/>
              <a:stretch/>
            </p:blipFill>
            <p:spPr>
              <a:xfrm>
                <a:off x="579969" y="4145590"/>
                <a:ext cx="511577" cy="661239"/>
              </a:xfrm>
              <a:prstGeom prst="rect">
                <a:avLst/>
              </a:prstGeom>
              <a:noFill/>
              <a:ln>
                <a:noFill/>
              </a:ln>
            </p:spPr>
          </p:pic>
          <p:pic>
            <p:nvPicPr>
              <p:cNvPr id="386" name="Google Shape;386;p54" descr="Storage_icon_01"/>
              <p:cNvPicPr preferRelativeResize="0"/>
              <p:nvPr/>
            </p:nvPicPr>
            <p:blipFill rotWithShape="1">
              <a:blip r:embed="rId5">
                <a:alphaModFix/>
              </a:blip>
              <a:srcRect/>
              <a:stretch/>
            </p:blipFill>
            <p:spPr>
              <a:xfrm>
                <a:off x="1005324" y="4145590"/>
                <a:ext cx="511577" cy="661239"/>
              </a:xfrm>
              <a:prstGeom prst="rect">
                <a:avLst/>
              </a:prstGeom>
              <a:noFill/>
              <a:ln>
                <a:noFill/>
              </a:ln>
            </p:spPr>
          </p:pic>
        </p:grpSp>
        <p:sp>
          <p:nvSpPr>
            <p:cNvPr id="387" name="Google Shape;387;p54"/>
            <p:cNvSpPr/>
            <p:nvPr/>
          </p:nvSpPr>
          <p:spPr>
            <a:xfrm>
              <a:off x="7090780" y="2126853"/>
              <a:ext cx="6975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388" name="Google Shape;388;p54" descr="server"/>
            <p:cNvPicPr preferRelativeResize="0"/>
            <p:nvPr/>
          </p:nvPicPr>
          <p:blipFill rotWithShape="1">
            <a:blip r:embed="rId4">
              <a:alphaModFix/>
            </a:blip>
            <a:srcRect/>
            <a:stretch/>
          </p:blipFill>
          <p:spPr>
            <a:xfrm>
              <a:off x="5610065" y="1213617"/>
              <a:ext cx="922337" cy="216694"/>
            </a:xfrm>
            <a:prstGeom prst="rect">
              <a:avLst/>
            </a:prstGeom>
            <a:noFill/>
            <a:ln>
              <a:noFill/>
            </a:ln>
          </p:spPr>
        </p:pic>
        <p:sp>
          <p:nvSpPr>
            <p:cNvPr id="389" name="Google Shape;389;p54"/>
            <p:cNvSpPr/>
            <p:nvPr/>
          </p:nvSpPr>
          <p:spPr>
            <a:xfrm>
              <a:off x="5610708" y="983276"/>
              <a:ext cx="922500" cy="212700"/>
            </a:xfrm>
            <a:prstGeom prst="roundRect">
              <a:avLst>
                <a:gd name="adj" fmla="val 16667"/>
              </a:avLst>
            </a:prstGeom>
            <a:solidFill>
              <a:srgbClr val="2E7D8D"/>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Master</a:t>
              </a:r>
              <a:endParaRPr sz="1400" b="0" i="0" u="none" strike="noStrike" cap="none">
                <a:solidFill>
                  <a:srgbClr val="000000"/>
                </a:solidFill>
                <a:latin typeface="Arial"/>
                <a:ea typeface="Arial"/>
                <a:cs typeface="Arial"/>
                <a:sym typeface="Arial"/>
              </a:endParaRPr>
            </a:p>
          </p:txBody>
        </p:sp>
        <p:sp>
          <p:nvSpPr>
            <p:cNvPr id="390" name="Google Shape;390;p54"/>
            <p:cNvSpPr/>
            <p:nvPr/>
          </p:nvSpPr>
          <p:spPr>
            <a:xfrm>
              <a:off x="5781142" y="307711"/>
              <a:ext cx="1641300" cy="523800"/>
            </a:xfrm>
            <a:prstGeom prst="rect">
              <a:avLst/>
            </a:prstGeom>
            <a:gradFill>
              <a:gsLst>
                <a:gs pos="0">
                  <a:srgbClr val="1A756D"/>
                </a:gs>
                <a:gs pos="80000">
                  <a:srgbClr val="239A90"/>
                </a:gs>
                <a:gs pos="100000">
                  <a:srgbClr val="209D93"/>
                </a:gs>
              </a:gsLst>
              <a:lin ang="16200038" scaled="0"/>
            </a:gradFill>
            <a:ln w="9525" cap="flat" cmpd="sng">
              <a:solidFill>
                <a:srgbClr val="2E9087"/>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Quattrocento Sans"/>
                  <a:ea typeface="Quattrocento Sans"/>
                  <a:cs typeface="Quattrocento Sans"/>
                  <a:sym typeface="Quattrocento Sans"/>
                </a:rPr>
                <a:t>SQL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Quattrocento Sans"/>
                  <a:ea typeface="Quattrocento Sans"/>
                  <a:cs typeface="Quattrocento Sans"/>
                  <a:sym typeface="Quattrocento Sans"/>
                </a:rPr>
                <a:t> GPText</a:t>
              </a:r>
              <a:endParaRPr sz="1400" b="0" i="0" u="none" strike="noStrike" cap="none">
                <a:solidFill>
                  <a:srgbClr val="000000"/>
                </a:solidFill>
                <a:latin typeface="Arial"/>
                <a:ea typeface="Arial"/>
                <a:cs typeface="Arial"/>
                <a:sym typeface="Arial"/>
              </a:endParaRPr>
            </a:p>
          </p:txBody>
        </p:sp>
        <p:pic>
          <p:nvPicPr>
            <p:cNvPr id="391" name="Google Shape;391;p54" descr="wordcloud.jpg"/>
            <p:cNvPicPr preferRelativeResize="0"/>
            <p:nvPr/>
          </p:nvPicPr>
          <p:blipFill rotWithShape="1">
            <a:blip r:embed="rId6">
              <a:alphaModFix/>
            </a:blip>
            <a:srcRect/>
            <a:stretch/>
          </p:blipFill>
          <p:spPr>
            <a:xfrm rot="-3136509">
              <a:off x="4050867" y="3144187"/>
              <a:ext cx="672048" cy="422596"/>
            </a:xfrm>
            <a:prstGeom prst="rect">
              <a:avLst/>
            </a:prstGeom>
            <a:noFill/>
            <a:ln>
              <a:noFill/>
            </a:ln>
          </p:spPr>
        </p:pic>
        <p:pic>
          <p:nvPicPr>
            <p:cNvPr id="392" name="Google Shape;392;p54" descr="wordcloud.jpg"/>
            <p:cNvPicPr preferRelativeResize="0"/>
            <p:nvPr/>
          </p:nvPicPr>
          <p:blipFill rotWithShape="1">
            <a:blip r:embed="rId6">
              <a:alphaModFix/>
            </a:blip>
            <a:srcRect/>
            <a:stretch/>
          </p:blipFill>
          <p:spPr>
            <a:xfrm rot="-3136509">
              <a:off x="4439982" y="3148473"/>
              <a:ext cx="672048" cy="422596"/>
            </a:xfrm>
            <a:prstGeom prst="rect">
              <a:avLst/>
            </a:prstGeom>
            <a:noFill/>
            <a:ln>
              <a:noFill/>
            </a:ln>
          </p:spPr>
        </p:pic>
        <p:pic>
          <p:nvPicPr>
            <p:cNvPr id="393" name="Google Shape;393;p54" descr="wordcloud.jpg"/>
            <p:cNvPicPr preferRelativeResize="0"/>
            <p:nvPr/>
          </p:nvPicPr>
          <p:blipFill rotWithShape="1">
            <a:blip r:embed="rId6">
              <a:alphaModFix/>
            </a:blip>
            <a:srcRect/>
            <a:stretch/>
          </p:blipFill>
          <p:spPr>
            <a:xfrm rot="-3136509">
              <a:off x="4935292" y="3148473"/>
              <a:ext cx="672048" cy="422596"/>
            </a:xfrm>
            <a:prstGeom prst="rect">
              <a:avLst/>
            </a:prstGeom>
            <a:noFill/>
            <a:ln>
              <a:noFill/>
            </a:ln>
          </p:spPr>
        </p:pic>
        <p:pic>
          <p:nvPicPr>
            <p:cNvPr id="394" name="Google Shape;394;p54" descr="wordcloud.jpg"/>
            <p:cNvPicPr preferRelativeResize="0"/>
            <p:nvPr/>
          </p:nvPicPr>
          <p:blipFill rotWithShape="1">
            <a:blip r:embed="rId6">
              <a:alphaModFix/>
            </a:blip>
            <a:srcRect/>
            <a:stretch/>
          </p:blipFill>
          <p:spPr>
            <a:xfrm rot="-3136509">
              <a:off x="5419980" y="3144186"/>
              <a:ext cx="672048" cy="422596"/>
            </a:xfrm>
            <a:prstGeom prst="rect">
              <a:avLst/>
            </a:prstGeom>
            <a:noFill/>
            <a:ln>
              <a:noFill/>
            </a:ln>
          </p:spPr>
        </p:pic>
        <p:pic>
          <p:nvPicPr>
            <p:cNvPr id="395" name="Google Shape;395;p54" descr="wordcloud.jpg"/>
            <p:cNvPicPr preferRelativeResize="0"/>
            <p:nvPr/>
          </p:nvPicPr>
          <p:blipFill rotWithShape="1">
            <a:blip r:embed="rId6">
              <a:alphaModFix/>
            </a:blip>
            <a:srcRect/>
            <a:stretch/>
          </p:blipFill>
          <p:spPr>
            <a:xfrm rot="-3136509">
              <a:off x="5887274" y="3144187"/>
              <a:ext cx="672048" cy="422596"/>
            </a:xfrm>
            <a:prstGeom prst="rect">
              <a:avLst/>
            </a:prstGeom>
            <a:noFill/>
            <a:ln>
              <a:noFill/>
            </a:ln>
          </p:spPr>
        </p:pic>
        <p:pic>
          <p:nvPicPr>
            <p:cNvPr id="396" name="Google Shape;396;p54" descr="wordcloud.jpg"/>
            <p:cNvPicPr preferRelativeResize="0"/>
            <p:nvPr/>
          </p:nvPicPr>
          <p:blipFill rotWithShape="1">
            <a:blip r:embed="rId6">
              <a:alphaModFix/>
            </a:blip>
            <a:srcRect/>
            <a:stretch/>
          </p:blipFill>
          <p:spPr>
            <a:xfrm rot="-3136509">
              <a:off x="6264834" y="3185716"/>
              <a:ext cx="750988" cy="384479"/>
            </a:xfrm>
            <a:prstGeom prst="rect">
              <a:avLst/>
            </a:prstGeom>
            <a:noFill/>
            <a:ln>
              <a:noFill/>
            </a:ln>
          </p:spPr>
        </p:pic>
        <p:pic>
          <p:nvPicPr>
            <p:cNvPr id="397" name="Google Shape;397;p54" descr="wordcloud.jpg"/>
            <p:cNvPicPr preferRelativeResize="0"/>
            <p:nvPr/>
          </p:nvPicPr>
          <p:blipFill rotWithShape="1">
            <a:blip r:embed="rId6">
              <a:alphaModFix/>
            </a:blip>
            <a:srcRect/>
            <a:stretch/>
          </p:blipFill>
          <p:spPr>
            <a:xfrm rot="-3136509">
              <a:off x="7757378" y="3182022"/>
              <a:ext cx="672048" cy="422596"/>
            </a:xfrm>
            <a:prstGeom prst="rect">
              <a:avLst/>
            </a:prstGeom>
            <a:noFill/>
            <a:ln>
              <a:noFill/>
            </a:ln>
          </p:spPr>
        </p:pic>
        <p:pic>
          <p:nvPicPr>
            <p:cNvPr id="398" name="Google Shape;398;p54" descr="wordcloud.jpg"/>
            <p:cNvPicPr preferRelativeResize="0"/>
            <p:nvPr/>
          </p:nvPicPr>
          <p:blipFill rotWithShape="1">
            <a:blip r:embed="rId6">
              <a:alphaModFix/>
            </a:blip>
            <a:srcRect/>
            <a:stretch/>
          </p:blipFill>
          <p:spPr>
            <a:xfrm rot="-3136509">
              <a:off x="8207709" y="3195497"/>
              <a:ext cx="672048" cy="422596"/>
            </a:xfrm>
            <a:prstGeom prst="rect">
              <a:avLst/>
            </a:prstGeom>
            <a:noFill/>
            <a:ln>
              <a:noFill/>
            </a:ln>
          </p:spPr>
        </p:pic>
      </p:gr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99"/>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Committing an index</a:t>
            </a:r>
            <a:endParaRPr sz="3200" b="0" i="0" u="none" strike="noStrike" cap="none">
              <a:solidFill>
                <a:schemeClr val="dk2"/>
              </a:solidFill>
              <a:latin typeface="Arial"/>
              <a:ea typeface="Arial"/>
              <a:cs typeface="Arial"/>
              <a:sym typeface="Arial"/>
            </a:endParaRPr>
          </a:p>
        </p:txBody>
      </p:sp>
      <p:sp>
        <p:nvSpPr>
          <p:cNvPr id="761" name="Google Shape;761;p99"/>
          <p:cNvSpPr txBox="1">
            <a:spLocks noGrp="1"/>
          </p:cNvSpPr>
          <p:nvPr>
            <p:ph type="body" idx="1"/>
          </p:nvPr>
        </p:nvSpPr>
        <p:spPr>
          <a:xfrm>
            <a:off x="417513" y="762000"/>
            <a:ext cx="8410575" cy="31115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Make changes to an index persistent</a:t>
            </a:r>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To commit a populated GPText index</a:t>
            </a:r>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1"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Note: </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The index picks up any new data added since the last index commit when calling this function</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Without committing, changes are not visible</a:t>
            </a:r>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Example: </a:t>
            </a:r>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p:txBody>
      </p:sp>
      <p:sp>
        <p:nvSpPr>
          <p:cNvPr id="762" name="Google Shape;762;p99"/>
          <p:cNvSpPr/>
          <p:nvPr/>
        </p:nvSpPr>
        <p:spPr>
          <a:xfrm>
            <a:off x="698500" y="1666875"/>
            <a:ext cx="8445500" cy="307975"/>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gptext.commit_index(index_name)     </a:t>
            </a:r>
            <a:r>
              <a:rPr lang="en-US" sz="1400" b="0" i="0" u="none" strike="noStrike" cap="none">
                <a:solidFill>
                  <a:srgbClr val="50A057"/>
                </a:solidFill>
                <a:latin typeface="Consolas"/>
                <a:ea typeface="Consolas"/>
                <a:cs typeface="Consolas"/>
                <a:sym typeface="Consolas"/>
              </a:rPr>
              <a:t>-- the name of the index</a:t>
            </a:r>
            <a:endParaRPr sz="1400" b="0" i="0" u="none" strike="noStrike" cap="none">
              <a:solidFill>
                <a:srgbClr val="000000"/>
              </a:solidFill>
              <a:latin typeface="Arial"/>
              <a:ea typeface="Arial"/>
              <a:cs typeface="Arial"/>
              <a:sym typeface="Arial"/>
            </a:endParaRPr>
          </a:p>
        </p:txBody>
      </p:sp>
      <p:sp>
        <p:nvSpPr>
          <p:cNvPr id="763" name="Google Shape;763;p99"/>
          <p:cNvSpPr/>
          <p:nvPr/>
        </p:nvSpPr>
        <p:spPr>
          <a:xfrm>
            <a:off x="762000" y="3736975"/>
            <a:ext cx="7937500" cy="738188"/>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gptext.commit_index(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‘database.public.articles);</a:t>
            </a:r>
            <a:endParaRPr sz="1400" b="0" i="0" u="none" strike="noStrike" cap="none">
              <a:solidFill>
                <a:srgbClr val="50A057"/>
              </a:solidFill>
              <a:latin typeface="Consolas"/>
              <a:ea typeface="Consolas"/>
              <a:cs typeface="Consolas"/>
              <a:sym typeface="Consolas"/>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00"/>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GPText index functions</a:t>
            </a:r>
            <a:endParaRPr sz="3200" b="0" i="0" u="none" strike="noStrike" cap="none">
              <a:solidFill>
                <a:schemeClr val="dk2"/>
              </a:solidFill>
              <a:latin typeface="Arial"/>
              <a:ea typeface="Arial"/>
              <a:cs typeface="Arial"/>
              <a:sym typeface="Arial"/>
            </a:endParaRPr>
          </a:p>
        </p:txBody>
      </p:sp>
      <p:sp>
        <p:nvSpPr>
          <p:cNvPr id="769" name="Google Shape;769;p100"/>
          <p:cNvSpPr txBox="1">
            <a:spLocks noGrp="1"/>
          </p:cNvSpPr>
          <p:nvPr>
            <p:ph type="body" idx="1"/>
          </p:nvPr>
        </p:nvSpPr>
        <p:spPr>
          <a:xfrm>
            <a:off x="404820" y="829200"/>
            <a:ext cx="4216200" cy="38100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200"/>
              <a:buFont typeface="Noto Sans Symbols"/>
              <a:buChar char="•"/>
            </a:pPr>
            <a:r>
              <a:rPr lang="en-US" sz="2200" b="0" i="0" u="none" strike="noStrike" cap="none">
                <a:solidFill>
                  <a:schemeClr val="dk1"/>
                </a:solidFill>
                <a:latin typeface="Arial"/>
                <a:ea typeface="Arial"/>
                <a:cs typeface="Arial"/>
                <a:sym typeface="Arial"/>
              </a:rPr>
              <a:t>Indexing</a:t>
            </a:r>
            <a:endParaRPr sz="2200"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gptext.create_index()</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gptext.enable_terms()</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gptext.index()</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gptext.commit_index()</a:t>
            </a:r>
            <a:endParaRPr/>
          </a:p>
          <a:p>
            <a:pPr marL="228600" marR="0" lvl="0" indent="-228600" algn="l" rtl="0">
              <a:lnSpc>
                <a:spcPct val="100000"/>
              </a:lnSpc>
              <a:spcBef>
                <a:spcPts val="1200"/>
              </a:spcBef>
              <a:spcAft>
                <a:spcPts val="0"/>
              </a:spcAft>
              <a:buClr>
                <a:schemeClr val="accent1"/>
              </a:buClr>
              <a:buSzPts val="2200"/>
              <a:buFont typeface="Noto Sans Symbols"/>
              <a:buChar char="•"/>
            </a:pPr>
            <a:r>
              <a:rPr lang="en-US" sz="2200" b="0" i="0" u="none" strike="noStrike" cap="none">
                <a:solidFill>
                  <a:schemeClr val="dk1"/>
                </a:solidFill>
                <a:latin typeface="Arial"/>
                <a:ea typeface="Arial"/>
                <a:cs typeface="Arial"/>
                <a:sym typeface="Arial"/>
              </a:rPr>
              <a:t>Modifying or deleting an index</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gptext.add_field()</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gptext.delete()</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gptext.drop_field()</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gptext.drop_index()</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gptext.rollback_index()</a:t>
            </a:r>
            <a:endParaRPr sz="2400" b="0" i="0" u="none" strike="noStrike" cap="none">
              <a:solidFill>
                <a:schemeClr val="dk1"/>
              </a:solidFill>
              <a:latin typeface="Arial"/>
              <a:ea typeface="Arial"/>
              <a:cs typeface="Arial"/>
              <a:sym typeface="Arial"/>
            </a:endParaRPr>
          </a:p>
        </p:txBody>
      </p:sp>
      <p:sp>
        <p:nvSpPr>
          <p:cNvPr id="770" name="Google Shape;770;p100"/>
          <p:cNvSpPr txBox="1">
            <a:spLocks noGrp="1"/>
          </p:cNvSpPr>
          <p:nvPr>
            <p:ph type="body" idx="1"/>
          </p:nvPr>
        </p:nvSpPr>
        <p:spPr>
          <a:xfrm>
            <a:off x="4684075" y="2059150"/>
            <a:ext cx="4216200" cy="227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2400"/>
              <a:buNone/>
            </a:pPr>
            <a:endParaRPr/>
          </a:p>
          <a:p>
            <a:pPr marL="228600" marR="0" lvl="0" indent="-228600" algn="l" rtl="0">
              <a:lnSpc>
                <a:spcPct val="100000"/>
              </a:lnSpc>
              <a:spcBef>
                <a:spcPts val="1200"/>
              </a:spcBef>
              <a:spcAft>
                <a:spcPts val="0"/>
              </a:spcAft>
              <a:buClr>
                <a:schemeClr val="accent1"/>
              </a:buClr>
              <a:buSzPts val="2200"/>
              <a:buFont typeface="Noto Sans Symbols"/>
              <a:buChar char="•"/>
            </a:pPr>
            <a:r>
              <a:rPr lang="en-US" sz="2200" b="0" i="0" u="none" strike="noStrike" cap="none">
                <a:solidFill>
                  <a:schemeClr val="dk1"/>
                </a:solidFill>
                <a:latin typeface="Arial"/>
                <a:ea typeface="Arial"/>
                <a:cs typeface="Arial"/>
                <a:sym typeface="Arial"/>
              </a:rPr>
              <a:t>Configuration and monitoring</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gptext.optimize_index()</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gptext.reload_index()</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gptext.index_statistics()</a:t>
            </a:r>
            <a:endParaRPr sz="24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01"/>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Searching a GPText index</a:t>
            </a:r>
            <a:endParaRPr sz="3200" b="0" i="0" u="none" strike="noStrike" cap="none">
              <a:solidFill>
                <a:schemeClr val="dk2"/>
              </a:solidFill>
              <a:latin typeface="Arial"/>
              <a:ea typeface="Arial"/>
              <a:cs typeface="Arial"/>
              <a:sym typeface="Arial"/>
            </a:endParaRPr>
          </a:p>
        </p:txBody>
      </p:sp>
      <p:sp>
        <p:nvSpPr>
          <p:cNvPr id="776" name="Google Shape;776;p101"/>
          <p:cNvSpPr txBox="1">
            <a:spLocks noGrp="1"/>
          </p:cNvSpPr>
          <p:nvPr>
            <p:ph type="body" idx="1"/>
          </p:nvPr>
        </p:nvSpPr>
        <p:spPr>
          <a:xfrm>
            <a:off x="417513" y="736600"/>
            <a:ext cx="8410575" cy="3692525"/>
          </a:xfrm>
          <a:prstGeom prst="rect">
            <a:avLst/>
          </a:prstGeom>
          <a:noFill/>
          <a:ln>
            <a:noFill/>
          </a:ln>
        </p:spPr>
        <p:txBody>
          <a:bodyPr spcFirstLastPara="1" wrap="square" lIns="0" tIns="0" rIns="0" bIns="0" anchor="t" anchorCtr="0">
            <a:noAutofit/>
          </a:bodyPr>
          <a:lstStyle/>
          <a:p>
            <a:pPr marL="228600" marR="0" lvl="0" indent="-228600" algn="l" rtl="0">
              <a:lnSpc>
                <a:spcPct val="80000"/>
              </a:lnSpc>
              <a:spcBef>
                <a:spcPts val="0"/>
              </a:spcBef>
              <a:spcAft>
                <a:spcPts val="0"/>
              </a:spcAft>
              <a:buClr>
                <a:schemeClr val="accent1"/>
              </a:buClr>
              <a:buSzPts val="1850"/>
              <a:buFont typeface="Noto Sans Symbols"/>
              <a:buChar char="•"/>
            </a:pPr>
            <a:r>
              <a:rPr lang="en-US" sz="1850" b="0" i="0" u="none" strike="noStrike" cap="none">
                <a:solidFill>
                  <a:srgbClr val="4D4D4D"/>
                </a:solidFill>
                <a:latin typeface="Arial"/>
                <a:ea typeface="Arial"/>
                <a:cs typeface="Arial"/>
                <a:sym typeface="Arial"/>
              </a:rPr>
              <a:t>Retrieve relevancy ranked documents from an index</a:t>
            </a:r>
            <a:endParaRPr/>
          </a:p>
          <a:p>
            <a:pPr marL="457200" marR="0" lvl="1" indent="0" algn="l" rtl="0">
              <a:lnSpc>
                <a:spcPct val="100000"/>
              </a:lnSpc>
              <a:spcBef>
                <a:spcPts val="300"/>
              </a:spcBef>
              <a:spcAft>
                <a:spcPts val="0"/>
              </a:spcAft>
              <a:buClr>
                <a:schemeClr val="accent1"/>
              </a:buClr>
              <a:buSzPts val="1480"/>
              <a:buFont typeface="Verdana"/>
              <a:buNone/>
            </a:pPr>
            <a:r>
              <a:rPr lang="en-US" sz="1480" b="0" i="0" u="none" strike="noStrike" cap="none">
                <a:solidFill>
                  <a:srgbClr val="4D4D4D"/>
                </a:solidFill>
                <a:latin typeface="Arial"/>
                <a:ea typeface="Arial"/>
                <a:cs typeface="Arial"/>
                <a:sym typeface="Arial"/>
              </a:rPr>
              <a:t>Relevance score is determined by:</a:t>
            </a:r>
            <a:endParaRPr sz="1480" b="0" i="0" u="none" strike="noStrike" cap="none">
              <a:solidFill>
                <a:srgbClr val="4D4D4D"/>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480"/>
              <a:buFont typeface="Verdana"/>
              <a:buChar char="–"/>
            </a:pPr>
            <a:r>
              <a:rPr lang="en-US" sz="1480" b="0" i="0" u="none" strike="noStrike" cap="none">
                <a:solidFill>
                  <a:srgbClr val="4D4D4D"/>
                </a:solidFill>
                <a:latin typeface="Arial"/>
                <a:ea typeface="Arial"/>
                <a:cs typeface="Arial"/>
                <a:sym typeface="Arial"/>
              </a:rPr>
              <a:t>Term frequency – the frequency with which a term appears in a document</a:t>
            </a:r>
            <a:endParaRPr/>
          </a:p>
          <a:p>
            <a:pPr marL="742950" marR="0" lvl="1" indent="-285750" algn="l" rtl="0">
              <a:lnSpc>
                <a:spcPct val="100000"/>
              </a:lnSpc>
              <a:spcBef>
                <a:spcPts val="300"/>
              </a:spcBef>
              <a:spcAft>
                <a:spcPts val="0"/>
              </a:spcAft>
              <a:buClr>
                <a:schemeClr val="accent1"/>
              </a:buClr>
              <a:buSzPts val="1480"/>
              <a:buFont typeface="Verdana"/>
              <a:buChar char="–"/>
            </a:pPr>
            <a:r>
              <a:rPr lang="en-US" sz="1480" b="0" i="0" u="none" strike="noStrike" cap="none">
                <a:solidFill>
                  <a:srgbClr val="4D4D4D"/>
                </a:solidFill>
                <a:latin typeface="Arial"/>
                <a:ea typeface="Arial"/>
                <a:cs typeface="Arial"/>
                <a:sym typeface="Arial"/>
              </a:rPr>
              <a:t>Inverse document frequency – the rarer a term is across all documents, the higher it’s contribution</a:t>
            </a:r>
            <a:endParaRPr/>
          </a:p>
          <a:p>
            <a:pPr marL="742950" marR="0" lvl="1" indent="-285750" algn="l" rtl="0">
              <a:lnSpc>
                <a:spcPct val="100000"/>
              </a:lnSpc>
              <a:spcBef>
                <a:spcPts val="300"/>
              </a:spcBef>
              <a:spcAft>
                <a:spcPts val="0"/>
              </a:spcAft>
              <a:buClr>
                <a:schemeClr val="accent1"/>
              </a:buClr>
              <a:buSzPts val="1480"/>
              <a:buFont typeface="Verdana"/>
              <a:buChar char="–"/>
            </a:pPr>
            <a:r>
              <a:rPr lang="en-US" sz="1480" b="0" i="0" u="none" strike="noStrike" cap="none">
                <a:solidFill>
                  <a:srgbClr val="4D4D4D"/>
                </a:solidFill>
                <a:latin typeface="Arial"/>
                <a:ea typeface="Arial"/>
                <a:cs typeface="Arial"/>
                <a:sym typeface="Arial"/>
              </a:rPr>
              <a:t>Coordination factor – the more query terms are found in a document, the higher it’s score</a:t>
            </a:r>
            <a:endParaRPr/>
          </a:p>
          <a:p>
            <a:pPr marL="742950" marR="0" lvl="1" indent="-285750" algn="l" rtl="0">
              <a:lnSpc>
                <a:spcPct val="100000"/>
              </a:lnSpc>
              <a:spcBef>
                <a:spcPts val="300"/>
              </a:spcBef>
              <a:spcAft>
                <a:spcPts val="0"/>
              </a:spcAft>
              <a:buClr>
                <a:schemeClr val="accent1"/>
              </a:buClr>
              <a:buSzPts val="1480"/>
              <a:buFont typeface="Verdana"/>
              <a:buChar char="–"/>
            </a:pPr>
            <a:r>
              <a:rPr lang="en-US" sz="1480" b="0" i="0" u="none" strike="noStrike" cap="none">
                <a:solidFill>
                  <a:srgbClr val="4D4D4D"/>
                </a:solidFill>
                <a:latin typeface="Arial"/>
                <a:ea typeface="Arial"/>
                <a:cs typeface="Arial"/>
                <a:sym typeface="Arial"/>
              </a:rPr>
              <a:t>Field length – penalizes longer documents</a:t>
            </a:r>
            <a:endParaRPr/>
          </a:p>
          <a:p>
            <a:pPr marL="742950" marR="0" lvl="1" indent="-285750" algn="l" rtl="0">
              <a:lnSpc>
                <a:spcPct val="100000"/>
              </a:lnSpc>
              <a:spcBef>
                <a:spcPts val="300"/>
              </a:spcBef>
              <a:spcAft>
                <a:spcPts val="0"/>
              </a:spcAft>
              <a:buClr>
                <a:schemeClr val="accent1"/>
              </a:buClr>
              <a:buSzPts val="1480"/>
              <a:buFont typeface="Verdana"/>
              <a:buChar char="–"/>
            </a:pPr>
            <a:r>
              <a:rPr lang="en-US" sz="1480" b="0" i="0" u="none" strike="noStrike" cap="none">
                <a:solidFill>
                  <a:srgbClr val="4D4D4D"/>
                </a:solidFill>
                <a:latin typeface="Arial"/>
                <a:ea typeface="Arial"/>
                <a:cs typeface="Arial"/>
                <a:sym typeface="Arial"/>
              </a:rPr>
              <a:t>Boosts – assign more weight to specific terms</a:t>
            </a:r>
            <a:endParaRPr/>
          </a:p>
          <a:p>
            <a:pPr marL="457200" marR="0" lvl="1" indent="0" algn="l" rtl="0">
              <a:lnSpc>
                <a:spcPct val="100000"/>
              </a:lnSpc>
              <a:spcBef>
                <a:spcPts val="300"/>
              </a:spcBef>
              <a:spcAft>
                <a:spcPts val="0"/>
              </a:spcAft>
              <a:buClr>
                <a:schemeClr val="accent1"/>
              </a:buClr>
              <a:buSzPts val="1202"/>
              <a:buFont typeface="Verdana"/>
              <a:buNone/>
            </a:pPr>
            <a:r>
              <a:rPr lang="en-US" sz="1202" b="0" i="0" u="none" strike="noStrike" cap="none">
                <a:solidFill>
                  <a:srgbClr val="4D4D4D"/>
                </a:solidFill>
                <a:latin typeface="Arial"/>
                <a:ea typeface="Arial"/>
                <a:cs typeface="Arial"/>
                <a:sym typeface="Arial"/>
              </a:rPr>
              <a:t>More details about scoring can be found in the SOLR documentation: </a:t>
            </a:r>
            <a:r>
              <a:rPr lang="en-US" sz="1202" b="0" i="0" u="sng" strike="noStrike" cap="none">
                <a:solidFill>
                  <a:schemeClr val="hlink"/>
                </a:solidFill>
                <a:latin typeface="Arial"/>
                <a:ea typeface="Arial"/>
                <a:cs typeface="Arial"/>
                <a:sym typeface="Arial"/>
                <a:hlinkClick r:id="rId3"/>
              </a:rPr>
              <a:t>https://wiki.apache.org/solr/SolrRelevancyFAQ</a:t>
            </a:r>
            <a:endParaRPr sz="1202" b="0" i="0" u="none" strike="noStrike" cap="none">
              <a:solidFill>
                <a:srgbClr val="4D4D4D"/>
              </a:solidFill>
              <a:latin typeface="Arial"/>
              <a:ea typeface="Arial"/>
              <a:cs typeface="Arial"/>
              <a:sym typeface="Arial"/>
            </a:endParaRPr>
          </a:p>
          <a:p>
            <a:pPr marL="228600" marR="0" lvl="0" indent="-222758" algn="l" rtl="0">
              <a:lnSpc>
                <a:spcPct val="80000"/>
              </a:lnSpc>
              <a:spcBef>
                <a:spcPts val="1200"/>
              </a:spcBef>
              <a:spcAft>
                <a:spcPts val="0"/>
              </a:spcAft>
              <a:buClr>
                <a:schemeClr val="accent1"/>
              </a:buClr>
              <a:buSzPts val="2400"/>
              <a:buFont typeface="Noto Sans Symbols"/>
              <a:buNone/>
            </a:pPr>
            <a:endParaRPr sz="100" b="0" i="0" u="none" strike="noStrike" cap="none">
              <a:solidFill>
                <a:schemeClr val="dk1"/>
              </a:solidFill>
              <a:latin typeface="Arial"/>
              <a:ea typeface="Arial"/>
              <a:cs typeface="Arial"/>
              <a:sym typeface="Arial"/>
            </a:endParaRPr>
          </a:p>
          <a:p>
            <a:pPr marL="228600" marR="0" lvl="0" indent="-228600" algn="l" rtl="0">
              <a:lnSpc>
                <a:spcPct val="80000"/>
              </a:lnSpc>
              <a:spcBef>
                <a:spcPts val="1200"/>
              </a:spcBef>
              <a:spcAft>
                <a:spcPts val="0"/>
              </a:spcAft>
              <a:buClr>
                <a:schemeClr val="accent1"/>
              </a:buClr>
              <a:buSzPts val="1850"/>
              <a:buFont typeface="Noto Sans Symbols"/>
              <a:buChar char="•"/>
            </a:pPr>
            <a:r>
              <a:rPr lang="en-US" sz="1850" b="0" i="0" u="none" strike="noStrike" cap="none">
                <a:solidFill>
                  <a:schemeClr val="dk1"/>
                </a:solidFill>
                <a:latin typeface="Arial"/>
                <a:ea typeface="Arial"/>
                <a:cs typeface="Arial"/>
                <a:sym typeface="Arial"/>
              </a:rPr>
              <a:t>GPText uses the Unified Query Parser (QParserPlugin)</a:t>
            </a:r>
            <a:endParaRPr sz="1850"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480"/>
              <a:buFont typeface="Verdana"/>
              <a:buChar char="–"/>
            </a:pPr>
            <a:r>
              <a:rPr lang="en-US" sz="1480" b="0" i="0" u="none" strike="noStrike" cap="none">
                <a:solidFill>
                  <a:schemeClr val="dk1"/>
                </a:solidFill>
                <a:latin typeface="Arial"/>
                <a:ea typeface="Arial"/>
                <a:cs typeface="Arial"/>
                <a:sym typeface="Arial"/>
              </a:rPr>
              <a:t>General purpose query parser with broad capabilities, but does not support span queries</a:t>
            </a:r>
            <a:endParaRPr/>
          </a:p>
          <a:p>
            <a:pPr marL="742950" marR="0" lvl="1" indent="-285750" algn="l" rtl="0">
              <a:lnSpc>
                <a:spcPct val="100000"/>
              </a:lnSpc>
              <a:spcBef>
                <a:spcPts val="300"/>
              </a:spcBef>
              <a:spcAft>
                <a:spcPts val="0"/>
              </a:spcAft>
              <a:buClr>
                <a:schemeClr val="accent1"/>
              </a:buClr>
              <a:buSzPts val="1480"/>
              <a:buFont typeface="Verdana"/>
              <a:buChar char="–"/>
            </a:pPr>
            <a:r>
              <a:rPr lang="en-US" sz="1480" b="0" i="0" u="none" strike="noStrike" cap="none">
                <a:solidFill>
                  <a:schemeClr val="dk1"/>
                </a:solidFill>
                <a:latin typeface="Arial"/>
                <a:ea typeface="Arial"/>
                <a:cs typeface="Arial"/>
                <a:sym typeface="Arial"/>
              </a:rPr>
              <a:t>GPText also supports: surround queries, complex phrase queries, and dismax queries (operator precedence)</a:t>
            </a:r>
            <a:endParaRPr sz="148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02"/>
          <p:cNvSpPr/>
          <p:nvPr/>
        </p:nvSpPr>
        <p:spPr>
          <a:xfrm>
            <a:off x="0" y="746125"/>
            <a:ext cx="7802563" cy="20320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c.id, c.author, c.content, q.score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articles c,</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gptext.search(</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TABLE(</a:t>
            </a: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 </a:t>
            </a:r>
            <a:r>
              <a:rPr lang="en-US" sz="1400" b="0" i="0" u="none" strike="noStrike" cap="none">
                <a:solidFill>
                  <a:schemeClr val="dk1"/>
                </a:solidFill>
                <a:latin typeface="Consolas"/>
                <a:ea typeface="Consolas"/>
                <a:cs typeface="Consolas"/>
                <a:sym typeface="Consolas"/>
              </a:rPr>
              <a:t>articles),</a:t>
            </a:r>
            <a:r>
              <a:rPr lang="en-US" sz="1400" b="0" i="0" u="none" strike="noStrike" cap="none">
                <a:solidFill>
                  <a:srgbClr val="50A057"/>
                </a:solidFill>
                <a:latin typeface="Consolas"/>
                <a:ea typeface="Consolas"/>
                <a:cs typeface="Consolas"/>
                <a:sym typeface="Consolas"/>
              </a:rPr>
              <a:t>-- table-valued expression</a:t>
            </a:r>
            <a:r>
              <a:rPr lang="en-US" sz="1400" b="0" i="0" u="none" strike="noStrike" cap="none">
                <a:solidFill>
                  <a:schemeClr val="dk1"/>
                </a:solidFill>
                <a:latin typeface="Consolas"/>
                <a:ea typeface="Consolas"/>
                <a:cs typeface="Consolas"/>
                <a:sym typeface="Consolas"/>
              </a:rPr>
              <a:t>		    ‘database.public.articles’,  </a:t>
            </a:r>
            <a:r>
              <a:rPr lang="en-US" sz="1400" b="0" i="0" u="none" strike="noStrike" cap="none">
                <a:solidFill>
                  <a:srgbClr val="50A057"/>
                </a:solidFill>
                <a:latin typeface="Consolas"/>
                <a:ea typeface="Consolas"/>
                <a:cs typeface="Consolas"/>
                <a:sym typeface="Consolas"/>
              </a:rPr>
              <a:t>-- the name of the 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‘invoice OR orders’,         </a:t>
            </a:r>
            <a:r>
              <a:rPr lang="en-US" sz="1400" b="0" i="0" u="none" strike="noStrike" cap="none">
                <a:solidFill>
                  <a:srgbClr val="50A057"/>
                </a:solidFill>
                <a:latin typeface="Consolas"/>
                <a:ea typeface="Consolas"/>
                <a:cs typeface="Consolas"/>
                <a:sym typeface="Consolas"/>
              </a:rPr>
              <a:t>-- the query</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null                         </a:t>
            </a:r>
            <a:r>
              <a:rPr lang="en-US" sz="1400" b="0" i="0" u="none" strike="noStrike" cap="none">
                <a:solidFill>
                  <a:srgbClr val="50A057"/>
                </a:solidFill>
                <a:latin typeface="Consolas"/>
                <a:ea typeface="Consolas"/>
                <a:cs typeface="Consolas"/>
                <a:sym typeface="Consolas"/>
              </a:rPr>
              <a:t>-- no filter options</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)q</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where c.id = q.id;</a:t>
            </a:r>
            <a:endParaRPr sz="1400" b="0" i="0" u="none" strike="noStrike" cap="none">
              <a:solidFill>
                <a:srgbClr val="50A057"/>
              </a:solidFill>
              <a:latin typeface="Consolas"/>
              <a:ea typeface="Consolas"/>
              <a:cs typeface="Consolas"/>
              <a:sym typeface="Consolas"/>
            </a:endParaRPr>
          </a:p>
        </p:txBody>
      </p:sp>
      <p:sp>
        <p:nvSpPr>
          <p:cNvPr id="782" name="Google Shape;782;p102"/>
          <p:cNvSpPr txBox="1">
            <a:spLocks noGrp="1"/>
          </p:cNvSpPr>
          <p:nvPr>
            <p:ph type="title"/>
          </p:nvPr>
        </p:nvSpPr>
        <p:spPr>
          <a:xfrm>
            <a:off x="360363" y="-23813"/>
            <a:ext cx="8229600" cy="8572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Simple search query</a:t>
            </a:r>
            <a:endParaRPr/>
          </a:p>
        </p:txBody>
      </p:sp>
      <p:sp>
        <p:nvSpPr>
          <p:cNvPr id="783" name="Google Shape;783;p102"/>
          <p:cNvSpPr/>
          <p:nvPr/>
        </p:nvSpPr>
        <p:spPr>
          <a:xfrm>
            <a:off x="3432175" y="2647950"/>
            <a:ext cx="4575175" cy="369888"/>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Basic search term with boolean clauses</a:t>
            </a:r>
            <a:endParaRPr sz="1400" b="0" i="0" u="none" strike="noStrike" cap="none">
              <a:solidFill>
                <a:srgbClr val="000000"/>
              </a:solidFill>
              <a:latin typeface="Arial"/>
              <a:ea typeface="Arial"/>
              <a:cs typeface="Arial"/>
              <a:sym typeface="Arial"/>
            </a:endParaRPr>
          </a:p>
        </p:txBody>
      </p:sp>
      <p:cxnSp>
        <p:nvCxnSpPr>
          <p:cNvPr id="784" name="Google Shape;784;p102"/>
          <p:cNvCxnSpPr/>
          <p:nvPr/>
        </p:nvCxnSpPr>
        <p:spPr>
          <a:xfrm rot="10800000">
            <a:off x="3421063" y="2128838"/>
            <a:ext cx="506412" cy="504825"/>
          </a:xfrm>
          <a:prstGeom prst="straightConnector1">
            <a:avLst/>
          </a:prstGeom>
          <a:noFill/>
          <a:ln w="19050" cap="flat" cmpd="sng">
            <a:solidFill>
              <a:schemeClr val="lt2"/>
            </a:solidFill>
            <a:prstDash val="solid"/>
            <a:round/>
            <a:headEnd type="none" w="sm" len="sm"/>
            <a:tailEnd type="stealth" w="med" len="med"/>
          </a:ln>
        </p:spPr>
      </p:cxnSp>
      <p:sp>
        <p:nvSpPr>
          <p:cNvPr id="785" name="Google Shape;785;p102"/>
          <p:cNvSpPr/>
          <p:nvPr/>
        </p:nvSpPr>
        <p:spPr>
          <a:xfrm>
            <a:off x="1004888" y="3389313"/>
            <a:ext cx="5497512" cy="1200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id       |  author     | content                   | score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 2       | Jane Doe    |Please send the invoice... | 0.3256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 100000  | Frank Harris|When are the orders ...    | 0.2986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 5937    | Hank Brown  |Yesterday's invoice arr... | 0.2832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 ...     |  ...        |     ...                   | ...</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03"/>
          <p:cNvSpPr/>
          <p:nvPr/>
        </p:nvSpPr>
        <p:spPr>
          <a:xfrm>
            <a:off x="482600" y="993775"/>
            <a:ext cx="8445500" cy="2246313"/>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c.id, c.author, q.score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articles c,</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gptext.search(</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TABLE(</a:t>
            </a: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1 </a:t>
            </a:r>
            <a:r>
              <a:rPr lang="en-US" sz="1400" b="0" i="0" u="none" strike="noStrike" cap="none">
                <a:solidFill>
                  <a:srgbClr val="0000FF"/>
                </a:solidFill>
                <a:latin typeface="Consolas"/>
                <a:ea typeface="Consolas"/>
                <a:cs typeface="Consolas"/>
                <a:sym typeface="Consolas"/>
              </a:rPr>
              <a:t>SCATTER BY</a:t>
            </a:r>
            <a:r>
              <a:rPr lang="en-US" sz="1400" b="0" i="0" u="none" strike="noStrike" cap="none">
                <a:solidFill>
                  <a:schemeClr val="dk1"/>
                </a:solidFill>
                <a:latin typeface="Consolas"/>
                <a:ea typeface="Consolas"/>
                <a:cs typeface="Consolas"/>
                <a:sym typeface="Consolas"/>
              </a:rPr>
              <a:t> 1), 	</a:t>
            </a:r>
            <a:r>
              <a:rPr lang="en-US" sz="1400" b="0" i="0" u="none" strike="noStrike" cap="none">
                <a:solidFill>
                  <a:srgbClr val="50A057"/>
                </a:solidFill>
                <a:latin typeface="Consolas"/>
                <a:ea typeface="Consolas"/>
                <a:cs typeface="Consolas"/>
                <a:sym typeface="Consolas"/>
              </a:rPr>
              <a:t>-- table-valued expression</a:t>
            </a:r>
            <a:endParaRPr sz="1400" b="0" i="0" u="none" strike="noStrike" cap="none">
              <a:solidFill>
                <a:srgbClr val="50A057"/>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‘database.public.articles’,     	</a:t>
            </a:r>
            <a:r>
              <a:rPr lang="en-US" sz="1400" b="0" i="0" u="none" strike="noStrike" cap="none">
                <a:solidFill>
                  <a:srgbClr val="50A057"/>
                </a:solidFill>
                <a:latin typeface="Consolas"/>
                <a:ea typeface="Consolas"/>
                <a:cs typeface="Consolas"/>
                <a:sym typeface="Consolas"/>
              </a:rPr>
              <a:t>-- the name of the 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‘mobi </a:t>
            </a:r>
            <a:r>
              <a:rPr lang="en-US" sz="1400" b="1" i="0" u="none" strike="noStrike" cap="none">
                <a:solidFill>
                  <a:srgbClr val="F16F3B"/>
                </a:solidFill>
                <a:latin typeface="Consolas"/>
                <a:ea typeface="Consolas"/>
                <a:cs typeface="Consolas"/>
                <a:sym typeface="Consolas"/>
              </a:rPr>
              <a:t>N</a:t>
            </a:r>
            <a:r>
              <a:rPr lang="en-US" sz="1400" b="0" i="0" u="none" strike="noStrike" cap="none">
                <a:solidFill>
                  <a:schemeClr val="dk1"/>
                </a:solidFill>
                <a:latin typeface="Consolas"/>
                <a:ea typeface="Consolas"/>
                <a:cs typeface="Consolas"/>
                <a:sym typeface="Consolas"/>
              </a:rPr>
              <a:t> web’,         		     </a:t>
            </a:r>
            <a:r>
              <a:rPr lang="en-US" sz="1400" b="0" i="0" u="none" strike="noStrike" cap="none">
                <a:solidFill>
                  <a:srgbClr val="50A057"/>
                </a:solidFill>
                <a:latin typeface="Consolas"/>
                <a:ea typeface="Consolas"/>
                <a:cs typeface="Consolas"/>
                <a:sym typeface="Consolas"/>
              </a:rPr>
              <a:t>-- the query</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null                         	</a:t>
            </a:r>
            <a:r>
              <a:rPr lang="en-US" sz="1400" b="0" i="0" u="none" strike="noStrike" cap="none">
                <a:solidFill>
                  <a:srgbClr val="50A057"/>
                </a:solidFill>
                <a:latin typeface="Consolas"/>
                <a:ea typeface="Consolas"/>
                <a:cs typeface="Consolas"/>
                <a:sym typeface="Consolas"/>
              </a:rPr>
              <a:t>-- no filter options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‘defType=surround’		          </a:t>
            </a:r>
            <a:r>
              <a:rPr lang="en-US" sz="1400" b="0" i="0" u="none" strike="noStrike" cap="none">
                <a:solidFill>
                  <a:srgbClr val="50A057"/>
                </a:solidFill>
                <a:latin typeface="Consolas"/>
                <a:ea typeface="Consolas"/>
                <a:cs typeface="Consolas"/>
                <a:sym typeface="Consolas"/>
              </a:rPr>
              <a:t>-- change the query parser</a:t>
            </a:r>
            <a:r>
              <a:rPr lang="en-US" sz="14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)q</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where c.id = q.id;</a:t>
            </a:r>
            <a:endParaRPr sz="1400" b="0" i="0" u="none" strike="noStrike" cap="none">
              <a:solidFill>
                <a:srgbClr val="50A057"/>
              </a:solidFill>
              <a:latin typeface="Consolas"/>
              <a:ea typeface="Consolas"/>
              <a:cs typeface="Consolas"/>
              <a:sym typeface="Consolas"/>
            </a:endParaRPr>
          </a:p>
        </p:txBody>
      </p:sp>
      <p:sp>
        <p:nvSpPr>
          <p:cNvPr id="791" name="Google Shape;791;p10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Surround query</a:t>
            </a:r>
            <a:endParaRPr/>
          </a:p>
        </p:txBody>
      </p:sp>
      <p:sp>
        <p:nvSpPr>
          <p:cNvPr id="792" name="Google Shape;792;p103"/>
          <p:cNvSpPr/>
          <p:nvPr/>
        </p:nvSpPr>
        <p:spPr>
          <a:xfrm>
            <a:off x="976313" y="3322638"/>
            <a:ext cx="7504112" cy="120015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Arial"/>
                <a:ea typeface="Arial"/>
                <a:cs typeface="Arial"/>
                <a:sym typeface="Arial"/>
              </a:rPr>
              <a:t>N</a:t>
            </a:r>
            <a:r>
              <a:rPr lang="en-US" sz="1800" b="0" i="0" u="none" strike="noStrike" cap="none">
                <a:solidFill>
                  <a:schemeClr val="dk1"/>
                </a:solidFill>
                <a:latin typeface="Arial"/>
                <a:ea typeface="Arial"/>
                <a:cs typeface="Arial"/>
                <a:sym typeface="Arial"/>
              </a:rPr>
              <a:t> represents a distance. You can prefix it with a number (i.e. 2N, 3N) to increase the distance between words. This looks for the two words at most a particular distance from one another. If you use a </a:t>
            </a:r>
            <a:r>
              <a:rPr lang="en-US" sz="1800" b="1" i="0" u="none" strike="noStrike" cap="none">
                <a:solidFill>
                  <a:schemeClr val="accent3"/>
                </a:solidFill>
                <a:latin typeface="Arial"/>
                <a:ea typeface="Arial"/>
                <a:cs typeface="Arial"/>
                <a:sym typeface="Arial"/>
              </a:rPr>
              <a:t>W</a:t>
            </a:r>
            <a:r>
              <a:rPr lang="en-US" sz="1800" b="0" i="0" u="none" strike="noStrike" cap="none">
                <a:solidFill>
                  <a:schemeClr val="dk1"/>
                </a:solidFill>
                <a:latin typeface="Arial"/>
                <a:ea typeface="Arial"/>
                <a:cs typeface="Arial"/>
                <a:sym typeface="Arial"/>
              </a:rPr>
              <a:t>, then it means that the left word must precede the right word by </a:t>
            </a:r>
            <a:r>
              <a:rPr lang="en-US" sz="1800" b="1" i="0" u="none" strike="noStrike" cap="none">
                <a:solidFill>
                  <a:schemeClr val="accent3"/>
                </a:solidFill>
                <a:latin typeface="Arial"/>
                <a:ea typeface="Arial"/>
                <a:cs typeface="Arial"/>
                <a:sym typeface="Arial"/>
              </a:rPr>
              <a:t>W</a:t>
            </a:r>
            <a:r>
              <a:rPr lang="en-US" sz="1800" b="0" i="0" u="none" strike="noStrike" cap="none">
                <a:solidFill>
                  <a:schemeClr val="dk1"/>
                </a:solidFill>
                <a:latin typeface="Arial"/>
                <a:ea typeface="Arial"/>
                <a:cs typeface="Arial"/>
                <a:sym typeface="Arial"/>
              </a:rPr>
              <a:t> distance.</a:t>
            </a:r>
            <a:endParaRPr sz="1400" b="0" i="0" u="none" strike="noStrike" cap="none">
              <a:solidFill>
                <a:srgbClr val="000000"/>
              </a:solidFill>
              <a:latin typeface="Arial"/>
              <a:ea typeface="Arial"/>
              <a:cs typeface="Arial"/>
              <a:sym typeface="Arial"/>
            </a:endParaRPr>
          </a:p>
        </p:txBody>
      </p:sp>
      <p:cxnSp>
        <p:nvCxnSpPr>
          <p:cNvPr id="793" name="Google Shape;793;p103"/>
          <p:cNvCxnSpPr>
            <a:stCxn id="792" idx="0"/>
          </p:cNvCxnSpPr>
          <p:nvPr/>
        </p:nvCxnSpPr>
        <p:spPr>
          <a:xfrm rot="10800000">
            <a:off x="3017769" y="2323938"/>
            <a:ext cx="1710600" cy="998700"/>
          </a:xfrm>
          <a:prstGeom prst="straightConnector1">
            <a:avLst/>
          </a:prstGeom>
          <a:noFill/>
          <a:ln w="19050" cap="flat" cmpd="sng">
            <a:solidFill>
              <a:schemeClr val="lt2"/>
            </a:solidFill>
            <a:prstDash val="solid"/>
            <a:round/>
            <a:headEnd type="none" w="sm" len="sm"/>
            <a:tailEnd type="stealth" w="med" len="med"/>
          </a:ln>
        </p:spPr>
      </p:cxn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4"/>
          <p:cNvSpPr/>
          <p:nvPr/>
        </p:nvSpPr>
        <p:spPr>
          <a:xfrm>
            <a:off x="482600" y="993775"/>
            <a:ext cx="8445500" cy="2246313"/>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c.id, c.author, q.score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articles c,</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gptext.search(</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TABLE(</a:t>
            </a: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1 </a:t>
            </a:r>
            <a:r>
              <a:rPr lang="en-US" sz="1400" b="0" i="0" u="none" strike="noStrike" cap="none">
                <a:solidFill>
                  <a:srgbClr val="0000FF"/>
                </a:solidFill>
                <a:latin typeface="Consolas"/>
                <a:ea typeface="Consolas"/>
                <a:cs typeface="Consolas"/>
                <a:sym typeface="Consolas"/>
              </a:rPr>
              <a:t>SCATTER BY</a:t>
            </a:r>
            <a:r>
              <a:rPr lang="en-US" sz="1400" b="0" i="0" u="none" strike="noStrike" cap="none">
                <a:solidFill>
                  <a:schemeClr val="dk1"/>
                </a:solidFill>
                <a:latin typeface="Consolas"/>
                <a:ea typeface="Consolas"/>
                <a:cs typeface="Consolas"/>
                <a:sym typeface="Consolas"/>
              </a:rPr>
              <a:t> 1), 	</a:t>
            </a:r>
            <a:r>
              <a:rPr lang="en-US" sz="1400" b="0" i="0" u="none" strike="noStrike" cap="none">
                <a:solidFill>
                  <a:srgbClr val="50A057"/>
                </a:solidFill>
                <a:latin typeface="Consolas"/>
                <a:ea typeface="Consolas"/>
                <a:cs typeface="Consolas"/>
                <a:sym typeface="Consolas"/>
              </a:rPr>
              <a:t>-- table-valued expression</a:t>
            </a:r>
            <a:endParaRPr sz="1400" b="0" i="0" u="none" strike="noStrike" cap="none">
              <a:solidFill>
                <a:srgbClr val="50A057"/>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‘database.public.articles’,     	</a:t>
            </a:r>
            <a:r>
              <a:rPr lang="en-US" sz="1400" b="0" i="0" u="none" strike="noStrike" cap="none">
                <a:solidFill>
                  <a:srgbClr val="50A057"/>
                </a:solidFill>
                <a:latin typeface="Consolas"/>
                <a:ea typeface="Consolas"/>
                <a:cs typeface="Consolas"/>
                <a:sym typeface="Consolas"/>
              </a:rPr>
              <a:t>-- the name of the 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‘“mobi</a:t>
            </a:r>
            <a:r>
              <a:rPr lang="en-US" sz="1400" b="1" i="0" u="none" strike="noStrike" cap="none">
                <a:solidFill>
                  <a:srgbClr val="F16F3B"/>
                </a:solidFill>
                <a:latin typeface="Consolas"/>
                <a:ea typeface="Consolas"/>
                <a:cs typeface="Consolas"/>
                <a:sym typeface="Consolas"/>
              </a:rPr>
              <a:t>*</a:t>
            </a:r>
            <a:r>
              <a:rPr lang="en-US" sz="1400" b="0" i="0" u="none" strike="noStrike" cap="none">
                <a:solidFill>
                  <a:schemeClr val="dk1"/>
                </a:solidFill>
                <a:latin typeface="Consolas"/>
                <a:ea typeface="Consolas"/>
                <a:cs typeface="Consolas"/>
                <a:sym typeface="Consolas"/>
              </a:rPr>
              <a:t> web”’,         		     </a:t>
            </a:r>
            <a:r>
              <a:rPr lang="en-US" sz="1400" b="0" i="0" u="none" strike="noStrike" cap="none">
                <a:solidFill>
                  <a:srgbClr val="50A057"/>
                </a:solidFill>
                <a:latin typeface="Consolas"/>
                <a:ea typeface="Consolas"/>
                <a:cs typeface="Consolas"/>
                <a:sym typeface="Consolas"/>
              </a:rPr>
              <a:t>-- the query</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null,                         	</a:t>
            </a:r>
            <a:r>
              <a:rPr lang="en-US" sz="1400" b="0" i="0" u="none" strike="noStrike" cap="none">
                <a:solidFill>
                  <a:srgbClr val="50A057"/>
                </a:solidFill>
                <a:latin typeface="Consolas"/>
                <a:ea typeface="Consolas"/>
                <a:cs typeface="Consolas"/>
                <a:sym typeface="Consolas"/>
              </a:rPr>
              <a:t>-- no filter options</a:t>
            </a:r>
            <a:r>
              <a:rPr lang="en-US" sz="14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‘defType=complex’		          </a:t>
            </a:r>
            <a:r>
              <a:rPr lang="en-US" sz="1400" b="0" i="0" u="none" strike="noStrike" cap="none">
                <a:solidFill>
                  <a:srgbClr val="50A057"/>
                </a:solidFill>
                <a:latin typeface="Consolas"/>
                <a:ea typeface="Consolas"/>
                <a:cs typeface="Consolas"/>
                <a:sym typeface="Consolas"/>
              </a:rPr>
              <a:t>-- change the query parser</a:t>
            </a:r>
            <a:r>
              <a:rPr lang="en-US" sz="14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)q</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where c.id = q.id;</a:t>
            </a:r>
            <a:endParaRPr sz="1400" b="0" i="0" u="none" strike="noStrike" cap="none">
              <a:solidFill>
                <a:srgbClr val="50A057"/>
              </a:solidFill>
              <a:latin typeface="Consolas"/>
              <a:ea typeface="Consolas"/>
              <a:cs typeface="Consolas"/>
              <a:sym typeface="Consolas"/>
            </a:endParaRPr>
          </a:p>
        </p:txBody>
      </p:sp>
      <p:sp>
        <p:nvSpPr>
          <p:cNvPr id="799" name="Google Shape;799;p104"/>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Complex query</a:t>
            </a:r>
            <a:endParaRPr/>
          </a:p>
        </p:txBody>
      </p:sp>
      <p:cxnSp>
        <p:nvCxnSpPr>
          <p:cNvPr id="800" name="Google Shape;800;p104"/>
          <p:cNvCxnSpPr>
            <a:stCxn id="801" idx="0"/>
          </p:cNvCxnSpPr>
          <p:nvPr/>
        </p:nvCxnSpPr>
        <p:spPr>
          <a:xfrm rot="10800000">
            <a:off x="3035650" y="2306163"/>
            <a:ext cx="1682400" cy="1330800"/>
          </a:xfrm>
          <a:prstGeom prst="straightConnector1">
            <a:avLst/>
          </a:prstGeom>
          <a:noFill/>
          <a:ln w="19050" cap="flat" cmpd="sng">
            <a:solidFill>
              <a:schemeClr val="lt2"/>
            </a:solidFill>
            <a:prstDash val="solid"/>
            <a:round/>
            <a:headEnd type="none" w="sm" len="sm"/>
            <a:tailEnd type="stealth" w="med" len="med"/>
          </a:ln>
        </p:spPr>
      </p:cxnSp>
      <p:sp>
        <p:nvSpPr>
          <p:cNvPr id="801" name="Google Shape;801;p104"/>
          <p:cNvSpPr/>
          <p:nvPr/>
        </p:nvSpPr>
        <p:spPr>
          <a:xfrm>
            <a:off x="1739900" y="3636963"/>
            <a:ext cx="5956300" cy="64611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This is a wild card search. Looks for any regex pattern matching mobi* and web (i.e. mobile web, mobility web)</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05"/>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More complex query examples</a:t>
            </a:r>
            <a:endParaRPr/>
          </a:p>
        </p:txBody>
      </p:sp>
      <p:sp>
        <p:nvSpPr>
          <p:cNvPr id="807" name="Google Shape;807;p105"/>
          <p:cNvSpPr txBox="1">
            <a:spLocks noGrp="1"/>
          </p:cNvSpPr>
          <p:nvPr>
            <p:ph type="body" idx="1"/>
          </p:nvPr>
        </p:nvSpPr>
        <p:spPr>
          <a:xfrm>
            <a:off x="349250" y="976313"/>
            <a:ext cx="8410575" cy="34798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Boolean, wildcards, and distance queries</a:t>
            </a:r>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Substitute the following examples for </a:t>
            </a:r>
            <a:r>
              <a:rPr lang="en-US" sz="2000" b="0" i="1" u="none" strike="noStrike" cap="none">
                <a:solidFill>
                  <a:schemeClr val="dk1"/>
                </a:solidFill>
                <a:latin typeface="Arial"/>
                <a:ea typeface="Arial"/>
                <a:cs typeface="Arial"/>
                <a:sym typeface="Arial"/>
              </a:rPr>
              <a:t>the query</a:t>
            </a:r>
            <a:r>
              <a:rPr lang="en-US" sz="2000" b="0" i="0" u="none" strike="noStrike" cap="none">
                <a:solidFill>
                  <a:schemeClr val="dk1"/>
                </a:solidFill>
                <a:latin typeface="Arial"/>
                <a:ea typeface="Arial"/>
                <a:cs typeface="Arial"/>
                <a:sym typeface="Arial"/>
              </a:rPr>
              <a:t> in the gptext_search function</a:t>
            </a:r>
            <a:endParaRPr/>
          </a:p>
          <a:p>
            <a:pPr marL="228600" marR="0" lvl="0" indent="-222250" algn="l" rtl="0">
              <a:lnSpc>
                <a:spcPct val="100000"/>
              </a:lnSpc>
              <a:spcBef>
                <a:spcPts val="1200"/>
              </a:spcBef>
              <a:spcAft>
                <a:spcPts val="0"/>
              </a:spcAft>
              <a:buClr>
                <a:schemeClr val="accent1"/>
              </a:buClr>
              <a:buSzPts val="100"/>
              <a:buFont typeface="Noto Sans Symbols"/>
              <a:buNone/>
            </a:pPr>
            <a:endParaRPr sz="100" b="0" i="1" u="none" strike="noStrike" cap="none">
              <a:solidFill>
                <a:schemeClr val="dk1"/>
              </a:solidFill>
              <a:latin typeface="Arial"/>
              <a:ea typeface="Arial"/>
              <a:cs typeface="Arial"/>
              <a:sym typeface="Arial"/>
            </a:endParaRPr>
          </a:p>
          <a:p>
            <a:pPr marL="1143000" marR="0" lvl="2" indent="-228600" algn="l" rtl="0">
              <a:lnSpc>
                <a:spcPct val="130000"/>
              </a:lnSpc>
              <a:spcBef>
                <a:spcPts val="300"/>
              </a:spcBef>
              <a:spcAft>
                <a:spcPts val="0"/>
              </a:spcAft>
              <a:buClr>
                <a:schemeClr val="accent1"/>
              </a:buClr>
              <a:buSzPts val="2000"/>
              <a:buFont typeface="Arial"/>
              <a:buChar char="•"/>
            </a:pPr>
            <a:r>
              <a:rPr lang="en-US" sz="2000" b="0" i="0" u="none" strike="noStrike" cap="none">
                <a:solidFill>
                  <a:schemeClr val="dk1"/>
                </a:solidFill>
                <a:latin typeface="Arial"/>
                <a:ea typeface="Arial"/>
                <a:cs typeface="Arial"/>
                <a:sym typeface="Arial"/>
              </a:rPr>
              <a:t>‘questions 5W answers 3W opinions’</a:t>
            </a:r>
            <a:endParaRPr/>
          </a:p>
          <a:p>
            <a:pPr marL="1143000" marR="0" lvl="2" indent="-228600" algn="l" rtl="0">
              <a:lnSpc>
                <a:spcPct val="130000"/>
              </a:lnSpc>
              <a:spcBef>
                <a:spcPts val="300"/>
              </a:spcBef>
              <a:spcAft>
                <a:spcPts val="0"/>
              </a:spcAft>
              <a:buClr>
                <a:schemeClr val="accent1"/>
              </a:buClr>
              <a:buSzPts val="2000"/>
              <a:buFont typeface="Arial"/>
              <a:buChar char="•"/>
            </a:pPr>
            <a:r>
              <a:rPr lang="en-US" sz="2000" b="0" i="0" u="none" strike="noStrike" cap="none">
                <a:solidFill>
                  <a:schemeClr val="dk1"/>
                </a:solidFill>
                <a:latin typeface="Arial"/>
                <a:ea typeface="Arial"/>
                <a:cs typeface="Arial"/>
                <a:sym typeface="Arial"/>
              </a:rPr>
              <a:t>‘(post 5N modernism) AND (evil 2W good)’	</a:t>
            </a:r>
            <a:endParaRPr/>
          </a:p>
          <a:p>
            <a:pPr marL="1143000" marR="0" lvl="2" indent="-228600" algn="l" rtl="0">
              <a:lnSpc>
                <a:spcPct val="130000"/>
              </a:lnSpc>
              <a:spcBef>
                <a:spcPts val="300"/>
              </a:spcBef>
              <a:spcAft>
                <a:spcPts val="0"/>
              </a:spcAft>
              <a:buClr>
                <a:schemeClr val="accent1"/>
              </a:buClr>
              <a:buSzPts val="2000"/>
              <a:buFont typeface="Arial"/>
              <a:buChar char="•"/>
            </a:pPr>
            <a:r>
              <a:rPr lang="en-US" sz="2000" b="0" i="0" u="none" strike="noStrike" cap="none">
                <a:solidFill>
                  <a:schemeClr val="dk1"/>
                </a:solidFill>
                <a:latin typeface="Arial"/>
                <a:ea typeface="Arial"/>
                <a:cs typeface="Arial"/>
                <a:sym typeface="Arial"/>
              </a:rPr>
              <a:t>‘low W press*’</a:t>
            </a:r>
            <a:endParaRPr sz="2000" b="0" i="0" u="none" strike="noStrike" cap="none">
              <a:solidFill>
                <a:schemeClr val="dk1"/>
              </a:solidFill>
              <a:latin typeface="Arial"/>
              <a:ea typeface="Arial"/>
              <a:cs typeface="Arial"/>
              <a:sym typeface="Arial"/>
            </a:endParaRPr>
          </a:p>
          <a:p>
            <a:pPr marL="1143000" marR="0" lvl="2" indent="-228600" algn="l" rtl="0">
              <a:lnSpc>
                <a:spcPct val="130000"/>
              </a:lnSpc>
              <a:spcBef>
                <a:spcPts val="300"/>
              </a:spcBef>
              <a:spcAft>
                <a:spcPts val="0"/>
              </a:spcAft>
              <a:buClr>
                <a:schemeClr val="accent1"/>
              </a:buClr>
              <a:buSzPts val="2000"/>
              <a:buFont typeface="Arial"/>
              <a:buChar char="•"/>
            </a:pPr>
            <a:r>
              <a:rPr lang="en-US" sz="2000" b="0" i="0" u="none" strike="noStrike" cap="none">
                <a:solidFill>
                  <a:schemeClr val="dk1"/>
                </a:solidFill>
                <a:latin typeface="Arial"/>
                <a:ea typeface="Arial"/>
                <a:cs typeface="Arial"/>
                <a:sym typeface="Arial"/>
              </a:rPr>
              <a:t>‘5n(temp*at*, (matt* OR (strike* 3n price*)))’</a:t>
            </a:r>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06"/>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Faceted search queries</a:t>
            </a:r>
            <a:endParaRPr/>
          </a:p>
        </p:txBody>
      </p:sp>
      <p:sp>
        <p:nvSpPr>
          <p:cNvPr id="813" name="Google Shape;813;p106"/>
          <p:cNvSpPr txBox="1">
            <a:spLocks noGrp="1"/>
          </p:cNvSpPr>
          <p:nvPr>
            <p:ph type="body" idx="1"/>
          </p:nvPr>
        </p:nvSpPr>
        <p:spPr>
          <a:xfrm>
            <a:off x="188913" y="1104900"/>
            <a:ext cx="8410575" cy="31750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Faceting breaks up a search result into multiple categories and shows counts for each category. </a:t>
            </a:r>
            <a:endParaRPr/>
          </a:p>
          <a:p>
            <a:pPr marL="457200" marR="0" lvl="1" indent="0" algn="l" rtl="0">
              <a:lnSpc>
                <a:spcPct val="100000"/>
              </a:lnSpc>
              <a:spcBef>
                <a:spcPts val="300"/>
              </a:spcBef>
              <a:spcAft>
                <a:spcPts val="0"/>
              </a:spcAft>
              <a:buClr>
                <a:schemeClr val="accent1"/>
              </a:buClr>
              <a:buSzPts val="2000"/>
              <a:buFont typeface="Verdana"/>
              <a:buNone/>
            </a:pPr>
            <a:endParaRPr sz="2000" b="0" i="0" u="none" strike="noStrike" cap="none">
              <a:solidFill>
                <a:schemeClr val="dk1"/>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2000"/>
              <a:buFont typeface="Verdana"/>
              <a:buNone/>
            </a:pPr>
            <a:r>
              <a:rPr lang="en-US" sz="2000" b="0" i="0" u="none" strike="noStrike" cap="none">
                <a:solidFill>
                  <a:schemeClr val="dk1"/>
                </a:solidFill>
                <a:latin typeface="Arial"/>
                <a:ea typeface="Arial"/>
                <a:cs typeface="Arial"/>
                <a:sym typeface="Arial"/>
              </a:rPr>
              <a:t>Searches can be faceted as follows: </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faceted_field_search() facets by field </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faceted_query_search() facets by query </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faceted_range_search() facets by range </a:t>
            </a:r>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07"/>
          <p:cNvSpPr/>
          <p:nvPr/>
        </p:nvSpPr>
        <p:spPr>
          <a:xfrm>
            <a:off x="482600" y="993775"/>
            <a:ext cx="8445500" cy="13843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FROM </a:t>
            </a:r>
            <a:r>
              <a:rPr lang="en-US" sz="1400" b="0" i="0" u="none" strike="noStrike" cap="none">
                <a:solidFill>
                  <a:schemeClr val="dk1"/>
                </a:solidFill>
                <a:latin typeface="Consolas"/>
                <a:ea typeface="Consolas"/>
                <a:cs typeface="Consolas"/>
                <a:sym typeface="Consolas"/>
              </a:rPr>
              <a:t>gptext.faceted_field_search(</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‘database.public.articles’,     </a:t>
            </a:r>
            <a:r>
              <a:rPr lang="en-US" sz="1400" b="0" i="0" u="none" strike="noStrike" cap="none">
                <a:solidFill>
                  <a:srgbClr val="50A057"/>
                </a:solidFill>
                <a:latin typeface="Consolas"/>
                <a:ea typeface="Consolas"/>
                <a:cs typeface="Consolas"/>
                <a:sym typeface="Consolas"/>
              </a:rPr>
              <a:t>-- the name of the 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50A057"/>
                </a:solidFill>
                <a:latin typeface="Consolas"/>
                <a:ea typeface="Consolas"/>
                <a:cs typeface="Consolas"/>
                <a:sym typeface="Consolas"/>
              </a:rPr>
              <a:t>-- the query, *:* matches all</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null,                           </a:t>
            </a:r>
            <a:r>
              <a:rPr lang="en-US" sz="1400" b="0" i="0" u="none" strike="noStrike" cap="none">
                <a:solidFill>
                  <a:srgbClr val="50A057"/>
                </a:solidFill>
                <a:latin typeface="Consolas"/>
                <a:ea typeface="Consolas"/>
                <a:cs typeface="Consolas"/>
                <a:sym typeface="Consolas"/>
              </a:rPr>
              <a:t>-- no filter options</a:t>
            </a:r>
            <a:endParaRPr sz="1400" b="0" i="0" u="none" strike="noStrike" cap="none">
              <a:solidFill>
                <a:schemeClr val="dk1"/>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’{author}’, -1, 5);	</a:t>
            </a:r>
            <a:endParaRPr sz="1400" b="0" i="0" u="none" strike="noStrike" cap="none">
              <a:solidFill>
                <a:srgbClr val="50A057"/>
              </a:solidFill>
              <a:latin typeface="Consolas"/>
              <a:ea typeface="Consolas"/>
              <a:cs typeface="Consolas"/>
              <a:sym typeface="Consolas"/>
            </a:endParaRPr>
          </a:p>
        </p:txBody>
      </p:sp>
      <p:sp>
        <p:nvSpPr>
          <p:cNvPr id="819" name="Google Shape;819;p107"/>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Facets by field query</a:t>
            </a:r>
            <a:endParaRPr/>
          </a:p>
        </p:txBody>
      </p:sp>
      <p:sp>
        <p:nvSpPr>
          <p:cNvPr id="820" name="Google Shape;820;p107"/>
          <p:cNvSpPr/>
          <p:nvPr/>
        </p:nvSpPr>
        <p:spPr>
          <a:xfrm>
            <a:off x="4125913" y="2720975"/>
            <a:ext cx="4648200" cy="1077913"/>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In this example, the query searches all articles in the data set by the </a:t>
            </a:r>
            <a:r>
              <a:rPr lang="en-US" sz="1600" b="0" i="1" u="none" strike="noStrike" cap="none">
                <a:solidFill>
                  <a:schemeClr val="dk1"/>
                </a:solidFill>
                <a:latin typeface="Arial"/>
                <a:ea typeface="Arial"/>
                <a:cs typeface="Arial"/>
                <a:sym typeface="Arial"/>
              </a:rPr>
              <a:t>authors </a:t>
            </a:r>
            <a:r>
              <a:rPr lang="en-US" sz="1600" b="0" i="0" u="none" strike="noStrike" cap="none">
                <a:solidFill>
                  <a:schemeClr val="dk1"/>
                </a:solidFill>
                <a:latin typeface="Arial"/>
                <a:ea typeface="Arial"/>
                <a:cs typeface="Arial"/>
                <a:sym typeface="Arial"/>
              </a:rPr>
              <a:t>field and retrieves only articles for authors who have created at least 5 articles. </a:t>
            </a:r>
            <a:endParaRPr sz="1400" b="0" i="0" u="none" strike="noStrike" cap="none">
              <a:solidFill>
                <a:srgbClr val="000000"/>
              </a:solidFill>
              <a:latin typeface="Arial"/>
              <a:ea typeface="Arial"/>
              <a:cs typeface="Arial"/>
              <a:sym typeface="Arial"/>
            </a:endParaRPr>
          </a:p>
        </p:txBody>
      </p:sp>
      <p:cxnSp>
        <p:nvCxnSpPr>
          <p:cNvPr id="821" name="Google Shape;821;p107"/>
          <p:cNvCxnSpPr/>
          <p:nvPr/>
        </p:nvCxnSpPr>
        <p:spPr>
          <a:xfrm rot="10800000">
            <a:off x="3446463" y="2425700"/>
            <a:ext cx="615950" cy="571500"/>
          </a:xfrm>
          <a:prstGeom prst="straightConnector1">
            <a:avLst/>
          </a:prstGeom>
          <a:noFill/>
          <a:ln w="19050" cap="flat" cmpd="sng">
            <a:solidFill>
              <a:schemeClr val="lt2"/>
            </a:solidFill>
            <a:prstDash val="solid"/>
            <a:round/>
            <a:headEnd type="none" w="sm" len="sm"/>
            <a:tailEnd type="stealth" w="med" len="med"/>
          </a:ln>
        </p:spPr>
      </p:cxnSp>
      <p:sp>
        <p:nvSpPr>
          <p:cNvPr id="822" name="Google Shape;822;p107"/>
          <p:cNvSpPr/>
          <p:nvPr/>
        </p:nvSpPr>
        <p:spPr>
          <a:xfrm>
            <a:off x="263525" y="3389313"/>
            <a:ext cx="4090988" cy="1200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 field_name | field_value | value_count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 id         | Frank Harris|       52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 id         | Hank Brown  |       14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 id         | Jane Doe    |       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nsolas"/>
                <a:ea typeface="Consolas"/>
                <a:cs typeface="Consolas"/>
                <a:sym typeface="Consolas"/>
              </a:rPr>
              <a:t> ...        | ...         |       ...</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08"/>
          <p:cNvSpPr/>
          <p:nvPr/>
        </p:nvSpPr>
        <p:spPr>
          <a:xfrm>
            <a:off x="228600" y="2235200"/>
            <a:ext cx="8445500" cy="2462213"/>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c.id,</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gptext.highlight(c.articles, ‘articles’, q.hs)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articles c,</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gptext.search(</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TABLE(</a:t>
            </a: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1 </a:t>
            </a:r>
            <a:r>
              <a:rPr lang="en-US" sz="1400" b="0" i="0" u="none" strike="noStrike" cap="none">
                <a:solidFill>
                  <a:srgbClr val="0000FF"/>
                </a:solidFill>
                <a:latin typeface="Consolas"/>
                <a:ea typeface="Consolas"/>
                <a:cs typeface="Consolas"/>
                <a:sym typeface="Consolas"/>
              </a:rPr>
              <a:t>SCATTER BY</a:t>
            </a:r>
            <a:r>
              <a:rPr lang="en-US" sz="1400" b="0" i="0" u="none" strike="noStrike" cap="none">
                <a:solidFill>
                  <a:schemeClr val="dk1"/>
                </a:solidFill>
                <a:latin typeface="Consolas"/>
                <a:ea typeface="Consolas"/>
                <a:cs typeface="Consolas"/>
                <a:sym typeface="Consolas"/>
              </a:rPr>
              <a:t> 1),</a:t>
            </a:r>
            <a:r>
              <a:rPr lang="en-US" sz="1400" b="0" i="0" u="none" strike="noStrike" cap="none">
                <a:solidFill>
                  <a:srgbClr val="50A057"/>
                </a:solidFill>
                <a:latin typeface="Consolas"/>
                <a:ea typeface="Consolas"/>
                <a:cs typeface="Consolas"/>
                <a:sym typeface="Consolas"/>
              </a:rPr>
              <a:t>-- table-valued expression</a:t>
            </a:r>
            <a:r>
              <a:rPr lang="en-US" sz="1400" b="0" i="0" u="none" strike="noStrike" cap="none">
                <a:solidFill>
                  <a:schemeClr val="dk1"/>
                </a:solidFill>
                <a:latin typeface="Consolas"/>
                <a:ea typeface="Consolas"/>
                <a:cs typeface="Consolas"/>
                <a:sym typeface="Consolas"/>
              </a:rPr>
              <a:t>		    index_name,     	     </a:t>
            </a:r>
            <a:r>
              <a:rPr lang="en-US" sz="1400" b="0" i="0" u="none" strike="noStrike" cap="none">
                <a:solidFill>
                  <a:srgbClr val="50A057"/>
                </a:solidFill>
                <a:latin typeface="Consolas"/>
                <a:ea typeface="Consolas"/>
                <a:cs typeface="Consolas"/>
                <a:sym typeface="Consolas"/>
              </a:rPr>
              <a:t>-- the name of the 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’iphone’,       	     </a:t>
            </a:r>
            <a:r>
              <a:rPr lang="en-US" sz="1400" b="0" i="0" u="none" strike="noStrike" cap="none">
                <a:solidFill>
                  <a:srgbClr val="50A057"/>
                </a:solidFill>
                <a:latin typeface="Consolas"/>
                <a:ea typeface="Consolas"/>
                <a:cs typeface="Consolas"/>
                <a:sym typeface="Consolas"/>
              </a:rPr>
              <a:t>-- the query</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null                         </a:t>
            </a:r>
            <a:r>
              <a:rPr lang="en-US" sz="1400" b="0" i="0" u="none" strike="noStrike" cap="none">
                <a:solidFill>
                  <a:srgbClr val="50A057"/>
                </a:solidFill>
                <a:latin typeface="Consolas"/>
                <a:ea typeface="Consolas"/>
                <a:cs typeface="Consolas"/>
                <a:sym typeface="Consolas"/>
              </a:rPr>
              <a:t>-- no filter options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’hl=true&amp;hl.fl=content’</a:t>
            </a:r>
            <a:r>
              <a:rPr lang="en-US" sz="1400" b="0" i="0" u="none" strike="noStrike" cap="none">
                <a:solidFill>
                  <a:srgbClr val="50A057"/>
                </a:solidFill>
                <a:latin typeface="Consolas"/>
                <a:ea typeface="Consolas"/>
                <a:cs typeface="Consolas"/>
                <a:sym typeface="Consolas"/>
              </a:rPr>
              <a:t> -- SOLR options for highlighting</a:t>
            </a:r>
            <a:r>
              <a:rPr lang="en-US" sz="1400" b="0" i="0" u="none" strike="noStrike" cap="none">
                <a:solidFill>
                  <a:schemeClr val="dk1"/>
                </a:solidFill>
                <a:latin typeface="Consolas"/>
                <a:ea typeface="Consolas"/>
                <a:cs typeface="Consolas"/>
                <a:sym typeface="Consolas"/>
              </a:rPr>
              <a:t>		    )q</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where c.id = q.id;</a:t>
            </a:r>
            <a:endParaRPr sz="1400" b="0" i="0" u="none" strike="noStrike" cap="none">
              <a:solidFill>
                <a:srgbClr val="000000"/>
              </a:solidFill>
              <a:latin typeface="Arial"/>
              <a:ea typeface="Arial"/>
              <a:cs typeface="Arial"/>
              <a:sym typeface="Arial"/>
            </a:endParaRPr>
          </a:p>
        </p:txBody>
      </p:sp>
      <p:sp>
        <p:nvSpPr>
          <p:cNvPr id="828" name="Google Shape;828;p108"/>
          <p:cNvSpPr txBox="1">
            <a:spLocks noGrp="1"/>
          </p:cNvSpPr>
          <p:nvPr>
            <p:ph type="title"/>
          </p:nvPr>
        </p:nvSpPr>
        <p:spPr>
          <a:xfrm>
            <a:off x="377825" y="0"/>
            <a:ext cx="8229600" cy="857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2800" b="0" i="0" u="none" strike="noStrike" cap="none">
                <a:solidFill>
                  <a:schemeClr val="dk2"/>
                </a:solidFill>
                <a:latin typeface="Arial"/>
                <a:ea typeface="Arial"/>
                <a:cs typeface="Arial"/>
                <a:sym typeface="Arial"/>
              </a:rPr>
              <a:t>Highlighting search terms</a:t>
            </a:r>
            <a:endParaRPr/>
          </a:p>
        </p:txBody>
      </p:sp>
      <p:sp>
        <p:nvSpPr>
          <p:cNvPr id="829" name="Google Shape;829;p108"/>
          <p:cNvSpPr/>
          <p:nvPr/>
        </p:nvSpPr>
        <p:spPr>
          <a:xfrm>
            <a:off x="296863" y="650875"/>
            <a:ext cx="8420100" cy="15684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gptext.highlight() highlights search terms by inserting markup tags before and after each occurrence of the term in results returned by gptext.search()</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For example, if the search term is “iphone”, each occurrence of “iphone” in the data is marked up:</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&lt;em&gt;iphone&lt;/em&gt;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Useful when displaying search results on a webpage</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55"/>
          <p:cNvPicPr preferRelativeResize="0"/>
          <p:nvPr/>
        </p:nvPicPr>
        <p:blipFill rotWithShape="1">
          <a:blip r:embed="rId3">
            <a:alphaModFix/>
          </a:blip>
          <a:srcRect/>
          <a:stretch/>
        </p:blipFill>
        <p:spPr>
          <a:xfrm>
            <a:off x="7429500" y="1689100"/>
            <a:ext cx="914400" cy="762000"/>
          </a:xfrm>
          <a:prstGeom prst="rect">
            <a:avLst/>
          </a:prstGeom>
          <a:noFill/>
          <a:ln>
            <a:noFill/>
          </a:ln>
        </p:spPr>
      </p:pic>
      <p:pic>
        <p:nvPicPr>
          <p:cNvPr id="404" name="Google Shape;404;p55"/>
          <p:cNvPicPr preferRelativeResize="0"/>
          <p:nvPr/>
        </p:nvPicPr>
        <p:blipFill rotWithShape="1">
          <a:blip r:embed="rId4">
            <a:alphaModFix/>
          </a:blip>
          <a:srcRect/>
          <a:stretch/>
        </p:blipFill>
        <p:spPr>
          <a:xfrm>
            <a:off x="6591300" y="1676400"/>
            <a:ext cx="890588" cy="800100"/>
          </a:xfrm>
          <a:prstGeom prst="rect">
            <a:avLst/>
          </a:prstGeom>
          <a:noFill/>
          <a:ln>
            <a:noFill/>
          </a:ln>
        </p:spPr>
      </p:pic>
      <p:sp>
        <p:nvSpPr>
          <p:cNvPr id="405" name="Google Shape;405;p55"/>
          <p:cNvSpPr txBox="1"/>
          <p:nvPr/>
        </p:nvSpPr>
        <p:spPr>
          <a:xfrm>
            <a:off x="4203700" y="647700"/>
            <a:ext cx="4940400" cy="38862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Provides advanced full text search (FTS) capabilities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Faceted search and filtering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Lucene (default), complex, and surround query parsers</a:t>
            </a:r>
            <a:endParaRPr sz="1400" b="0" i="0" u="none" strike="noStrike" cap="none">
              <a:solidFill>
                <a:srgbClr val="000000"/>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Vector space representation of document</a:t>
            </a:r>
            <a:endParaRPr sz="1400" b="0" i="0" u="none" strike="noStrike" cap="none">
              <a:solidFill>
                <a:srgbClr val="000000"/>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a:p>
            <a:pPr marL="228600" marR="0" lvl="0" indent="-165100" algn="l" rtl="0">
              <a:lnSpc>
                <a:spcPct val="100000"/>
              </a:lnSpc>
              <a:spcBef>
                <a:spcPts val="1200"/>
              </a:spcBef>
              <a:spcAft>
                <a:spcPts val="0"/>
              </a:spcAft>
              <a:buClr>
                <a:schemeClr val="accent1"/>
              </a:buClr>
              <a:buSzPts val="1000"/>
              <a:buFont typeface="Noto Sans Symbols"/>
              <a:buNone/>
            </a:pPr>
            <a:endParaRPr sz="10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Text analytics via Madlib</a:t>
            </a:r>
            <a:endParaRPr sz="1400" b="0" i="0" u="none" strike="noStrike" cap="none">
              <a:solidFill>
                <a:srgbClr val="000000"/>
              </a:solidFill>
              <a:latin typeface="Arial"/>
              <a:ea typeface="Arial"/>
              <a:cs typeface="Arial"/>
              <a:sym typeface="Arial"/>
            </a:endParaRPr>
          </a:p>
        </p:txBody>
      </p:sp>
      <p:sp>
        <p:nvSpPr>
          <p:cNvPr id="406" name="Google Shape;406;p55"/>
          <p:cNvSpPr txBox="1">
            <a:spLocks noGrp="1"/>
          </p:cNvSpPr>
          <p:nvPr>
            <p:ph type="title"/>
          </p:nvPr>
        </p:nvSpPr>
        <p:spPr>
          <a:xfrm>
            <a:off x="277813" y="38100"/>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2800" b="0" i="0" u="none" strike="noStrike" cap="none">
                <a:solidFill>
                  <a:schemeClr val="dk2"/>
                </a:solidFill>
                <a:latin typeface="Arial"/>
                <a:ea typeface="Arial"/>
                <a:cs typeface="Arial"/>
                <a:sym typeface="Arial"/>
              </a:rPr>
              <a:t>GPText capabilities</a:t>
            </a:r>
            <a:endParaRPr/>
          </a:p>
        </p:txBody>
      </p:sp>
      <p:sp>
        <p:nvSpPr>
          <p:cNvPr id="407" name="Google Shape;407;p55"/>
          <p:cNvSpPr txBox="1">
            <a:spLocks noGrp="1"/>
          </p:cNvSpPr>
          <p:nvPr>
            <p:ph type="body" idx="1"/>
          </p:nvPr>
        </p:nvSpPr>
        <p:spPr>
          <a:xfrm>
            <a:off x="138113" y="647700"/>
            <a:ext cx="4167300" cy="39243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Index creation</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Create, load, commit an index</a:t>
            </a:r>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a:p>
            <a:pPr marL="228600" marR="0" lvl="0" indent="-165100" algn="l" rtl="0">
              <a:lnSpc>
                <a:spcPct val="100000"/>
              </a:lnSpc>
              <a:spcBef>
                <a:spcPts val="1200"/>
              </a:spcBef>
              <a:spcAft>
                <a:spcPts val="0"/>
              </a:spcAft>
              <a:buClr>
                <a:schemeClr val="accent1"/>
              </a:buClr>
              <a:buSzPts val="1000"/>
              <a:buFont typeface="Noto Sans Symbols"/>
              <a:buNone/>
            </a:pPr>
            <a:endParaRPr sz="10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Real data schema</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Numeric types, dates, text</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Define custom analyzer chains for different fields</a:t>
            </a:r>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p:txBody>
      </p:sp>
      <p:grpSp>
        <p:nvGrpSpPr>
          <p:cNvPr id="408" name="Google Shape;408;p55"/>
          <p:cNvGrpSpPr/>
          <p:nvPr/>
        </p:nvGrpSpPr>
        <p:grpSpPr>
          <a:xfrm>
            <a:off x="5775264" y="2781292"/>
            <a:ext cx="2555930" cy="1206493"/>
            <a:chOff x="5609859" y="1650531"/>
            <a:chExt cx="3203722" cy="1496704"/>
          </a:xfrm>
        </p:grpSpPr>
        <p:pic>
          <p:nvPicPr>
            <p:cNvPr id="409" name="Google Shape;409;p55"/>
            <p:cNvPicPr preferRelativeResize="0"/>
            <p:nvPr/>
          </p:nvPicPr>
          <p:blipFill rotWithShape="1">
            <a:blip r:embed="rId5">
              <a:alphaModFix/>
            </a:blip>
            <a:srcRect/>
            <a:stretch/>
          </p:blipFill>
          <p:spPr>
            <a:xfrm>
              <a:off x="5710595" y="1890954"/>
              <a:ext cx="1565927" cy="1256281"/>
            </a:xfrm>
            <a:prstGeom prst="rect">
              <a:avLst/>
            </a:prstGeom>
            <a:noFill/>
            <a:ln>
              <a:noFill/>
            </a:ln>
          </p:spPr>
        </p:pic>
        <p:sp>
          <p:nvSpPr>
            <p:cNvPr id="410" name="Google Shape;410;p55"/>
            <p:cNvSpPr txBox="1"/>
            <p:nvPr/>
          </p:nvSpPr>
          <p:spPr>
            <a:xfrm>
              <a:off x="7394881" y="2001627"/>
              <a:ext cx="1418700" cy="86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Arial"/>
                  <a:ea typeface="Arial"/>
                  <a:cs typeface="Arial"/>
                  <a:sym typeface="Arial"/>
                </a:rPr>
                <a:t>Each </a:t>
              </a:r>
              <a:r>
                <a:rPr lang="en-US" sz="1000" b="0" i="0" u="none" strike="noStrike" cap="none">
                  <a:solidFill>
                    <a:srgbClr val="F16F3B"/>
                  </a:solidFill>
                  <a:latin typeface="Arial"/>
                  <a:ea typeface="Arial"/>
                  <a:cs typeface="Arial"/>
                  <a:sym typeface="Arial"/>
                </a:rPr>
                <a:t>w</a:t>
              </a:r>
              <a:r>
                <a:rPr lang="en-US" sz="1000" b="0" i="0" u="none" strike="noStrike" cap="none" baseline="-25000">
                  <a:solidFill>
                    <a:srgbClr val="F16F3B"/>
                  </a:solidFill>
                  <a:latin typeface="Arial"/>
                  <a:ea typeface="Arial"/>
                  <a:cs typeface="Arial"/>
                  <a:sym typeface="Arial"/>
                </a:rPr>
                <a:t>tn </a:t>
              </a:r>
              <a:r>
                <a:rPr lang="en-US" sz="1000" b="0" i="0" u="none" strike="noStrike" cap="none">
                  <a:solidFill>
                    <a:srgbClr val="F16F3B"/>
                  </a:solidFill>
                  <a:latin typeface="Arial"/>
                  <a:ea typeface="Arial"/>
                  <a:cs typeface="Arial"/>
                  <a:sym typeface="Arial"/>
                </a:rPr>
                <a:t>is a list </a:t>
              </a:r>
              <a:r>
                <a:rPr lang="en-US" sz="1000" b="0" i="0" u="none" strike="noStrike" cap="none">
                  <a:solidFill>
                    <a:schemeClr val="dk2"/>
                  </a:solidFill>
                  <a:latin typeface="Arial"/>
                  <a:ea typeface="Arial"/>
                  <a:cs typeface="Arial"/>
                  <a:sym typeface="Arial"/>
                </a:rPr>
                <a:t>containing the positions </a:t>
              </a:r>
              <a:r>
                <a:rPr lang="en-US" sz="1000" b="0" i="0" u="none" strike="noStrike" cap="none">
                  <a:solidFill>
                    <a:srgbClr val="F16F3B"/>
                  </a:solidFill>
                  <a:latin typeface="Arial"/>
                  <a:ea typeface="Arial"/>
                  <a:cs typeface="Arial"/>
                  <a:sym typeface="Arial"/>
                </a:rPr>
                <a:t>of term T</a:t>
              </a:r>
              <a:r>
                <a:rPr lang="en-US" sz="1000" b="0" i="0" u="none" strike="noStrike" cap="none" baseline="-25000">
                  <a:solidFill>
                    <a:srgbClr val="F16F3B"/>
                  </a:solidFill>
                  <a:latin typeface="Arial"/>
                  <a:ea typeface="Arial"/>
                  <a:cs typeface="Arial"/>
                  <a:sym typeface="Arial"/>
                </a:rPr>
                <a:t>t </a:t>
              </a:r>
              <a:r>
                <a:rPr lang="en-US" sz="1000" b="0" i="0" u="none" strike="noStrike" cap="none">
                  <a:solidFill>
                    <a:schemeClr val="dk2"/>
                  </a:solidFill>
                  <a:latin typeface="Arial"/>
                  <a:ea typeface="Arial"/>
                  <a:cs typeface="Arial"/>
                  <a:sym typeface="Arial"/>
                </a:rPr>
                <a:t>in </a:t>
              </a:r>
              <a:r>
                <a:rPr lang="en-US" sz="1000" b="0" i="0" u="none" strike="noStrike" cap="none">
                  <a:solidFill>
                    <a:srgbClr val="F16F3B"/>
                  </a:solidFill>
                  <a:latin typeface="Arial"/>
                  <a:ea typeface="Arial"/>
                  <a:cs typeface="Arial"/>
                  <a:sym typeface="Arial"/>
                </a:rPr>
                <a:t>document D</a:t>
              </a:r>
              <a:r>
                <a:rPr lang="en-US" sz="1000" b="0" i="0" u="none" strike="noStrike" cap="none" baseline="-25000">
                  <a:solidFill>
                    <a:srgbClr val="F16F3B"/>
                  </a:solidFill>
                  <a:latin typeface="Arial"/>
                  <a:ea typeface="Arial"/>
                  <a:cs typeface="Arial"/>
                  <a:sym typeface="Arial"/>
                </a:rPr>
                <a:t>n</a:t>
              </a:r>
              <a:endParaRPr sz="1000" b="0" i="0" u="none" strike="noStrike" cap="none">
                <a:solidFill>
                  <a:srgbClr val="F16F3B"/>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Arial"/>
                <a:ea typeface="Arial"/>
                <a:cs typeface="Arial"/>
                <a:sym typeface="Arial"/>
              </a:endParaRPr>
            </a:p>
          </p:txBody>
        </p:sp>
        <p:sp>
          <p:nvSpPr>
            <p:cNvPr id="411" name="Google Shape;411;p55"/>
            <p:cNvSpPr txBox="1"/>
            <p:nvPr/>
          </p:nvSpPr>
          <p:spPr>
            <a:xfrm>
              <a:off x="5609859" y="1650531"/>
              <a:ext cx="23403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Arial"/>
                  <a:ea typeface="Arial"/>
                  <a:cs typeface="Arial"/>
                  <a:sym typeface="Arial"/>
                </a:rPr>
                <a:t>Term-document matrix</a:t>
              </a:r>
              <a:endParaRPr sz="1400" b="0" i="0" u="none" strike="noStrike" cap="none">
                <a:solidFill>
                  <a:srgbClr val="000000"/>
                </a:solidFill>
                <a:latin typeface="Arial"/>
                <a:ea typeface="Arial"/>
                <a:cs typeface="Arial"/>
                <a:sym typeface="Arial"/>
              </a:endParaRPr>
            </a:p>
          </p:txBody>
        </p:sp>
      </p:grpSp>
      <p:pic>
        <p:nvPicPr>
          <p:cNvPr id="412" name="Google Shape;412;p55"/>
          <p:cNvPicPr preferRelativeResize="0"/>
          <p:nvPr/>
        </p:nvPicPr>
        <p:blipFill rotWithShape="1">
          <a:blip r:embed="rId6">
            <a:alphaModFix/>
          </a:blip>
          <a:srcRect l="6717" t="26388" r="2996" b="7407"/>
          <a:stretch/>
        </p:blipFill>
        <p:spPr>
          <a:xfrm>
            <a:off x="368300" y="3619500"/>
            <a:ext cx="3073401" cy="884238"/>
          </a:xfrm>
          <a:prstGeom prst="rect">
            <a:avLst/>
          </a:prstGeom>
          <a:noFill/>
          <a:ln>
            <a:noFill/>
          </a:ln>
        </p:spPr>
      </p:pic>
      <p:grpSp>
        <p:nvGrpSpPr>
          <p:cNvPr id="413" name="Google Shape;413;p55"/>
          <p:cNvGrpSpPr/>
          <p:nvPr/>
        </p:nvGrpSpPr>
        <p:grpSpPr>
          <a:xfrm>
            <a:off x="761967" y="1362063"/>
            <a:ext cx="2044657" cy="1136617"/>
            <a:chOff x="3923040" y="982636"/>
            <a:chExt cx="5068559" cy="3034216"/>
          </a:xfrm>
        </p:grpSpPr>
        <p:pic>
          <p:nvPicPr>
            <p:cNvPr id="414" name="Google Shape;414;p55" descr="I:\MS Graphics\Icons - Illustrations\timeline\timeline line six 6 segment blue glow.png"/>
            <p:cNvPicPr preferRelativeResize="0"/>
            <p:nvPr/>
          </p:nvPicPr>
          <p:blipFill rotWithShape="1">
            <a:blip r:embed="rId7">
              <a:alphaModFix/>
            </a:blip>
            <a:srcRect/>
            <a:stretch/>
          </p:blipFill>
          <p:spPr>
            <a:xfrm>
              <a:off x="3923040" y="1734664"/>
              <a:ext cx="5068559" cy="201236"/>
            </a:xfrm>
            <a:prstGeom prst="rect">
              <a:avLst/>
            </a:prstGeom>
            <a:noFill/>
            <a:ln>
              <a:noFill/>
            </a:ln>
          </p:spPr>
        </p:pic>
        <p:cxnSp>
          <p:nvCxnSpPr>
            <p:cNvPr id="415" name="Google Shape;415;p55"/>
            <p:cNvCxnSpPr/>
            <p:nvPr/>
          </p:nvCxnSpPr>
          <p:spPr>
            <a:xfrm rot="5400000">
              <a:off x="5922108" y="1597135"/>
              <a:ext cx="330600" cy="0"/>
            </a:xfrm>
            <a:prstGeom prst="straightConnector1">
              <a:avLst/>
            </a:prstGeom>
            <a:noFill/>
            <a:ln w="38100" cap="flat" cmpd="sng">
              <a:solidFill>
                <a:schemeClr val="dk1"/>
              </a:solidFill>
              <a:prstDash val="solid"/>
              <a:round/>
              <a:headEnd type="none" w="sm" len="sm"/>
              <a:tailEnd type="none" w="sm" len="sm"/>
            </a:ln>
          </p:spPr>
        </p:cxnSp>
        <p:cxnSp>
          <p:nvCxnSpPr>
            <p:cNvPr id="416" name="Google Shape;416;p55"/>
            <p:cNvCxnSpPr/>
            <p:nvPr/>
          </p:nvCxnSpPr>
          <p:spPr>
            <a:xfrm rot="5400000">
              <a:off x="6889049" y="1474161"/>
              <a:ext cx="584700" cy="0"/>
            </a:xfrm>
            <a:prstGeom prst="straightConnector1">
              <a:avLst/>
            </a:prstGeom>
            <a:noFill/>
            <a:ln w="38100" cap="flat" cmpd="sng">
              <a:solidFill>
                <a:schemeClr val="dk1"/>
              </a:solidFill>
              <a:prstDash val="solid"/>
              <a:round/>
              <a:headEnd type="none" w="sm" len="sm"/>
              <a:tailEnd type="none" w="sm" len="sm"/>
            </a:ln>
          </p:spPr>
        </p:cxnSp>
        <p:pic>
          <p:nvPicPr>
            <p:cNvPr id="417" name="Google Shape;417;p55" descr="server"/>
            <p:cNvPicPr preferRelativeResize="0"/>
            <p:nvPr/>
          </p:nvPicPr>
          <p:blipFill rotWithShape="1">
            <a:blip r:embed="rId8">
              <a:alphaModFix/>
            </a:blip>
            <a:srcRect/>
            <a:stretch/>
          </p:blipFill>
          <p:spPr>
            <a:xfrm>
              <a:off x="6700158" y="1214420"/>
              <a:ext cx="922338" cy="215503"/>
            </a:xfrm>
            <a:prstGeom prst="rect">
              <a:avLst/>
            </a:prstGeom>
            <a:noFill/>
            <a:ln>
              <a:noFill/>
            </a:ln>
          </p:spPr>
        </p:pic>
        <p:sp>
          <p:nvSpPr>
            <p:cNvPr id="418" name="Google Shape;418;p55"/>
            <p:cNvSpPr/>
            <p:nvPr/>
          </p:nvSpPr>
          <p:spPr>
            <a:xfrm>
              <a:off x="6701303" y="982636"/>
              <a:ext cx="920700" cy="211800"/>
            </a:xfrm>
            <a:prstGeom prst="roundRect">
              <a:avLst>
                <a:gd name="adj" fmla="val 16667"/>
              </a:avLst>
            </a:prstGeom>
            <a:solidFill>
              <a:srgbClr val="2E7D8C"/>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475"/>
                <a:buFont typeface="Arial"/>
                <a:buNone/>
              </a:pPr>
              <a:r>
                <a:rPr lang="en-US" sz="475" b="1" i="0" u="none" strike="noStrike" cap="none">
                  <a:solidFill>
                    <a:srgbClr val="FFFFFF"/>
                  </a:solidFill>
                  <a:latin typeface="Arial"/>
                  <a:ea typeface="Arial"/>
                  <a:cs typeface="Arial"/>
                  <a:sym typeface="Arial"/>
                </a:rPr>
                <a:t>Standby</a:t>
              </a:r>
              <a:endParaRPr sz="1400" b="0" i="0" u="none" strike="noStrike" cap="none">
                <a:solidFill>
                  <a:srgbClr val="000000"/>
                </a:solidFill>
                <a:latin typeface="Arial"/>
                <a:ea typeface="Arial"/>
                <a:cs typeface="Arial"/>
                <a:sym typeface="Arial"/>
              </a:endParaRPr>
            </a:p>
          </p:txBody>
        </p:sp>
        <p:grpSp>
          <p:nvGrpSpPr>
            <p:cNvPr id="419" name="Google Shape;419;p55"/>
            <p:cNvGrpSpPr/>
            <p:nvPr/>
          </p:nvGrpSpPr>
          <p:grpSpPr>
            <a:xfrm>
              <a:off x="4328441" y="1881176"/>
              <a:ext cx="2525673" cy="1143027"/>
              <a:chOff x="3976101" y="3789620"/>
              <a:chExt cx="1802250" cy="1072157"/>
            </a:xfrm>
          </p:grpSpPr>
          <p:cxnSp>
            <p:nvCxnSpPr>
              <p:cNvPr id="420" name="Google Shape;420;p55"/>
              <p:cNvCxnSpPr/>
              <p:nvPr/>
            </p:nvCxnSpPr>
            <p:spPr>
              <a:xfrm rot="5400000">
                <a:off x="4027744" y="4024147"/>
                <a:ext cx="413400" cy="0"/>
              </a:xfrm>
              <a:prstGeom prst="straightConnector1">
                <a:avLst/>
              </a:prstGeom>
              <a:noFill/>
              <a:ln w="38100" cap="flat" cmpd="sng">
                <a:solidFill>
                  <a:schemeClr val="dk1"/>
                </a:solidFill>
                <a:prstDash val="solid"/>
                <a:round/>
                <a:headEnd type="none" w="sm" len="sm"/>
                <a:tailEnd type="none" w="sm" len="sm"/>
              </a:ln>
            </p:spPr>
          </p:cxnSp>
          <p:cxnSp>
            <p:nvCxnSpPr>
              <p:cNvPr id="421" name="Google Shape;421;p55"/>
              <p:cNvCxnSpPr/>
              <p:nvPr/>
            </p:nvCxnSpPr>
            <p:spPr>
              <a:xfrm rot="5400000">
                <a:off x="4610952" y="4002920"/>
                <a:ext cx="429300" cy="2700"/>
              </a:xfrm>
              <a:prstGeom prst="straightConnector1">
                <a:avLst/>
              </a:prstGeom>
              <a:noFill/>
              <a:ln w="38100" cap="flat" cmpd="sng">
                <a:solidFill>
                  <a:schemeClr val="dk1"/>
                </a:solidFill>
                <a:prstDash val="solid"/>
                <a:round/>
                <a:headEnd type="none" w="sm" len="sm"/>
                <a:tailEnd type="none" w="sm" len="sm"/>
              </a:ln>
            </p:spPr>
          </p:cxnSp>
          <p:cxnSp>
            <p:nvCxnSpPr>
              <p:cNvPr id="422" name="Google Shape;422;p55"/>
              <p:cNvCxnSpPr/>
              <p:nvPr/>
            </p:nvCxnSpPr>
            <p:spPr>
              <a:xfrm rot="5400000">
                <a:off x="5236774" y="4008921"/>
                <a:ext cx="441300" cy="2700"/>
              </a:xfrm>
              <a:prstGeom prst="straightConnector1">
                <a:avLst/>
              </a:prstGeom>
              <a:noFill/>
              <a:ln w="38100" cap="flat" cmpd="sng">
                <a:solidFill>
                  <a:schemeClr val="dk1"/>
                </a:solidFill>
                <a:prstDash val="solid"/>
                <a:round/>
                <a:headEnd type="none" w="sm" len="sm"/>
                <a:tailEnd type="none" w="sm" len="sm"/>
              </a:ln>
            </p:spPr>
          </p:cxnSp>
          <p:grpSp>
            <p:nvGrpSpPr>
              <p:cNvPr id="423" name="Google Shape;423;p55"/>
              <p:cNvGrpSpPr/>
              <p:nvPr/>
            </p:nvGrpSpPr>
            <p:grpSpPr>
              <a:xfrm>
                <a:off x="4585458" y="4099733"/>
                <a:ext cx="561583" cy="362783"/>
                <a:chOff x="456092" y="2340445"/>
                <a:chExt cx="993600" cy="483389"/>
              </a:xfrm>
            </p:grpSpPr>
            <p:pic>
              <p:nvPicPr>
                <p:cNvPr id="424" name="Google Shape;424;p55" descr="server"/>
                <p:cNvPicPr preferRelativeResize="0"/>
                <p:nvPr/>
              </p:nvPicPr>
              <p:blipFill rotWithShape="1">
                <a:blip r:embed="rId8">
                  <a:alphaModFix/>
                </a:blip>
                <a:srcRect/>
                <a:stretch/>
              </p:blipFill>
              <p:spPr>
                <a:xfrm>
                  <a:off x="457200" y="2590800"/>
                  <a:ext cx="990600" cy="233034"/>
                </a:xfrm>
                <a:prstGeom prst="rect">
                  <a:avLst/>
                </a:prstGeom>
                <a:noFill/>
                <a:ln>
                  <a:noFill/>
                </a:ln>
              </p:spPr>
            </p:pic>
            <p:sp>
              <p:nvSpPr>
                <p:cNvPr id="425" name="Google Shape;425;p55"/>
                <p:cNvSpPr/>
                <p:nvPr/>
              </p:nvSpPr>
              <p:spPr>
                <a:xfrm>
                  <a:off x="456092" y="2340445"/>
                  <a:ext cx="993600" cy="227700"/>
                </a:xfrm>
                <a:prstGeom prst="roundRect">
                  <a:avLst>
                    <a:gd name="adj" fmla="val 16667"/>
                  </a:avLst>
                </a:prstGeom>
                <a:solidFill>
                  <a:schemeClr val="accent1"/>
                </a:solidFill>
                <a:ln w="19050" cap="flat" cmpd="sng">
                  <a:solidFill>
                    <a:srgbClr val="266D6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475"/>
                    <a:buFont typeface="Arial"/>
                    <a:buNone/>
                  </a:pPr>
                  <a:r>
                    <a:rPr lang="en-US" sz="475" b="1" i="0" u="none" strike="noStrike" cap="none">
                      <a:solidFill>
                        <a:srgbClr val="FFFFFF"/>
                      </a:solidFill>
                      <a:latin typeface="Arial"/>
                      <a:ea typeface="Arial"/>
                      <a:cs typeface="Arial"/>
                      <a:sym typeface="Arial"/>
                    </a:rPr>
                    <a:t>Segment</a:t>
                  </a:r>
                  <a:endParaRPr sz="1400" b="0" i="0" u="none" strike="noStrike" cap="none">
                    <a:solidFill>
                      <a:srgbClr val="000000"/>
                    </a:solidFill>
                    <a:latin typeface="Arial"/>
                    <a:ea typeface="Arial"/>
                    <a:cs typeface="Arial"/>
                    <a:sym typeface="Arial"/>
                  </a:endParaRPr>
                </a:p>
              </p:txBody>
            </p:sp>
          </p:grpSp>
          <p:grpSp>
            <p:nvGrpSpPr>
              <p:cNvPr id="426" name="Google Shape;426;p55"/>
              <p:cNvGrpSpPr/>
              <p:nvPr/>
            </p:nvGrpSpPr>
            <p:grpSpPr>
              <a:xfrm>
                <a:off x="3976101" y="4099733"/>
                <a:ext cx="561583" cy="362783"/>
                <a:chOff x="455153" y="2340445"/>
                <a:chExt cx="993600" cy="483389"/>
              </a:xfrm>
            </p:grpSpPr>
            <p:pic>
              <p:nvPicPr>
                <p:cNvPr id="427" name="Google Shape;427;p55" descr="server"/>
                <p:cNvPicPr preferRelativeResize="0"/>
                <p:nvPr/>
              </p:nvPicPr>
              <p:blipFill rotWithShape="1">
                <a:blip r:embed="rId8">
                  <a:alphaModFix/>
                </a:blip>
                <a:srcRect/>
                <a:stretch/>
              </p:blipFill>
              <p:spPr>
                <a:xfrm>
                  <a:off x="457200" y="2590800"/>
                  <a:ext cx="990600" cy="233034"/>
                </a:xfrm>
                <a:prstGeom prst="rect">
                  <a:avLst/>
                </a:prstGeom>
                <a:noFill/>
                <a:ln>
                  <a:noFill/>
                </a:ln>
              </p:spPr>
            </p:pic>
            <p:sp>
              <p:nvSpPr>
                <p:cNvPr id="428" name="Google Shape;428;p55"/>
                <p:cNvSpPr/>
                <p:nvPr/>
              </p:nvSpPr>
              <p:spPr>
                <a:xfrm>
                  <a:off x="455153" y="2340445"/>
                  <a:ext cx="993600" cy="227700"/>
                </a:xfrm>
                <a:prstGeom prst="roundRect">
                  <a:avLst>
                    <a:gd name="adj" fmla="val 16667"/>
                  </a:avLst>
                </a:prstGeom>
                <a:solidFill>
                  <a:schemeClr val="accent1"/>
                </a:solidFill>
                <a:ln w="19050" cap="flat" cmpd="sng">
                  <a:solidFill>
                    <a:srgbClr val="266D6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475"/>
                    <a:buFont typeface="Arial"/>
                    <a:buNone/>
                  </a:pPr>
                  <a:r>
                    <a:rPr lang="en-US" sz="475" b="1" i="0" u="none" strike="noStrike" cap="none">
                      <a:solidFill>
                        <a:srgbClr val="FFFFFF"/>
                      </a:solidFill>
                      <a:latin typeface="Arial"/>
                      <a:ea typeface="Arial"/>
                      <a:cs typeface="Arial"/>
                      <a:sym typeface="Arial"/>
                    </a:rPr>
                    <a:t>Segment</a:t>
                  </a:r>
                  <a:endParaRPr sz="1400" b="0" i="0" u="none" strike="noStrike" cap="none">
                    <a:solidFill>
                      <a:srgbClr val="000000"/>
                    </a:solidFill>
                    <a:latin typeface="Arial"/>
                    <a:ea typeface="Arial"/>
                    <a:cs typeface="Arial"/>
                    <a:sym typeface="Arial"/>
                  </a:endParaRPr>
                </a:p>
              </p:txBody>
            </p:sp>
          </p:grpSp>
          <p:grpSp>
            <p:nvGrpSpPr>
              <p:cNvPr id="429" name="Google Shape;429;p55"/>
              <p:cNvGrpSpPr/>
              <p:nvPr/>
            </p:nvGrpSpPr>
            <p:grpSpPr>
              <a:xfrm>
                <a:off x="5214471" y="4099733"/>
                <a:ext cx="561583" cy="362783"/>
                <a:chOff x="455832" y="2340445"/>
                <a:chExt cx="993600" cy="483389"/>
              </a:xfrm>
            </p:grpSpPr>
            <p:pic>
              <p:nvPicPr>
                <p:cNvPr id="430" name="Google Shape;430;p55" descr="server"/>
                <p:cNvPicPr preferRelativeResize="0"/>
                <p:nvPr/>
              </p:nvPicPr>
              <p:blipFill rotWithShape="1">
                <a:blip r:embed="rId8">
                  <a:alphaModFix/>
                </a:blip>
                <a:srcRect/>
                <a:stretch/>
              </p:blipFill>
              <p:spPr>
                <a:xfrm>
                  <a:off x="457200" y="2590800"/>
                  <a:ext cx="990600" cy="233034"/>
                </a:xfrm>
                <a:prstGeom prst="rect">
                  <a:avLst/>
                </a:prstGeom>
                <a:noFill/>
                <a:ln>
                  <a:noFill/>
                </a:ln>
              </p:spPr>
            </p:pic>
            <p:sp>
              <p:nvSpPr>
                <p:cNvPr id="431" name="Google Shape;431;p55"/>
                <p:cNvSpPr/>
                <p:nvPr/>
              </p:nvSpPr>
              <p:spPr>
                <a:xfrm>
                  <a:off x="455832" y="2340445"/>
                  <a:ext cx="993600" cy="227700"/>
                </a:xfrm>
                <a:prstGeom prst="roundRect">
                  <a:avLst>
                    <a:gd name="adj" fmla="val 16667"/>
                  </a:avLst>
                </a:prstGeom>
                <a:solidFill>
                  <a:schemeClr val="accent1"/>
                </a:solidFill>
                <a:ln w="19050" cap="flat" cmpd="sng">
                  <a:solidFill>
                    <a:srgbClr val="266D6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475"/>
                    <a:buFont typeface="Arial"/>
                    <a:buNone/>
                  </a:pPr>
                  <a:r>
                    <a:rPr lang="en-US" sz="475" b="1" i="0" u="none" strike="noStrike" cap="none">
                      <a:solidFill>
                        <a:srgbClr val="FFFFFF"/>
                      </a:solidFill>
                      <a:latin typeface="Arial"/>
                      <a:ea typeface="Arial"/>
                      <a:cs typeface="Arial"/>
                      <a:sym typeface="Arial"/>
                    </a:rPr>
                    <a:t>Segment</a:t>
                  </a:r>
                  <a:endParaRPr sz="1400" b="0" i="0" u="none" strike="noStrike" cap="none">
                    <a:solidFill>
                      <a:srgbClr val="000000"/>
                    </a:solidFill>
                    <a:latin typeface="Arial"/>
                    <a:ea typeface="Arial"/>
                    <a:cs typeface="Arial"/>
                    <a:sym typeface="Arial"/>
                  </a:endParaRPr>
                </a:p>
              </p:txBody>
            </p:sp>
          </p:grpSp>
          <p:grpSp>
            <p:nvGrpSpPr>
              <p:cNvPr id="432" name="Google Shape;432;p55"/>
              <p:cNvGrpSpPr/>
              <p:nvPr/>
            </p:nvGrpSpPr>
            <p:grpSpPr>
              <a:xfrm>
                <a:off x="3987455" y="4473696"/>
                <a:ext cx="561410" cy="388081"/>
                <a:chOff x="579969" y="4145590"/>
                <a:chExt cx="936932" cy="661239"/>
              </a:xfrm>
            </p:grpSpPr>
            <p:pic>
              <p:nvPicPr>
                <p:cNvPr id="433" name="Google Shape;433;p55" descr="Storage_icon_01"/>
                <p:cNvPicPr preferRelativeResize="0"/>
                <p:nvPr/>
              </p:nvPicPr>
              <p:blipFill rotWithShape="1">
                <a:blip r:embed="rId9">
                  <a:alphaModFix/>
                </a:blip>
                <a:srcRect/>
                <a:stretch/>
              </p:blipFill>
              <p:spPr>
                <a:xfrm>
                  <a:off x="579969" y="4145590"/>
                  <a:ext cx="511577" cy="661239"/>
                </a:xfrm>
                <a:prstGeom prst="rect">
                  <a:avLst/>
                </a:prstGeom>
                <a:noFill/>
                <a:ln>
                  <a:noFill/>
                </a:ln>
              </p:spPr>
            </p:pic>
            <p:pic>
              <p:nvPicPr>
                <p:cNvPr id="434" name="Google Shape;434;p55" descr="Storage_icon_01"/>
                <p:cNvPicPr preferRelativeResize="0"/>
                <p:nvPr/>
              </p:nvPicPr>
              <p:blipFill rotWithShape="1">
                <a:blip r:embed="rId9">
                  <a:alphaModFix/>
                </a:blip>
                <a:srcRect/>
                <a:stretch/>
              </p:blipFill>
              <p:spPr>
                <a:xfrm>
                  <a:off x="1005324" y="4145590"/>
                  <a:ext cx="511577" cy="661239"/>
                </a:xfrm>
                <a:prstGeom prst="rect">
                  <a:avLst/>
                </a:prstGeom>
                <a:noFill/>
                <a:ln>
                  <a:noFill/>
                </a:ln>
              </p:spPr>
            </p:pic>
          </p:grpSp>
          <p:grpSp>
            <p:nvGrpSpPr>
              <p:cNvPr id="435" name="Google Shape;435;p55"/>
              <p:cNvGrpSpPr/>
              <p:nvPr/>
            </p:nvGrpSpPr>
            <p:grpSpPr>
              <a:xfrm>
                <a:off x="4610376" y="4473696"/>
                <a:ext cx="561410" cy="388081"/>
                <a:chOff x="579969" y="4145590"/>
                <a:chExt cx="936932" cy="661239"/>
              </a:xfrm>
            </p:grpSpPr>
            <p:pic>
              <p:nvPicPr>
                <p:cNvPr id="436" name="Google Shape;436;p55" descr="Storage_icon_01"/>
                <p:cNvPicPr preferRelativeResize="0"/>
                <p:nvPr/>
              </p:nvPicPr>
              <p:blipFill rotWithShape="1">
                <a:blip r:embed="rId9">
                  <a:alphaModFix/>
                </a:blip>
                <a:srcRect/>
                <a:stretch/>
              </p:blipFill>
              <p:spPr>
                <a:xfrm>
                  <a:off x="579969" y="4145590"/>
                  <a:ext cx="511577" cy="661239"/>
                </a:xfrm>
                <a:prstGeom prst="rect">
                  <a:avLst/>
                </a:prstGeom>
                <a:noFill/>
                <a:ln>
                  <a:noFill/>
                </a:ln>
              </p:spPr>
            </p:pic>
            <p:pic>
              <p:nvPicPr>
                <p:cNvPr id="437" name="Google Shape;437;p55" descr="Storage_icon_01"/>
                <p:cNvPicPr preferRelativeResize="0"/>
                <p:nvPr/>
              </p:nvPicPr>
              <p:blipFill rotWithShape="1">
                <a:blip r:embed="rId9">
                  <a:alphaModFix/>
                </a:blip>
                <a:srcRect/>
                <a:stretch/>
              </p:blipFill>
              <p:spPr>
                <a:xfrm>
                  <a:off x="1005324" y="4145590"/>
                  <a:ext cx="511577" cy="661239"/>
                </a:xfrm>
                <a:prstGeom prst="rect">
                  <a:avLst/>
                </a:prstGeom>
                <a:noFill/>
                <a:ln>
                  <a:noFill/>
                </a:ln>
              </p:spPr>
            </p:pic>
          </p:grpSp>
          <p:grpSp>
            <p:nvGrpSpPr>
              <p:cNvPr id="438" name="Google Shape;438;p55"/>
              <p:cNvGrpSpPr/>
              <p:nvPr/>
            </p:nvGrpSpPr>
            <p:grpSpPr>
              <a:xfrm>
                <a:off x="5216941" y="4473696"/>
                <a:ext cx="561410" cy="388081"/>
                <a:chOff x="579969" y="4145590"/>
                <a:chExt cx="936932" cy="661239"/>
              </a:xfrm>
            </p:grpSpPr>
            <p:pic>
              <p:nvPicPr>
                <p:cNvPr id="439" name="Google Shape;439;p55" descr="Storage_icon_01"/>
                <p:cNvPicPr preferRelativeResize="0"/>
                <p:nvPr/>
              </p:nvPicPr>
              <p:blipFill rotWithShape="1">
                <a:blip r:embed="rId9">
                  <a:alphaModFix/>
                </a:blip>
                <a:srcRect/>
                <a:stretch/>
              </p:blipFill>
              <p:spPr>
                <a:xfrm>
                  <a:off x="579969" y="4145590"/>
                  <a:ext cx="511577" cy="661239"/>
                </a:xfrm>
                <a:prstGeom prst="rect">
                  <a:avLst/>
                </a:prstGeom>
                <a:noFill/>
                <a:ln>
                  <a:noFill/>
                </a:ln>
              </p:spPr>
            </p:pic>
            <p:pic>
              <p:nvPicPr>
                <p:cNvPr id="440" name="Google Shape;440;p55" descr="Storage_icon_01"/>
                <p:cNvPicPr preferRelativeResize="0"/>
                <p:nvPr/>
              </p:nvPicPr>
              <p:blipFill rotWithShape="1">
                <a:blip r:embed="rId9">
                  <a:alphaModFix/>
                </a:blip>
                <a:srcRect/>
                <a:stretch/>
              </p:blipFill>
              <p:spPr>
                <a:xfrm>
                  <a:off x="1005324" y="4145590"/>
                  <a:ext cx="511577" cy="661239"/>
                </a:xfrm>
                <a:prstGeom prst="rect">
                  <a:avLst/>
                </a:prstGeom>
                <a:noFill/>
                <a:ln>
                  <a:noFill/>
                </a:ln>
              </p:spPr>
            </p:pic>
          </p:grpSp>
        </p:grpSp>
        <p:cxnSp>
          <p:nvCxnSpPr>
            <p:cNvPr id="441" name="Google Shape;441;p55"/>
            <p:cNvCxnSpPr/>
            <p:nvPr/>
          </p:nvCxnSpPr>
          <p:spPr>
            <a:xfrm rot="5400000">
              <a:off x="8256934" y="2192509"/>
              <a:ext cx="572100" cy="0"/>
            </a:xfrm>
            <a:prstGeom prst="straightConnector1">
              <a:avLst/>
            </a:prstGeom>
            <a:noFill/>
            <a:ln w="38100" cap="flat" cmpd="sng">
              <a:solidFill>
                <a:schemeClr val="dk1"/>
              </a:solidFill>
              <a:prstDash val="solid"/>
              <a:round/>
              <a:headEnd type="none" w="sm" len="sm"/>
              <a:tailEnd type="none" w="sm" len="sm"/>
            </a:ln>
          </p:spPr>
        </p:cxnSp>
        <p:grpSp>
          <p:nvGrpSpPr>
            <p:cNvPr id="442" name="Google Shape;442;p55"/>
            <p:cNvGrpSpPr/>
            <p:nvPr/>
          </p:nvGrpSpPr>
          <p:grpSpPr>
            <a:xfrm>
              <a:off x="8058317" y="2207242"/>
              <a:ext cx="783960" cy="406069"/>
              <a:chOff x="229583" y="2141481"/>
              <a:chExt cx="990599" cy="512003"/>
            </a:xfrm>
          </p:grpSpPr>
          <p:pic>
            <p:nvPicPr>
              <p:cNvPr id="443" name="Google Shape;443;p55" descr="server"/>
              <p:cNvPicPr preferRelativeResize="0"/>
              <p:nvPr/>
            </p:nvPicPr>
            <p:blipFill rotWithShape="1">
              <a:blip r:embed="rId8">
                <a:alphaModFix/>
              </a:blip>
              <a:srcRect/>
              <a:stretch/>
            </p:blipFill>
            <p:spPr>
              <a:xfrm>
                <a:off x="229583" y="2420450"/>
                <a:ext cx="990599" cy="233034"/>
              </a:xfrm>
              <a:prstGeom prst="rect">
                <a:avLst/>
              </a:prstGeom>
              <a:noFill/>
              <a:ln>
                <a:noFill/>
              </a:ln>
            </p:spPr>
          </p:pic>
          <p:sp>
            <p:nvSpPr>
              <p:cNvPr id="444" name="Google Shape;444;p55"/>
              <p:cNvSpPr/>
              <p:nvPr/>
            </p:nvSpPr>
            <p:spPr>
              <a:xfrm>
                <a:off x="230391" y="2141481"/>
                <a:ext cx="989400" cy="256500"/>
              </a:xfrm>
              <a:prstGeom prst="roundRect">
                <a:avLst>
                  <a:gd name="adj" fmla="val 16667"/>
                </a:avLst>
              </a:prstGeom>
              <a:solidFill>
                <a:schemeClr val="accent1"/>
              </a:solidFill>
              <a:ln w="19050" cap="flat" cmpd="sng">
                <a:solidFill>
                  <a:srgbClr val="266D6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475"/>
                  <a:buFont typeface="Arial"/>
                  <a:buNone/>
                </a:pPr>
                <a:r>
                  <a:rPr lang="en-US" sz="475" b="1" i="0" u="none" strike="noStrike" cap="none">
                    <a:solidFill>
                      <a:srgbClr val="FFFFFF"/>
                    </a:solidFill>
                    <a:latin typeface="Arial"/>
                    <a:ea typeface="Arial"/>
                    <a:cs typeface="Arial"/>
                    <a:sym typeface="Arial"/>
                  </a:rPr>
                  <a:t>Segment</a:t>
                </a:r>
                <a:endParaRPr sz="1400" b="0" i="0" u="none" strike="noStrike" cap="none">
                  <a:solidFill>
                    <a:srgbClr val="000000"/>
                  </a:solidFill>
                  <a:latin typeface="Arial"/>
                  <a:ea typeface="Arial"/>
                  <a:cs typeface="Arial"/>
                  <a:sym typeface="Arial"/>
                </a:endParaRPr>
              </a:p>
            </p:txBody>
          </p:sp>
        </p:grpSp>
        <p:grpSp>
          <p:nvGrpSpPr>
            <p:cNvPr id="445" name="Google Shape;445;p55"/>
            <p:cNvGrpSpPr/>
            <p:nvPr/>
          </p:nvGrpSpPr>
          <p:grpSpPr>
            <a:xfrm>
              <a:off x="8059899" y="2632067"/>
              <a:ext cx="787398" cy="411952"/>
              <a:chOff x="579969" y="4145590"/>
              <a:chExt cx="936932" cy="661239"/>
            </a:xfrm>
          </p:grpSpPr>
          <p:pic>
            <p:nvPicPr>
              <p:cNvPr id="446" name="Google Shape;446;p55" descr="Storage_icon_01"/>
              <p:cNvPicPr preferRelativeResize="0"/>
              <p:nvPr/>
            </p:nvPicPr>
            <p:blipFill rotWithShape="1">
              <a:blip r:embed="rId9">
                <a:alphaModFix/>
              </a:blip>
              <a:srcRect/>
              <a:stretch/>
            </p:blipFill>
            <p:spPr>
              <a:xfrm>
                <a:off x="579969" y="4145590"/>
                <a:ext cx="511577" cy="661239"/>
              </a:xfrm>
              <a:prstGeom prst="rect">
                <a:avLst/>
              </a:prstGeom>
              <a:noFill/>
              <a:ln>
                <a:noFill/>
              </a:ln>
            </p:spPr>
          </p:pic>
          <p:pic>
            <p:nvPicPr>
              <p:cNvPr id="447" name="Google Shape;447;p55" descr="Storage_icon_01"/>
              <p:cNvPicPr preferRelativeResize="0"/>
              <p:nvPr/>
            </p:nvPicPr>
            <p:blipFill rotWithShape="1">
              <a:blip r:embed="rId9">
                <a:alphaModFix/>
              </a:blip>
              <a:srcRect/>
              <a:stretch/>
            </p:blipFill>
            <p:spPr>
              <a:xfrm>
                <a:off x="1005324" y="4145590"/>
                <a:ext cx="511577" cy="661239"/>
              </a:xfrm>
              <a:prstGeom prst="rect">
                <a:avLst/>
              </a:prstGeom>
              <a:noFill/>
              <a:ln>
                <a:noFill/>
              </a:ln>
            </p:spPr>
          </p:pic>
        </p:grpSp>
        <p:sp>
          <p:nvSpPr>
            <p:cNvPr id="448" name="Google Shape;448;p55"/>
            <p:cNvSpPr/>
            <p:nvPr/>
          </p:nvSpPr>
          <p:spPr>
            <a:xfrm>
              <a:off x="7090780" y="2126852"/>
              <a:ext cx="457800" cy="18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dk1"/>
                </a:solidFill>
                <a:latin typeface="Arial"/>
                <a:ea typeface="Arial"/>
                <a:cs typeface="Arial"/>
                <a:sym typeface="Arial"/>
              </a:endParaRPr>
            </a:p>
          </p:txBody>
        </p:sp>
        <p:pic>
          <p:nvPicPr>
            <p:cNvPr id="449" name="Google Shape;449;p55" descr="server"/>
            <p:cNvPicPr preferRelativeResize="0"/>
            <p:nvPr/>
          </p:nvPicPr>
          <p:blipFill rotWithShape="1">
            <a:blip r:embed="rId8">
              <a:alphaModFix/>
            </a:blip>
            <a:srcRect/>
            <a:stretch/>
          </p:blipFill>
          <p:spPr>
            <a:xfrm>
              <a:off x="5610065" y="1213617"/>
              <a:ext cx="922337" cy="216694"/>
            </a:xfrm>
            <a:prstGeom prst="rect">
              <a:avLst/>
            </a:prstGeom>
            <a:noFill/>
            <a:ln>
              <a:noFill/>
            </a:ln>
          </p:spPr>
        </p:pic>
        <p:sp>
          <p:nvSpPr>
            <p:cNvPr id="450" name="Google Shape;450;p55"/>
            <p:cNvSpPr/>
            <p:nvPr/>
          </p:nvSpPr>
          <p:spPr>
            <a:xfrm>
              <a:off x="5611250" y="982636"/>
              <a:ext cx="920700" cy="211800"/>
            </a:xfrm>
            <a:prstGeom prst="roundRect">
              <a:avLst>
                <a:gd name="adj" fmla="val 16667"/>
              </a:avLst>
            </a:prstGeom>
            <a:solidFill>
              <a:srgbClr val="2E7D8D"/>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Clr>
                  <a:srgbClr val="000000"/>
                </a:buClr>
                <a:buSzPts val="475"/>
                <a:buFont typeface="Arial"/>
                <a:buNone/>
              </a:pPr>
              <a:r>
                <a:rPr lang="en-US" sz="475" b="1" i="0" u="none" strike="noStrike" cap="none">
                  <a:solidFill>
                    <a:srgbClr val="FFFFFF"/>
                  </a:solidFill>
                  <a:latin typeface="Arial"/>
                  <a:ea typeface="Arial"/>
                  <a:cs typeface="Arial"/>
                  <a:sym typeface="Arial"/>
                </a:rPr>
                <a:t>Master</a:t>
              </a:r>
              <a:endParaRPr sz="1400" b="0" i="0" u="none" strike="noStrike" cap="none">
                <a:solidFill>
                  <a:srgbClr val="000000"/>
                </a:solidFill>
                <a:latin typeface="Arial"/>
                <a:ea typeface="Arial"/>
                <a:cs typeface="Arial"/>
                <a:sym typeface="Arial"/>
              </a:endParaRPr>
            </a:p>
          </p:txBody>
        </p:sp>
      </p:gr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09"/>
          <p:cNvSpPr txBox="1">
            <a:spLocks noGrp="1"/>
          </p:cNvSpPr>
          <p:nvPr>
            <p:ph type="ctrTitle"/>
          </p:nvPr>
        </p:nvSpPr>
        <p:spPr>
          <a:xfrm>
            <a:off x="669924" y="1687044"/>
            <a:ext cx="7925817" cy="1341906"/>
          </a:xfrm>
          <a:prstGeom prst="rect">
            <a:avLst/>
          </a:prstGeom>
          <a:noFill/>
          <a:ln>
            <a:noFill/>
          </a:ln>
          <a:effectLst>
            <a:reflection stA="50000" endPos="75000" dist="12700" dir="5400000" sy="-100000" algn="bl" rotWithShape="0"/>
          </a:effectLst>
        </p:spPr>
        <p:txBody>
          <a:bodyPr spcFirstLastPara="1" wrap="square" lIns="0" tIns="0" rIns="0" bIns="0" anchor="b" anchorCtr="0">
            <a:noAutofit/>
          </a:bodyPr>
          <a:lstStyle/>
          <a:p>
            <a:pPr marL="0" marR="0" lvl="0" indent="0" algn="l" rtl="0">
              <a:lnSpc>
                <a:spcPct val="90000"/>
              </a:lnSpc>
              <a:spcBef>
                <a:spcPts val="0"/>
              </a:spcBef>
              <a:spcAft>
                <a:spcPts val="0"/>
              </a:spcAft>
              <a:buClr>
                <a:srgbClr val="008881"/>
              </a:buClr>
              <a:buSzPts val="1200"/>
              <a:buFont typeface="Arial"/>
              <a:buNone/>
            </a:pPr>
            <a:r>
              <a:rPr lang="en-US" sz="4800" b="0" i="0" u="none" strike="noStrike" cap="none">
                <a:solidFill>
                  <a:srgbClr val="008881"/>
                </a:solidFill>
                <a:latin typeface="Arial"/>
                <a:ea typeface="Arial"/>
                <a:cs typeface="Arial"/>
                <a:sym typeface="Arial"/>
              </a:rPr>
              <a:t>Lab: Searching a GPText Index </a:t>
            </a:r>
            <a:endParaRPr sz="4800" b="0" i="0" u="none" strike="noStrike" cap="none">
              <a:solidFill>
                <a:srgbClr val="008881"/>
              </a:solidFill>
              <a:latin typeface="Arial"/>
              <a:ea typeface="Arial"/>
              <a:cs typeface="Arial"/>
              <a:sym typeface="Arial"/>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0"/>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Lab: Searching a GPText Index</a:t>
            </a:r>
            <a:endParaRPr sz="3200" b="0" i="0" u="none" strike="noStrike" cap="none">
              <a:solidFill>
                <a:schemeClr val="dk2"/>
              </a:solidFill>
              <a:latin typeface="Arial"/>
              <a:ea typeface="Arial"/>
              <a:cs typeface="Arial"/>
              <a:sym typeface="Arial"/>
            </a:endParaRPr>
          </a:p>
        </p:txBody>
      </p:sp>
      <p:sp>
        <p:nvSpPr>
          <p:cNvPr id="840" name="Google Shape;840;p110"/>
          <p:cNvSpPr txBox="1">
            <a:spLocks noGrp="1"/>
          </p:cNvSpPr>
          <p:nvPr>
            <p:ph type="body" idx="1"/>
          </p:nvPr>
        </p:nvSpPr>
        <p:spPr>
          <a:xfrm>
            <a:off x="392113" y="896938"/>
            <a:ext cx="8410575" cy="3509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Try a simple search query</a:t>
            </a:r>
            <a:endParaRPr sz="1300" b="0" i="0" u="none" strike="noStrike" cap="none">
              <a:solidFill>
                <a:schemeClr val="dk1"/>
              </a:solidFill>
              <a:latin typeface="Courier"/>
              <a:ea typeface="Courier"/>
              <a:cs typeface="Courier"/>
              <a:sym typeface="Courier"/>
            </a:endParaRPr>
          </a:p>
          <a:p>
            <a:pPr marL="0" marR="0" lvl="0" indent="0" algn="l" rtl="0">
              <a:lnSpc>
                <a:spcPct val="100000"/>
              </a:lnSpc>
              <a:spcBef>
                <a:spcPts val="1200"/>
              </a:spcBef>
              <a:spcAft>
                <a:spcPts val="0"/>
              </a:spcAft>
              <a:buClr>
                <a:schemeClr val="accent1"/>
              </a:buClr>
              <a:buSzPts val="1300"/>
              <a:buFont typeface="Noto Sans Symbols"/>
              <a:buNone/>
            </a:pPr>
            <a:r>
              <a:rPr lang="en-US" sz="1300" b="0" i="0" u="none" strike="noStrike" cap="none">
                <a:solidFill>
                  <a:schemeClr val="dk1"/>
                </a:solidFill>
                <a:latin typeface="Courier"/>
                <a:ea typeface="Courier"/>
                <a:cs typeface="Courier"/>
                <a:sym typeface="Courier"/>
              </a:rPr>
              <a:t>-- 1.5 Performing a simple query</a:t>
            </a:r>
            <a:endParaRPr/>
          </a:p>
          <a:p>
            <a:pPr marL="0" marR="0" lvl="0" indent="0" algn="l" rtl="0">
              <a:lnSpc>
                <a:spcPct val="100000"/>
              </a:lnSpc>
              <a:spcBef>
                <a:spcPts val="1200"/>
              </a:spcBef>
              <a:spcAft>
                <a:spcPts val="0"/>
              </a:spcAft>
              <a:buClr>
                <a:schemeClr val="accent1"/>
              </a:buClr>
              <a:buSzPts val="1300"/>
              <a:buFont typeface="Noto Sans Symbols"/>
              <a:buNone/>
            </a:pPr>
            <a:r>
              <a:rPr lang="en-US" sz="1300" b="0" i="0" u="none" strike="noStrike" cap="none">
                <a:solidFill>
                  <a:schemeClr val="dk1"/>
                </a:solidFill>
                <a:latin typeface="Courier"/>
                <a:ea typeface="Courier"/>
                <a:cs typeface="Courier"/>
                <a:sym typeface="Courier"/>
              </a:rPr>
              <a:t>-- gptext.search(src_tbl, index_name, search_query, filter_queries, options)</a:t>
            </a:r>
            <a:endParaRPr/>
          </a:p>
          <a:p>
            <a:pPr marL="0" marR="0" lvl="0" indent="0" algn="l" rtl="0">
              <a:lnSpc>
                <a:spcPct val="100000"/>
              </a:lnSpc>
              <a:spcBef>
                <a:spcPts val="1200"/>
              </a:spcBef>
              <a:spcAft>
                <a:spcPts val="0"/>
              </a:spcAft>
              <a:buClr>
                <a:schemeClr val="accent1"/>
              </a:buClr>
              <a:buSzPts val="1300"/>
              <a:buFont typeface="Noto Sans Symbols"/>
              <a:buNone/>
            </a:pPr>
            <a:r>
              <a:rPr lang="en-US" sz="1300" b="0" i="0" u="none" strike="noStrike" cap="none">
                <a:solidFill>
                  <a:schemeClr val="dk1"/>
                </a:solidFill>
                <a:latin typeface="Courier"/>
                <a:ea typeface="Courier"/>
                <a:cs typeface="Courier"/>
                <a:sym typeface="Courier"/>
              </a:rPr>
              <a:t>-- remember to substitute your two digit student id for the XX in the index name</a:t>
            </a:r>
            <a:endParaRPr/>
          </a:p>
          <a:p>
            <a:pPr marL="0" marR="0" lvl="0" indent="0" algn="l" rtl="0">
              <a:lnSpc>
                <a:spcPct val="100000"/>
              </a:lnSpc>
              <a:spcBef>
                <a:spcPts val="1200"/>
              </a:spcBef>
              <a:spcAft>
                <a:spcPts val="0"/>
              </a:spcAft>
              <a:buClr>
                <a:schemeClr val="accent1"/>
              </a:buClr>
              <a:buSzPts val="1300"/>
              <a:buFont typeface="Noto Sans Symbols"/>
              <a:buNone/>
            </a:pPr>
            <a:r>
              <a:rPr lang="en-US" sz="1300" b="0" i="0" u="none" strike="noStrike" cap="none">
                <a:solidFill>
                  <a:schemeClr val="dk1"/>
                </a:solidFill>
                <a:latin typeface="Courier"/>
                <a:ea typeface="Courier"/>
                <a:cs typeface="Courier"/>
                <a:sym typeface="Courier"/>
              </a:rPr>
              <a:t>select * from gptext.search(TABLE(select * from gptextdemo.twenty_news_groups),</a:t>
            </a:r>
            <a:endParaRPr/>
          </a:p>
          <a:p>
            <a:pPr marL="0" marR="0" lvl="0" indent="0" algn="l" rtl="0">
              <a:lnSpc>
                <a:spcPct val="100000"/>
              </a:lnSpc>
              <a:spcBef>
                <a:spcPts val="1200"/>
              </a:spcBef>
              <a:spcAft>
                <a:spcPts val="0"/>
              </a:spcAft>
              <a:buClr>
                <a:schemeClr val="accent1"/>
              </a:buClr>
              <a:buSzPts val="1300"/>
              <a:buFont typeface="Noto Sans Symbols"/>
              <a:buNone/>
            </a:pPr>
            <a:r>
              <a:rPr lang="en-US" sz="1300" b="0" i="0" u="none" strike="noStrike" cap="none">
                <a:solidFill>
                  <a:schemeClr val="dk1"/>
                </a:solidFill>
                <a:latin typeface="Courier"/>
                <a:ea typeface="Courier"/>
                <a:cs typeface="Courier"/>
                <a:sym typeface="Courier"/>
              </a:rPr>
              <a:t>'studentXX.gptextdemo.twenty_news_groups',</a:t>
            </a:r>
            <a:endParaRPr/>
          </a:p>
          <a:p>
            <a:pPr marL="0" marR="0" lvl="0" indent="0" algn="l" rtl="0">
              <a:lnSpc>
                <a:spcPct val="100000"/>
              </a:lnSpc>
              <a:spcBef>
                <a:spcPts val="1200"/>
              </a:spcBef>
              <a:spcAft>
                <a:spcPts val="0"/>
              </a:spcAft>
              <a:buClr>
                <a:schemeClr val="accent1"/>
              </a:buClr>
              <a:buSzPts val="1300"/>
              <a:buFont typeface="Noto Sans Symbols"/>
              <a:buNone/>
            </a:pPr>
            <a:r>
              <a:rPr lang="en-US" sz="1300" b="0" i="0" u="none" strike="noStrike" cap="none">
                <a:solidFill>
                  <a:schemeClr val="dk1"/>
                </a:solidFill>
                <a:latin typeface="Courier"/>
                <a:ea typeface="Courier"/>
                <a:cs typeface="Courier"/>
                <a:sym typeface="Courier"/>
              </a:rPr>
              <a:t>'mac',</a:t>
            </a:r>
            <a:endParaRPr/>
          </a:p>
          <a:p>
            <a:pPr marL="0" marR="0" lvl="0" indent="0" algn="l" rtl="0">
              <a:lnSpc>
                <a:spcPct val="100000"/>
              </a:lnSpc>
              <a:spcBef>
                <a:spcPts val="1200"/>
              </a:spcBef>
              <a:spcAft>
                <a:spcPts val="0"/>
              </a:spcAft>
              <a:buClr>
                <a:schemeClr val="accent1"/>
              </a:buClr>
              <a:buSzPts val="1300"/>
              <a:buFont typeface="Noto Sans Symbols"/>
              <a:buNone/>
            </a:pPr>
            <a:r>
              <a:rPr lang="en-US" sz="1300" b="0" i="0" u="none" strike="noStrike" cap="none">
                <a:solidFill>
                  <a:schemeClr val="dk1"/>
                </a:solidFill>
                <a:latin typeface="Courier"/>
                <a:ea typeface="Courier"/>
                <a:cs typeface="Courier"/>
                <a:sym typeface="Courier"/>
              </a:rPr>
              <a:t>null</a:t>
            </a:r>
            <a:endParaRPr/>
          </a:p>
          <a:p>
            <a:pPr marL="0" marR="0" lvl="0" indent="0" algn="l" rtl="0">
              <a:lnSpc>
                <a:spcPct val="100000"/>
              </a:lnSpc>
              <a:spcBef>
                <a:spcPts val="1200"/>
              </a:spcBef>
              <a:spcAft>
                <a:spcPts val="0"/>
              </a:spcAft>
              <a:buClr>
                <a:schemeClr val="accent1"/>
              </a:buClr>
              <a:buSzPts val="1300"/>
              <a:buFont typeface="Noto Sans Symbols"/>
              <a:buNone/>
            </a:pPr>
            <a:r>
              <a:rPr lang="en-US" sz="1300" b="0" i="0" u="none" strike="noStrike" cap="none">
                <a:solidFill>
                  <a:schemeClr val="dk1"/>
                </a:solidFill>
                <a:latin typeface="Courier"/>
                <a:ea typeface="Courier"/>
                <a:cs typeface="Courier"/>
                <a:sym typeface="Courier"/>
              </a:rPr>
              <a:t>) limit 10;</a:t>
            </a:r>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11"/>
          <p:cNvSpPr txBox="1">
            <a:spLocks noGrp="1"/>
          </p:cNvSpPr>
          <p:nvPr>
            <p:ph type="ctrTitle"/>
          </p:nvPr>
        </p:nvSpPr>
        <p:spPr>
          <a:xfrm>
            <a:off x="669925" y="1687044"/>
            <a:ext cx="6474046" cy="1341906"/>
          </a:xfrm>
          <a:prstGeom prst="rect">
            <a:avLst/>
          </a:prstGeom>
          <a:noFill/>
          <a:ln>
            <a:noFill/>
          </a:ln>
          <a:effectLst>
            <a:reflection stA="50000" endPos="75000" dist="12700" dir="5400000" sy="-100000" algn="bl" rotWithShape="0"/>
          </a:effectLst>
        </p:spPr>
        <p:txBody>
          <a:bodyPr spcFirstLastPara="1" wrap="square" lIns="0" tIns="0" rIns="0" bIns="0" anchor="b" anchorCtr="0">
            <a:noAutofit/>
          </a:bodyPr>
          <a:lstStyle/>
          <a:p>
            <a:pPr marL="0" marR="0" lvl="0" indent="0" algn="l" rtl="0">
              <a:lnSpc>
                <a:spcPct val="90000"/>
              </a:lnSpc>
              <a:spcBef>
                <a:spcPts val="0"/>
              </a:spcBef>
              <a:spcAft>
                <a:spcPts val="0"/>
              </a:spcAft>
              <a:buClr>
                <a:srgbClr val="008881"/>
              </a:buClr>
              <a:buSzPts val="1200"/>
              <a:buFont typeface="Arial"/>
              <a:buNone/>
            </a:pPr>
            <a:r>
              <a:rPr lang="en-US" sz="4800" b="0" i="0" u="none" strike="noStrike" cap="none">
                <a:solidFill>
                  <a:srgbClr val="008881"/>
                </a:solidFill>
                <a:latin typeface="Arial"/>
                <a:ea typeface="Arial"/>
                <a:cs typeface="Arial"/>
                <a:sym typeface="Arial"/>
              </a:rPr>
              <a:t>GPText Tokenizers and Analyzers</a:t>
            </a:r>
            <a:endParaRPr sz="4800" b="0" i="0" u="none" strike="noStrike" cap="none">
              <a:solidFill>
                <a:srgbClr val="008881"/>
              </a:solidFill>
              <a:latin typeface="Arial"/>
              <a:ea typeface="Arial"/>
              <a:cs typeface="Arial"/>
              <a:sym typeface="Arial"/>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12"/>
          <p:cNvSpPr txBox="1">
            <a:spLocks noGrp="1"/>
          </p:cNvSpPr>
          <p:nvPr>
            <p:ph type="title"/>
          </p:nvPr>
        </p:nvSpPr>
        <p:spPr>
          <a:xfrm>
            <a:off x="381000" y="133350"/>
            <a:ext cx="8686800"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GPText analyzers – Getting ready for indexing</a:t>
            </a:r>
            <a:endParaRPr/>
          </a:p>
        </p:txBody>
      </p:sp>
      <p:sp>
        <p:nvSpPr>
          <p:cNvPr id="851" name="Google Shape;851;p112"/>
          <p:cNvSpPr txBox="1"/>
          <p:nvPr/>
        </p:nvSpPr>
        <p:spPr>
          <a:xfrm>
            <a:off x="266700" y="955675"/>
            <a:ext cx="5334000" cy="3140075"/>
          </a:xfrm>
          <a:prstGeom prst="rect">
            <a:avLst/>
          </a:prstGeom>
          <a:noFill/>
          <a:ln>
            <a:noFill/>
          </a:ln>
        </p:spPr>
        <p:txBody>
          <a:bodyPr spcFirstLastPara="1" wrap="square" lIns="91425" tIns="45700" rIns="91425" bIns="45700" anchor="t" anchorCtr="0">
            <a:noAutofit/>
          </a:bodyPr>
          <a:lstStyle/>
          <a:p>
            <a:pPr marL="0" marR="0" lvl="0" indent="-114300" algn="l" rtl="0">
              <a:lnSpc>
                <a:spcPct val="100000"/>
              </a:lnSpc>
              <a:spcBef>
                <a:spcPts val="0"/>
              </a:spcBef>
              <a:spcAft>
                <a:spcPts val="0"/>
              </a:spcAft>
              <a:buClr>
                <a:schemeClr val="dk2"/>
              </a:buClr>
              <a:buSzPts val="1800"/>
              <a:buFont typeface="Arial"/>
              <a:buChar char="•"/>
            </a:pPr>
            <a:r>
              <a:rPr lang="en-US" sz="1800" b="0" i="0" u="none" strike="noStrike" cap="none">
                <a:solidFill>
                  <a:schemeClr val="dk2"/>
                </a:solidFill>
                <a:latin typeface="Arial"/>
                <a:ea typeface="Arial"/>
                <a:cs typeface="Arial"/>
                <a:sym typeface="Arial"/>
              </a:rPr>
              <a:t> Normalize words (e.g., convert to lower case)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2"/>
                </a:solidFill>
                <a:latin typeface="Arial"/>
                <a:ea typeface="Arial"/>
                <a:cs typeface="Arial"/>
                <a:sym typeface="Arial"/>
              </a:rPr>
              <a:t> LOVE -&gt; love </a:t>
            </a:r>
            <a:endParaRPr sz="1400" b="0" i="0" u="none" strike="noStrike" cap="none">
              <a:solidFill>
                <a:srgbClr val="000000"/>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None/>
            </a:pPr>
            <a:endParaRPr sz="1800" b="0" i="0" u="none" strike="noStrike" cap="none">
              <a:solidFill>
                <a:schemeClr val="lt2"/>
              </a:solidFill>
              <a:latin typeface="Arial"/>
              <a:ea typeface="Arial"/>
              <a:cs typeface="Arial"/>
              <a:sym typeface="Arial"/>
            </a:endParaRPr>
          </a:p>
          <a:p>
            <a:pPr marL="0" marR="0" lvl="0" indent="-114300" algn="l" rtl="0">
              <a:lnSpc>
                <a:spcPct val="100000"/>
              </a:lnSpc>
              <a:spcBef>
                <a:spcPts val="0"/>
              </a:spcBef>
              <a:spcAft>
                <a:spcPts val="0"/>
              </a:spcAft>
              <a:buClr>
                <a:schemeClr val="dk2"/>
              </a:buClr>
              <a:buSzPts val="1800"/>
              <a:buFont typeface="Arial"/>
              <a:buChar char="•"/>
            </a:pPr>
            <a:r>
              <a:rPr lang="en-US" sz="1800" b="0" i="0" u="none" strike="noStrike" cap="none">
                <a:solidFill>
                  <a:schemeClr val="dk2"/>
                </a:solidFill>
                <a:latin typeface="Arial"/>
                <a:ea typeface="Arial"/>
                <a:cs typeface="Arial"/>
                <a:sym typeface="Arial"/>
              </a:rPr>
              <a:t> Analyze numbers and punctuations for relevancy </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2"/>
                </a:solidFill>
                <a:latin typeface="Arial"/>
                <a:ea typeface="Arial"/>
                <a:cs typeface="Arial"/>
                <a:sym typeface="Arial"/>
              </a:rPr>
              <a:t> 0-9, $#%@! ...</a:t>
            </a:r>
            <a:endParaRPr sz="1400" b="0" i="0" u="none" strike="noStrike" cap="none">
              <a:solidFill>
                <a:srgbClr val="000000"/>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None/>
            </a:pPr>
            <a:endParaRPr sz="1800" b="0" i="0" u="none" strike="noStrike" cap="none">
              <a:solidFill>
                <a:schemeClr val="lt2"/>
              </a:solidFill>
              <a:latin typeface="Arial"/>
              <a:ea typeface="Arial"/>
              <a:cs typeface="Arial"/>
              <a:sym typeface="Arial"/>
            </a:endParaRPr>
          </a:p>
          <a:p>
            <a:pPr marL="0" marR="0" lvl="0" indent="-114300" algn="l" rtl="0">
              <a:lnSpc>
                <a:spcPct val="100000"/>
              </a:lnSpc>
              <a:spcBef>
                <a:spcPts val="0"/>
              </a:spcBef>
              <a:spcAft>
                <a:spcPts val="0"/>
              </a:spcAft>
              <a:buClr>
                <a:schemeClr val="dk2"/>
              </a:buClr>
              <a:buSzPts val="1800"/>
              <a:buFont typeface="Arial"/>
              <a:buChar char="•"/>
            </a:pPr>
            <a:r>
              <a:rPr lang="en-US" sz="1800" b="0" i="0" u="none" strike="noStrike" cap="none">
                <a:solidFill>
                  <a:schemeClr val="dk2"/>
                </a:solidFill>
                <a:latin typeface="Arial"/>
                <a:ea typeface="Arial"/>
                <a:cs typeface="Arial"/>
                <a:sym typeface="Arial"/>
              </a:rPr>
              <a:t> Remove stop words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2"/>
                </a:solidFill>
                <a:latin typeface="Arial"/>
                <a:ea typeface="Arial"/>
                <a:cs typeface="Arial"/>
                <a:sym typeface="Arial"/>
              </a:rPr>
              <a:t> you, me, we, us, in, on, to, here, there…</a:t>
            </a:r>
            <a:endParaRPr sz="1400" b="0" i="0" u="none" strike="noStrike" cap="none">
              <a:solidFill>
                <a:srgbClr val="000000"/>
              </a:solidFill>
              <a:latin typeface="Arial"/>
              <a:ea typeface="Arial"/>
              <a:cs typeface="Arial"/>
              <a:sym typeface="Arial"/>
            </a:endParaRPr>
          </a:p>
          <a:p>
            <a:pPr marL="457200" marR="0" lvl="1" indent="114300" algn="l" rtl="0">
              <a:lnSpc>
                <a:spcPct val="100000"/>
              </a:lnSpc>
              <a:spcBef>
                <a:spcPts val="0"/>
              </a:spcBef>
              <a:spcAft>
                <a:spcPts val="0"/>
              </a:spcAft>
              <a:buClr>
                <a:schemeClr val="dk1"/>
              </a:buClr>
              <a:buSzPts val="1800"/>
              <a:buFont typeface="Arial"/>
              <a:buNone/>
            </a:pPr>
            <a:endParaRPr sz="1800" b="0" i="0" u="none" strike="noStrike" cap="none">
              <a:solidFill>
                <a:schemeClr val="lt2"/>
              </a:solidFill>
              <a:latin typeface="Arial"/>
              <a:ea typeface="Arial"/>
              <a:cs typeface="Arial"/>
              <a:sym typeface="Arial"/>
            </a:endParaRPr>
          </a:p>
          <a:p>
            <a:pPr marL="0" marR="0" lvl="0" indent="-114300" algn="l" rtl="0">
              <a:lnSpc>
                <a:spcPct val="100000"/>
              </a:lnSpc>
              <a:spcBef>
                <a:spcPts val="0"/>
              </a:spcBef>
              <a:spcAft>
                <a:spcPts val="0"/>
              </a:spcAft>
              <a:buClr>
                <a:srgbClr val="0033CC"/>
              </a:buClr>
              <a:buSzPts val="1800"/>
              <a:buFont typeface="Arial"/>
              <a:buChar char="•"/>
            </a:pPr>
            <a:r>
              <a:rPr lang="en-US" sz="1800" b="0" i="0" u="none" strike="noStrike" cap="none">
                <a:solidFill>
                  <a:schemeClr val="lt2"/>
                </a:solidFill>
                <a:latin typeface="Arial"/>
                <a:ea typeface="Arial"/>
                <a:cs typeface="Arial"/>
                <a:sym typeface="Arial"/>
              </a:rPr>
              <a:t> </a:t>
            </a:r>
            <a:r>
              <a:rPr lang="en-US" sz="1800" b="0" i="0" u="none" strike="noStrike" cap="none">
                <a:solidFill>
                  <a:schemeClr val="dk2"/>
                </a:solidFill>
                <a:latin typeface="Arial"/>
                <a:ea typeface="Arial"/>
                <a:cs typeface="Arial"/>
                <a:sym typeface="Arial"/>
              </a:rPr>
              <a:t>Stemming</a:t>
            </a:r>
            <a:endParaRPr sz="1400" b="0" i="0" u="none" strike="noStrike" cap="none">
              <a:solidFill>
                <a:srgbClr val="000000"/>
              </a:solidFill>
              <a:latin typeface="Arial"/>
              <a:ea typeface="Arial"/>
              <a:cs typeface="Arial"/>
              <a:sym typeface="Arial"/>
            </a:endParaRPr>
          </a:p>
          <a:p>
            <a:pPr marL="457200" marR="0" lvl="2"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2"/>
                </a:solidFill>
                <a:latin typeface="Arial"/>
                <a:ea typeface="Arial"/>
                <a:cs typeface="Arial"/>
                <a:sym typeface="Arial"/>
              </a:rPr>
              <a:t> Convert “running”, “runs” into “run”</a:t>
            </a:r>
            <a:endParaRPr sz="1400" b="0" i="0" u="none" strike="noStrike" cap="none">
              <a:solidFill>
                <a:srgbClr val="000000"/>
              </a:solidFill>
              <a:latin typeface="Arial"/>
              <a:ea typeface="Arial"/>
              <a:cs typeface="Arial"/>
              <a:sym typeface="Arial"/>
            </a:endParaRPr>
          </a:p>
        </p:txBody>
      </p:sp>
      <p:pic>
        <p:nvPicPr>
          <p:cNvPr id="852" name="Google Shape;852;p112" descr="http://leanjavaengineering.files.wordpress.com/2012/02/figure3.png?w=500"/>
          <p:cNvPicPr preferRelativeResize="0"/>
          <p:nvPr/>
        </p:nvPicPr>
        <p:blipFill rotWithShape="1">
          <a:blip r:embed="rId3">
            <a:alphaModFix/>
          </a:blip>
          <a:srcRect/>
          <a:stretch/>
        </p:blipFill>
        <p:spPr>
          <a:xfrm>
            <a:off x="5562600" y="1504950"/>
            <a:ext cx="3371850" cy="1657350"/>
          </a:xfrm>
          <a:prstGeom prst="rect">
            <a:avLst/>
          </a:prstGeom>
          <a:noFill/>
          <a:ln>
            <a:noFill/>
          </a:ln>
        </p:spPr>
      </p:pic>
      <p:sp>
        <p:nvSpPr>
          <p:cNvPr id="853" name="Google Shape;853;p112"/>
          <p:cNvSpPr txBox="1"/>
          <p:nvPr/>
        </p:nvSpPr>
        <p:spPr>
          <a:xfrm>
            <a:off x="6553200" y="3181350"/>
            <a:ext cx="1676400" cy="3698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In GPText</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3"/>
          <p:cNvSpPr txBox="1">
            <a:spLocks noGrp="1"/>
          </p:cNvSpPr>
          <p:nvPr>
            <p:ph type="body" idx="1"/>
          </p:nvPr>
        </p:nvSpPr>
        <p:spPr>
          <a:xfrm>
            <a:off x="176213" y="858838"/>
            <a:ext cx="8410575" cy="3598862"/>
          </a:xfrm>
          <a:prstGeom prst="rect">
            <a:avLst/>
          </a:prstGeom>
          <a:noFill/>
          <a:ln>
            <a:noFill/>
          </a:ln>
        </p:spPr>
        <p:txBody>
          <a:bodyPr spcFirstLastPara="1" wrap="square" lIns="0" tIns="0" rIns="0" bIns="0" anchor="t" anchorCtr="0">
            <a:noAutofit/>
          </a:bodyPr>
          <a:lstStyle/>
          <a:p>
            <a:pPr marL="228600" marR="0" lvl="0" indent="-228600" algn="l" rtl="0">
              <a:lnSpc>
                <a:spcPct val="80000"/>
              </a:lnSpc>
              <a:spcBef>
                <a:spcPts val="0"/>
              </a:spcBef>
              <a:spcAft>
                <a:spcPts val="0"/>
              </a:spcAft>
              <a:buClr>
                <a:schemeClr val="accent1"/>
              </a:buClr>
              <a:buSzPts val="2040"/>
              <a:buFont typeface="Noto Sans Symbols"/>
              <a:buChar char="•"/>
            </a:pPr>
            <a:r>
              <a:rPr lang="en-US" sz="2040" b="0" i="0" u="none" strike="noStrike" cap="none">
                <a:solidFill>
                  <a:schemeClr val="dk1"/>
                </a:solidFill>
                <a:latin typeface="Arial"/>
                <a:ea typeface="Arial"/>
                <a:cs typeface="Arial"/>
                <a:sym typeface="Arial"/>
              </a:rPr>
              <a:t>An analyzer chain defines preprocessing sequences prior to indexing</a:t>
            </a:r>
            <a:endParaRPr/>
          </a:p>
          <a:p>
            <a:pPr marL="228600" marR="0" lvl="0" indent="-99060" algn="l" rtl="0">
              <a:lnSpc>
                <a:spcPct val="80000"/>
              </a:lnSpc>
              <a:spcBef>
                <a:spcPts val="1200"/>
              </a:spcBef>
              <a:spcAft>
                <a:spcPts val="0"/>
              </a:spcAft>
              <a:buClr>
                <a:schemeClr val="accent1"/>
              </a:buClr>
              <a:buSzPts val="2040"/>
              <a:buFont typeface="Noto Sans Symbols"/>
              <a:buNone/>
            </a:pPr>
            <a:endParaRPr sz="2040" b="0" i="0" u="none" strike="noStrike" cap="none">
              <a:solidFill>
                <a:schemeClr val="dk1"/>
              </a:solidFill>
              <a:latin typeface="Arial"/>
              <a:ea typeface="Arial"/>
              <a:cs typeface="Arial"/>
              <a:sym typeface="Arial"/>
            </a:endParaRPr>
          </a:p>
          <a:p>
            <a:pPr marL="228600" marR="0" lvl="0" indent="-99060" algn="l" rtl="0">
              <a:lnSpc>
                <a:spcPct val="80000"/>
              </a:lnSpc>
              <a:spcBef>
                <a:spcPts val="1200"/>
              </a:spcBef>
              <a:spcAft>
                <a:spcPts val="0"/>
              </a:spcAft>
              <a:buClr>
                <a:schemeClr val="accent1"/>
              </a:buClr>
              <a:buSzPts val="2040"/>
              <a:buFont typeface="Noto Sans Symbols"/>
              <a:buNone/>
            </a:pPr>
            <a:endParaRPr sz="2040" b="0" i="0" u="none" strike="noStrike" cap="none">
              <a:solidFill>
                <a:schemeClr val="dk1"/>
              </a:solidFill>
              <a:latin typeface="Arial"/>
              <a:ea typeface="Arial"/>
              <a:cs typeface="Arial"/>
              <a:sym typeface="Arial"/>
            </a:endParaRPr>
          </a:p>
          <a:p>
            <a:pPr marL="228600" marR="0" lvl="0" indent="-99060" algn="l" rtl="0">
              <a:lnSpc>
                <a:spcPct val="100000"/>
              </a:lnSpc>
              <a:spcBef>
                <a:spcPts val="1200"/>
              </a:spcBef>
              <a:spcAft>
                <a:spcPts val="0"/>
              </a:spcAft>
              <a:buClr>
                <a:schemeClr val="accent1"/>
              </a:buClr>
              <a:buSzPts val="2040"/>
              <a:buFont typeface="Noto Sans Symbols"/>
              <a:buNone/>
            </a:pPr>
            <a:endParaRPr sz="204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2040"/>
              <a:buFont typeface="Noto Sans Symbols"/>
              <a:buChar char="•"/>
            </a:pPr>
            <a:r>
              <a:rPr lang="en-US" sz="2040" b="0" i="0" u="none" strike="noStrike" cap="none">
                <a:solidFill>
                  <a:schemeClr val="dk1"/>
                </a:solidFill>
                <a:latin typeface="Arial"/>
                <a:ea typeface="Arial"/>
                <a:cs typeface="Arial"/>
                <a:sym typeface="Arial"/>
              </a:rPr>
              <a:t>Two main analyzer chains</a:t>
            </a:r>
            <a:endParaRPr/>
          </a:p>
          <a:p>
            <a:pPr marL="742950" marR="0" lvl="1" indent="-285750" algn="l" rtl="0">
              <a:lnSpc>
                <a:spcPct val="100000"/>
              </a:lnSpc>
              <a:spcBef>
                <a:spcPts val="300"/>
              </a:spcBef>
              <a:spcAft>
                <a:spcPts val="0"/>
              </a:spcAft>
              <a:buClr>
                <a:schemeClr val="accent1"/>
              </a:buClr>
              <a:buSzPts val="1700"/>
              <a:buFont typeface="Verdana"/>
              <a:buChar char="–"/>
            </a:pPr>
            <a:r>
              <a:rPr lang="en-US" sz="1700" b="0" i="0" u="none" strike="noStrike" cap="none">
                <a:solidFill>
                  <a:schemeClr val="dk1"/>
                </a:solidFill>
                <a:latin typeface="Arial"/>
                <a:ea typeface="Arial"/>
                <a:cs typeface="Arial"/>
                <a:sym typeface="Arial"/>
              </a:rPr>
              <a:t>text_intl – For use with international text</a:t>
            </a:r>
            <a:endParaRPr/>
          </a:p>
          <a:p>
            <a:pPr marL="1143000" marR="0" lvl="2" indent="-228600" algn="l" rtl="0">
              <a:lnSpc>
                <a:spcPct val="100000"/>
              </a:lnSpc>
              <a:spcBef>
                <a:spcPts val="300"/>
              </a:spcBef>
              <a:spcAft>
                <a:spcPts val="0"/>
              </a:spcAft>
              <a:buClr>
                <a:schemeClr val="accent1"/>
              </a:buClr>
              <a:buSzPts val="1360"/>
              <a:buFont typeface="Verdana"/>
              <a:buChar char="▪"/>
            </a:pPr>
            <a:r>
              <a:rPr lang="en-US" sz="1360" b="0" i="0" u="none" strike="noStrike" cap="none">
                <a:solidFill>
                  <a:schemeClr val="dk1"/>
                </a:solidFill>
                <a:latin typeface="Arial"/>
                <a:ea typeface="Arial"/>
                <a:cs typeface="Arial"/>
                <a:sym typeface="Arial"/>
              </a:rPr>
              <a:t>WorldLexer Improvements</a:t>
            </a:r>
            <a:endParaRPr/>
          </a:p>
          <a:p>
            <a:pPr marL="742950" marR="0" lvl="1" indent="-285750" algn="l" rtl="0">
              <a:lnSpc>
                <a:spcPct val="100000"/>
              </a:lnSpc>
              <a:spcBef>
                <a:spcPts val="300"/>
              </a:spcBef>
              <a:spcAft>
                <a:spcPts val="0"/>
              </a:spcAft>
              <a:buClr>
                <a:schemeClr val="accent1"/>
              </a:buClr>
              <a:buSzPts val="1700"/>
              <a:buFont typeface="Verdana"/>
              <a:buChar char="–"/>
            </a:pPr>
            <a:r>
              <a:rPr lang="en-US" sz="1700" b="0" i="0" u="none" strike="noStrike" cap="none">
                <a:solidFill>
                  <a:schemeClr val="dk1"/>
                </a:solidFill>
                <a:latin typeface="Arial"/>
                <a:ea typeface="Arial"/>
                <a:cs typeface="Arial"/>
                <a:sym typeface="Arial"/>
              </a:rPr>
              <a:t>text_sm – For use with social media (e.g., Twitter, Facebook)</a:t>
            </a:r>
            <a:endParaRPr/>
          </a:p>
          <a:p>
            <a:pPr marL="1143000" marR="0" lvl="2" indent="-228600" algn="l" rtl="0">
              <a:lnSpc>
                <a:spcPct val="100000"/>
              </a:lnSpc>
              <a:spcBef>
                <a:spcPts val="300"/>
              </a:spcBef>
              <a:spcAft>
                <a:spcPts val="0"/>
              </a:spcAft>
              <a:buClr>
                <a:schemeClr val="accent1"/>
              </a:buClr>
              <a:buSzPts val="1360"/>
              <a:buFont typeface="Verdana"/>
              <a:buChar char="▪"/>
            </a:pPr>
            <a:r>
              <a:rPr lang="en-US" sz="1360" b="0" i="0" u="none" strike="noStrike" cap="none">
                <a:solidFill>
                  <a:schemeClr val="dk1"/>
                </a:solidFill>
                <a:latin typeface="Arial"/>
                <a:ea typeface="Arial"/>
                <a:cs typeface="Arial"/>
                <a:sym typeface="Arial"/>
              </a:rPr>
              <a:t>Support for emoticons</a:t>
            </a:r>
            <a:endParaRPr/>
          </a:p>
          <a:p>
            <a:pPr marL="0" marR="0" lvl="0" indent="0" algn="l" rtl="0">
              <a:lnSpc>
                <a:spcPct val="100000"/>
              </a:lnSpc>
              <a:spcBef>
                <a:spcPts val="1200"/>
              </a:spcBef>
              <a:spcAft>
                <a:spcPts val="0"/>
              </a:spcAft>
              <a:buClr>
                <a:schemeClr val="accent1"/>
              </a:buClr>
              <a:buSzPts val="1615"/>
              <a:buFont typeface="Noto Sans Symbols"/>
              <a:buNone/>
            </a:pPr>
            <a:r>
              <a:rPr lang="en-US" sz="1615" b="1" i="0" u="none" strike="noStrike" cap="none">
                <a:solidFill>
                  <a:schemeClr val="dk1"/>
                </a:solidFill>
                <a:latin typeface="Arial"/>
                <a:ea typeface="Arial"/>
                <a:cs typeface="Arial"/>
                <a:sym typeface="Arial"/>
              </a:rPr>
              <a:t>Note</a:t>
            </a:r>
            <a:r>
              <a:rPr lang="en-US" sz="1615" b="0" i="0" u="none" strike="noStrike" cap="none">
                <a:solidFill>
                  <a:schemeClr val="dk1"/>
                </a:solidFill>
                <a:latin typeface="Arial"/>
                <a:ea typeface="Arial"/>
                <a:cs typeface="Arial"/>
                <a:sym typeface="Arial"/>
              </a:rPr>
              <a:t>: Search terms in queries are processed by the analyzer chain defined for an index</a:t>
            </a:r>
            <a:endParaRPr/>
          </a:p>
          <a:p>
            <a:pPr marL="0" marR="0" lvl="0" indent="0" algn="l" rtl="0">
              <a:lnSpc>
                <a:spcPct val="100000"/>
              </a:lnSpc>
              <a:spcBef>
                <a:spcPts val="1200"/>
              </a:spcBef>
              <a:spcAft>
                <a:spcPts val="0"/>
              </a:spcAft>
              <a:buClr>
                <a:schemeClr val="accent1"/>
              </a:buClr>
              <a:buSzPts val="2040"/>
              <a:buFont typeface="Noto Sans Symbols"/>
              <a:buNone/>
            </a:pPr>
            <a:endParaRPr sz="2040" b="0" i="0" u="none" strike="noStrike" cap="none">
              <a:solidFill>
                <a:schemeClr val="dk1"/>
              </a:solidFill>
              <a:latin typeface="Arial"/>
              <a:ea typeface="Arial"/>
              <a:cs typeface="Arial"/>
              <a:sym typeface="Arial"/>
            </a:endParaRPr>
          </a:p>
        </p:txBody>
      </p:sp>
      <p:sp>
        <p:nvSpPr>
          <p:cNvPr id="859" name="Google Shape;859;p113"/>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Analyzer chains</a:t>
            </a:r>
            <a:endParaRPr/>
          </a:p>
        </p:txBody>
      </p:sp>
      <p:grpSp>
        <p:nvGrpSpPr>
          <p:cNvPr id="860" name="Google Shape;860;p113"/>
          <p:cNvGrpSpPr/>
          <p:nvPr/>
        </p:nvGrpSpPr>
        <p:grpSpPr>
          <a:xfrm>
            <a:off x="265113" y="1493838"/>
            <a:ext cx="8547100" cy="584200"/>
            <a:chOff x="0" y="2032000"/>
            <a:chExt cx="8547100" cy="584200"/>
          </a:xfrm>
        </p:grpSpPr>
        <p:sp>
          <p:nvSpPr>
            <p:cNvPr id="861" name="Google Shape;861;p113"/>
            <p:cNvSpPr/>
            <p:nvPr/>
          </p:nvSpPr>
          <p:spPr>
            <a:xfrm>
              <a:off x="1600200" y="2044700"/>
              <a:ext cx="1117600" cy="571500"/>
            </a:xfrm>
            <a:prstGeom prst="rect">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Tokenizer</a:t>
              </a:r>
              <a:endParaRPr sz="1600" b="0" i="0" u="none" strike="noStrike" cap="none">
                <a:solidFill>
                  <a:schemeClr val="lt1"/>
                </a:solidFill>
                <a:latin typeface="Arial"/>
                <a:ea typeface="Arial"/>
                <a:cs typeface="Arial"/>
                <a:sym typeface="Arial"/>
              </a:endParaRPr>
            </a:p>
          </p:txBody>
        </p:sp>
        <p:sp>
          <p:nvSpPr>
            <p:cNvPr id="862" name="Google Shape;862;p113"/>
            <p:cNvSpPr txBox="1"/>
            <p:nvPr/>
          </p:nvSpPr>
          <p:spPr>
            <a:xfrm>
              <a:off x="0" y="2032000"/>
              <a:ext cx="105410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Document or query</a:t>
              </a:r>
              <a:endParaRPr sz="1400" b="0" i="0" u="none" strike="noStrike" cap="none">
                <a:solidFill>
                  <a:srgbClr val="000000"/>
                </a:solidFill>
                <a:latin typeface="Arial"/>
                <a:ea typeface="Arial"/>
                <a:cs typeface="Arial"/>
                <a:sym typeface="Arial"/>
              </a:endParaRPr>
            </a:p>
          </p:txBody>
        </p:sp>
        <p:sp>
          <p:nvSpPr>
            <p:cNvPr id="863" name="Google Shape;863;p113"/>
            <p:cNvSpPr/>
            <p:nvPr/>
          </p:nvSpPr>
          <p:spPr>
            <a:xfrm>
              <a:off x="1041400" y="2184400"/>
              <a:ext cx="419100" cy="292100"/>
            </a:xfrm>
            <a:prstGeom prst="rightArrow">
              <a:avLst>
                <a:gd name="adj1" fmla="val 50000"/>
                <a:gd name="adj2" fmla="val 50000"/>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4" name="Google Shape;864;p113"/>
            <p:cNvSpPr/>
            <p:nvPr/>
          </p:nvSpPr>
          <p:spPr>
            <a:xfrm>
              <a:off x="3365500" y="2044700"/>
              <a:ext cx="1117600" cy="571500"/>
            </a:xfrm>
            <a:prstGeom prst="rect">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Stop word filter</a:t>
              </a:r>
              <a:endParaRPr sz="1400" b="0" i="0" u="none" strike="noStrike" cap="none">
                <a:solidFill>
                  <a:srgbClr val="000000"/>
                </a:solidFill>
                <a:latin typeface="Arial"/>
                <a:ea typeface="Arial"/>
                <a:cs typeface="Arial"/>
                <a:sym typeface="Arial"/>
              </a:endParaRPr>
            </a:p>
          </p:txBody>
        </p:sp>
        <p:sp>
          <p:nvSpPr>
            <p:cNvPr id="865" name="Google Shape;865;p113"/>
            <p:cNvSpPr/>
            <p:nvPr/>
          </p:nvSpPr>
          <p:spPr>
            <a:xfrm>
              <a:off x="2819400" y="2184400"/>
              <a:ext cx="419100" cy="292100"/>
            </a:xfrm>
            <a:prstGeom prst="rightArrow">
              <a:avLst>
                <a:gd name="adj1" fmla="val 50000"/>
                <a:gd name="adj2" fmla="val 50000"/>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6" name="Google Shape;866;p113"/>
            <p:cNvSpPr/>
            <p:nvPr/>
          </p:nvSpPr>
          <p:spPr>
            <a:xfrm>
              <a:off x="6007100" y="2032000"/>
              <a:ext cx="1117600" cy="571500"/>
            </a:xfrm>
            <a:prstGeom prst="rect">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Stemmer</a:t>
              </a:r>
              <a:endParaRPr sz="1400" b="0" i="0" u="none" strike="noStrike" cap="none">
                <a:solidFill>
                  <a:srgbClr val="000000"/>
                </a:solidFill>
                <a:latin typeface="Arial"/>
                <a:ea typeface="Arial"/>
                <a:cs typeface="Arial"/>
                <a:sym typeface="Arial"/>
              </a:endParaRPr>
            </a:p>
          </p:txBody>
        </p:sp>
        <p:sp>
          <p:nvSpPr>
            <p:cNvPr id="867" name="Google Shape;867;p113"/>
            <p:cNvSpPr/>
            <p:nvPr/>
          </p:nvSpPr>
          <p:spPr>
            <a:xfrm>
              <a:off x="5461000" y="2184400"/>
              <a:ext cx="419100" cy="292100"/>
            </a:xfrm>
            <a:prstGeom prst="rightArrow">
              <a:avLst>
                <a:gd name="adj1" fmla="val 50000"/>
                <a:gd name="adj2" fmla="val 50000"/>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8" name="Google Shape;868;p113"/>
            <p:cNvSpPr/>
            <p:nvPr/>
          </p:nvSpPr>
          <p:spPr>
            <a:xfrm>
              <a:off x="4584700" y="2184400"/>
              <a:ext cx="419100" cy="292100"/>
            </a:xfrm>
            <a:prstGeom prst="rightArrow">
              <a:avLst>
                <a:gd name="adj1" fmla="val 50000"/>
                <a:gd name="adj2" fmla="val 50000"/>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9" name="Google Shape;869;p113"/>
            <p:cNvSpPr txBox="1"/>
            <p:nvPr/>
          </p:nvSpPr>
          <p:spPr>
            <a:xfrm>
              <a:off x="4737100" y="2171700"/>
              <a:ext cx="96520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70" name="Google Shape;870;p113"/>
            <p:cNvSpPr/>
            <p:nvPr/>
          </p:nvSpPr>
          <p:spPr>
            <a:xfrm>
              <a:off x="7226300" y="2184400"/>
              <a:ext cx="419100" cy="292100"/>
            </a:xfrm>
            <a:prstGeom prst="rightArrow">
              <a:avLst>
                <a:gd name="adj1" fmla="val 50000"/>
                <a:gd name="adj2" fmla="val 50000"/>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71" name="Google Shape;871;p113"/>
            <p:cNvSpPr txBox="1"/>
            <p:nvPr/>
          </p:nvSpPr>
          <p:spPr>
            <a:xfrm>
              <a:off x="7493000" y="2044700"/>
              <a:ext cx="105410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GPText index</a:t>
              </a:r>
              <a:endParaRPr sz="1400" b="0" i="0" u="none" strike="noStrike" cap="none">
                <a:solidFill>
                  <a:srgbClr val="000000"/>
                </a:solidFill>
                <a:latin typeface="Arial"/>
                <a:ea typeface="Arial"/>
                <a:cs typeface="Arial"/>
                <a:sym typeface="Arial"/>
              </a:endParaRPr>
            </a:p>
          </p:txBody>
        </p:sp>
      </p:gr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14"/>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Analyzer chain – text_intl</a:t>
            </a:r>
            <a:endParaRPr/>
          </a:p>
        </p:txBody>
      </p:sp>
      <p:sp>
        <p:nvSpPr>
          <p:cNvPr id="877" name="Google Shape;877;p114"/>
          <p:cNvSpPr txBox="1">
            <a:spLocks noGrp="1"/>
          </p:cNvSpPr>
          <p:nvPr>
            <p:ph type="body" idx="1"/>
          </p:nvPr>
        </p:nvSpPr>
        <p:spPr>
          <a:xfrm>
            <a:off x="555625" y="812800"/>
            <a:ext cx="8410575" cy="38100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WLT – World lexer tokenizer</a:t>
            </a:r>
            <a:endParaRPr sz="1500"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50"/>
              <a:buFont typeface="Verdana"/>
              <a:buChar char="–"/>
            </a:pPr>
            <a:r>
              <a:rPr lang="en-US" sz="1250" b="0" i="0" u="none" strike="noStrike" cap="none">
                <a:solidFill>
                  <a:schemeClr val="dk1"/>
                </a:solidFill>
                <a:latin typeface="Arial"/>
                <a:ea typeface="Arial"/>
                <a:cs typeface="Arial"/>
                <a:sym typeface="Arial"/>
              </a:rPr>
              <a:t>Separates CJK characters from others and identifies symbols</a:t>
            </a:r>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CJKWF – Chinese/Japanese/Korean word filter</a:t>
            </a:r>
            <a:endParaRPr/>
          </a:p>
          <a:p>
            <a:pPr marL="742950" marR="0" lvl="1" indent="-285750" algn="l" rtl="0">
              <a:lnSpc>
                <a:spcPct val="100000"/>
              </a:lnSpc>
              <a:spcBef>
                <a:spcPts val="300"/>
              </a:spcBef>
              <a:spcAft>
                <a:spcPts val="0"/>
              </a:spcAft>
              <a:buClr>
                <a:schemeClr val="accent1"/>
              </a:buClr>
              <a:buSzPts val="1250"/>
              <a:buFont typeface="Verdana"/>
              <a:buChar char="–"/>
            </a:pPr>
            <a:r>
              <a:rPr lang="en-US" sz="1250" b="0" i="0" u="none" strike="noStrike" cap="none">
                <a:solidFill>
                  <a:schemeClr val="dk1"/>
                </a:solidFill>
                <a:latin typeface="Arial"/>
                <a:ea typeface="Arial"/>
                <a:cs typeface="Arial"/>
                <a:sym typeface="Arial"/>
              </a:rPr>
              <a:t>Half/Full width characters</a:t>
            </a:r>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LCF – Lower case filter</a:t>
            </a:r>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WLBF – Word lexer bigram filter</a:t>
            </a:r>
            <a:endParaRPr/>
          </a:p>
          <a:p>
            <a:pPr marL="742950" marR="0" lvl="1" indent="-285750" algn="l" rtl="0">
              <a:lnSpc>
                <a:spcPct val="100000"/>
              </a:lnSpc>
              <a:spcBef>
                <a:spcPts val="300"/>
              </a:spcBef>
              <a:spcAft>
                <a:spcPts val="0"/>
              </a:spcAft>
              <a:buClr>
                <a:schemeClr val="accent1"/>
              </a:buClr>
              <a:buSzPts val="1250"/>
              <a:buFont typeface="Verdana"/>
              <a:buChar char="–"/>
            </a:pPr>
            <a:r>
              <a:rPr lang="en-US" sz="1250" b="0" i="0" u="none" strike="noStrike" cap="none">
                <a:solidFill>
                  <a:schemeClr val="dk1"/>
                </a:solidFill>
                <a:latin typeface="Arial"/>
                <a:ea typeface="Arial"/>
                <a:cs typeface="Arial"/>
                <a:sym typeface="Arial"/>
              </a:rPr>
              <a:t>Generates Bigrams for any CJK characters</a:t>
            </a:r>
            <a:endParaRPr/>
          </a:p>
          <a:p>
            <a:pPr marL="1143000" marR="0" lvl="2" indent="-228600" algn="l" rtl="0">
              <a:lnSpc>
                <a:spcPct val="100000"/>
              </a:lnSpc>
              <a:spcBef>
                <a:spcPts val="300"/>
              </a:spcBef>
              <a:spcAft>
                <a:spcPts val="0"/>
              </a:spcAft>
              <a:buClr>
                <a:schemeClr val="accent1"/>
              </a:buClr>
              <a:buSzPts val="1000"/>
              <a:buFont typeface="Verdana"/>
              <a:buChar char="▪"/>
            </a:pPr>
            <a:r>
              <a:rPr lang="en-US" sz="1000" b="0" i="0" u="none" strike="noStrike" cap="none">
                <a:solidFill>
                  <a:schemeClr val="dk1"/>
                </a:solidFill>
                <a:latin typeface="Arial"/>
                <a:ea typeface="Arial"/>
                <a:cs typeface="Arial"/>
                <a:sym typeface="Arial"/>
              </a:rPr>
              <a:t>Han, hiragana, katakana, hangul</a:t>
            </a:r>
            <a:endParaRPr sz="10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SF – Stop word filter</a:t>
            </a:r>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KMF – Keyword marker filter</a:t>
            </a:r>
            <a:endParaRPr/>
          </a:p>
          <a:p>
            <a:pPr marL="742950" marR="0" lvl="1" indent="-285750" algn="l" rtl="0">
              <a:lnSpc>
                <a:spcPct val="100000"/>
              </a:lnSpc>
              <a:spcBef>
                <a:spcPts val="300"/>
              </a:spcBef>
              <a:spcAft>
                <a:spcPts val="0"/>
              </a:spcAft>
              <a:buClr>
                <a:schemeClr val="accent1"/>
              </a:buClr>
              <a:buSzPts val="1250"/>
              <a:buFont typeface="Verdana"/>
              <a:buChar char="–"/>
            </a:pPr>
            <a:r>
              <a:rPr lang="en-US" sz="1250" b="0" i="0" u="none" strike="noStrike" cap="none">
                <a:solidFill>
                  <a:schemeClr val="dk1"/>
                </a:solidFill>
                <a:latin typeface="Arial"/>
                <a:ea typeface="Arial"/>
                <a:cs typeface="Arial"/>
                <a:sym typeface="Arial"/>
              </a:rPr>
              <a:t>Marks words to prevent from being stemmed (protwords.txt)</a:t>
            </a:r>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PSF – Porter stemmer filter</a:t>
            </a:r>
            <a:endParaRPr sz="15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15"/>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Analyzer chain – text_sm</a:t>
            </a:r>
            <a:endParaRPr/>
          </a:p>
        </p:txBody>
      </p:sp>
      <p:sp>
        <p:nvSpPr>
          <p:cNvPr id="883" name="Google Shape;883;p115"/>
          <p:cNvSpPr txBox="1">
            <a:spLocks noGrp="1"/>
          </p:cNvSpPr>
          <p:nvPr>
            <p:ph type="body" idx="1"/>
          </p:nvPr>
        </p:nvSpPr>
        <p:spPr>
          <a:xfrm>
            <a:off x="493713" y="990600"/>
            <a:ext cx="8410575" cy="33909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WT – Whitespace tokenizer</a:t>
            </a:r>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SF – Stop word filter</a:t>
            </a:r>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LCF – Lower case filter</a:t>
            </a:r>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ECTF – Emoticons classifier filter</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Uses the emoticons.txt file</a:t>
            </a:r>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TTF – Twitter tokenizer</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Extends whitespace tokenizer</a:t>
            </a:r>
            <a:endParaRPr/>
          </a:p>
          <a:p>
            <a:pPr marL="742950" marR="0" lvl="1" indent="-285750" algn="l" rtl="0">
              <a:lnSpc>
                <a:spcPct val="100000"/>
              </a:lnSpc>
              <a:spcBef>
                <a:spcPts val="300"/>
              </a:spcBef>
              <a:spcAft>
                <a:spcPts val="0"/>
              </a:spcAft>
              <a:buClr>
                <a:schemeClr val="accent1"/>
              </a:buClr>
              <a:buSzPts val="1800"/>
              <a:buFont typeface="Verdana"/>
              <a:buChar char="–"/>
            </a:pPr>
            <a:r>
              <a:rPr lang="en-US" sz="1800" b="0" i="0" u="none" strike="noStrike" cap="none">
                <a:solidFill>
                  <a:schemeClr val="dk1"/>
                </a:solidFill>
                <a:latin typeface="Arial"/>
                <a:ea typeface="Arial"/>
                <a:cs typeface="Arial"/>
                <a:sym typeface="Arial"/>
              </a:rPr>
              <a:t>Emoticons, hyperlinks, #hashtags, @users, etc.</a:t>
            </a:r>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16"/>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Configuring GPText with gptext-config</a:t>
            </a:r>
            <a:endParaRPr/>
          </a:p>
        </p:txBody>
      </p:sp>
      <p:sp>
        <p:nvSpPr>
          <p:cNvPr id="889" name="Google Shape;889;p116"/>
          <p:cNvSpPr txBox="1"/>
          <p:nvPr/>
        </p:nvSpPr>
        <p:spPr>
          <a:xfrm>
            <a:off x="330200" y="774700"/>
            <a:ext cx="8574088" cy="37084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Allows editing the index configuration files: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50"/>
              <a:buFont typeface="Verdana"/>
              <a:buChar char="–"/>
            </a:pPr>
            <a:r>
              <a:rPr lang="en-US" sz="1250" b="0" i="0" u="none" strike="noStrike" cap="none">
                <a:solidFill>
                  <a:schemeClr val="dk1"/>
                </a:solidFill>
                <a:latin typeface="Arial"/>
                <a:ea typeface="Arial"/>
                <a:cs typeface="Arial"/>
                <a:sym typeface="Arial"/>
              </a:rPr>
              <a:t>schema.xml</a:t>
            </a:r>
            <a:endParaRPr sz="1250"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50"/>
              <a:buFont typeface="Verdana"/>
              <a:buChar char="–"/>
            </a:pPr>
            <a:r>
              <a:rPr lang="en-US" sz="1250" b="0" i="0" u="none" strike="noStrike" cap="none">
                <a:solidFill>
                  <a:schemeClr val="dk1"/>
                </a:solidFill>
                <a:latin typeface="Arial"/>
                <a:ea typeface="Arial"/>
                <a:cs typeface="Arial"/>
                <a:sym typeface="Arial"/>
              </a:rPr>
              <a:t>stopwords.txt</a:t>
            </a:r>
            <a:endParaRPr sz="1250"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50"/>
              <a:buFont typeface="Verdana"/>
              <a:buChar char="–"/>
            </a:pPr>
            <a:r>
              <a:rPr lang="en-US" sz="1250" b="0" i="0" u="none" strike="noStrike" cap="none">
                <a:solidFill>
                  <a:schemeClr val="dk1"/>
                </a:solidFill>
                <a:latin typeface="Arial"/>
                <a:ea typeface="Arial"/>
                <a:cs typeface="Arial"/>
                <a:sym typeface="Arial"/>
              </a:rPr>
              <a:t>protwords.txt</a:t>
            </a:r>
            <a:endParaRPr sz="1250"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50"/>
              <a:buFont typeface="Verdana"/>
              <a:buChar char="–"/>
            </a:pPr>
            <a:r>
              <a:rPr lang="en-US" sz="1250" b="0" i="0" u="none" strike="noStrike" cap="none">
                <a:solidFill>
                  <a:schemeClr val="dk1"/>
                </a:solidFill>
                <a:latin typeface="Arial"/>
                <a:ea typeface="Arial"/>
                <a:cs typeface="Arial"/>
                <a:sym typeface="Arial"/>
              </a:rPr>
              <a:t>synonyms.txt</a:t>
            </a:r>
            <a:endParaRPr sz="1250"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50"/>
              <a:buFont typeface="Verdana"/>
              <a:buChar char="–"/>
            </a:pPr>
            <a:r>
              <a:rPr lang="en-US" sz="1250" b="0" i="0" u="none" strike="noStrike" cap="none">
                <a:solidFill>
                  <a:schemeClr val="dk1"/>
                </a:solidFill>
                <a:latin typeface="Arial"/>
                <a:ea typeface="Arial"/>
                <a:cs typeface="Arial"/>
                <a:sym typeface="Arial"/>
              </a:rPr>
              <a:t>elevate.xml</a:t>
            </a:r>
            <a:endParaRPr sz="1250"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50"/>
              <a:buFont typeface="Verdana"/>
              <a:buChar char="–"/>
            </a:pPr>
            <a:r>
              <a:rPr lang="en-US" sz="1250" b="0" i="0" u="none" strike="noStrike" cap="none">
                <a:solidFill>
                  <a:schemeClr val="dk1"/>
                </a:solidFill>
                <a:latin typeface="Arial"/>
                <a:ea typeface="Arial"/>
                <a:cs typeface="Arial"/>
                <a:sym typeface="Arial"/>
              </a:rPr>
              <a:t>emoticons.txt </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Distributes the specified configuration files to the specified directory. (-d parameter) </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Allows distribution of jar files. (-j parameter) </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Modifies jvm_options. (-o parameter) </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Appends a file to one of the configuration files. (-a parameter) </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dk1"/>
                </a:solidFill>
                <a:latin typeface="Arial"/>
                <a:ea typeface="Arial"/>
                <a:cs typeface="Arial"/>
                <a:sym typeface="Arial"/>
              </a:rPr>
              <a:t>Sets properties in the solr.xml configuration file (-k parameter) </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17"/>
          <p:cNvSpPr txBox="1">
            <a:spLocks noGrp="1"/>
          </p:cNvSpPr>
          <p:nvPr>
            <p:ph type="title"/>
          </p:nvPr>
        </p:nvSpPr>
        <p:spPr>
          <a:xfrm>
            <a:off x="366713" y="714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2800" b="0" i="0" u="none" strike="noStrike" cap="none">
                <a:solidFill>
                  <a:schemeClr val="dk2"/>
                </a:solidFill>
                <a:latin typeface="Arial"/>
                <a:ea typeface="Arial"/>
                <a:cs typeface="Arial"/>
                <a:sym typeface="Arial"/>
              </a:rPr>
              <a:t>Configuring analyzer chains with gptext-config</a:t>
            </a:r>
            <a:endParaRPr/>
          </a:p>
        </p:txBody>
      </p:sp>
      <p:sp>
        <p:nvSpPr>
          <p:cNvPr id="895" name="Google Shape;895;p117"/>
          <p:cNvSpPr txBox="1">
            <a:spLocks noGrp="1"/>
          </p:cNvSpPr>
          <p:nvPr>
            <p:ph type="body" idx="1"/>
          </p:nvPr>
        </p:nvSpPr>
        <p:spPr>
          <a:xfrm>
            <a:off x="163513" y="622300"/>
            <a:ext cx="8713787" cy="40513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860"/>
              <a:buFont typeface="Noto Sans Symbols"/>
              <a:buChar char="•"/>
            </a:pPr>
            <a:r>
              <a:rPr lang="en-US" sz="1860" b="0" i="0" u="none" strike="noStrike" cap="none">
                <a:solidFill>
                  <a:schemeClr val="dk1"/>
                </a:solidFill>
                <a:latin typeface="Arial"/>
                <a:ea typeface="Arial"/>
                <a:cs typeface="Arial"/>
                <a:sym typeface="Arial"/>
              </a:rPr>
              <a:t>Edit the schema.xml with gptext-config:</a:t>
            </a:r>
            <a:endParaRPr sz="1860"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40"/>
              <a:buFont typeface="Verdana"/>
              <a:buChar char="–"/>
            </a:pPr>
            <a:r>
              <a:rPr lang="en-US" sz="1240" b="0" i="0" u="none" strike="noStrike" cap="none">
                <a:solidFill>
                  <a:schemeClr val="dk1"/>
                </a:solidFill>
                <a:latin typeface="Arial"/>
                <a:ea typeface="Arial"/>
                <a:cs typeface="Arial"/>
                <a:sym typeface="Arial"/>
              </a:rPr>
              <a:t>Use command: </a:t>
            </a:r>
            <a:r>
              <a:rPr lang="en-US" sz="1240" b="0" i="0" u="none" strike="noStrike" cap="none">
                <a:solidFill>
                  <a:schemeClr val="dk1"/>
                </a:solidFill>
                <a:latin typeface="Consolas"/>
                <a:ea typeface="Consolas"/>
                <a:cs typeface="Consolas"/>
                <a:sym typeface="Consolas"/>
              </a:rPr>
              <a:t>gptext-config –f schema.xml –i &lt;index_name&gt; -e</a:t>
            </a:r>
            <a:endParaRPr/>
          </a:p>
          <a:p>
            <a:pPr marL="742950" marR="0" lvl="1" indent="-285750" algn="l" rtl="0">
              <a:lnSpc>
                <a:spcPct val="100000"/>
              </a:lnSpc>
              <a:spcBef>
                <a:spcPts val="300"/>
              </a:spcBef>
              <a:spcAft>
                <a:spcPts val="0"/>
              </a:spcAft>
              <a:buClr>
                <a:schemeClr val="accent1"/>
              </a:buClr>
              <a:buSzPts val="1240"/>
              <a:buFont typeface="Verdana"/>
              <a:buChar char="–"/>
            </a:pPr>
            <a:r>
              <a:rPr lang="en-US" sz="1240" b="0" i="0" u="none" strike="noStrike" cap="none">
                <a:solidFill>
                  <a:schemeClr val="dk1"/>
                </a:solidFill>
                <a:latin typeface="Arial"/>
                <a:ea typeface="Arial"/>
                <a:cs typeface="Arial"/>
                <a:sym typeface="Arial"/>
              </a:rPr>
              <a:t>Find the XML line corresponding to indexed column of the database table (e.g., </a:t>
            </a:r>
            <a:r>
              <a:rPr lang="en-US" sz="1240" b="0" i="1" u="none" strike="noStrike" cap="none">
                <a:solidFill>
                  <a:schemeClr val="dk1"/>
                </a:solidFill>
                <a:latin typeface="Arial"/>
                <a:ea typeface="Arial"/>
                <a:cs typeface="Arial"/>
                <a:sym typeface="Arial"/>
              </a:rPr>
              <a:t>content</a:t>
            </a:r>
            <a:r>
              <a:rPr lang="en-US" sz="1240" b="0" i="0" u="none" strike="noStrike" cap="none">
                <a:solidFill>
                  <a:schemeClr val="dk1"/>
                </a:solidFill>
                <a:latin typeface="Arial"/>
                <a:ea typeface="Arial"/>
                <a:cs typeface="Arial"/>
                <a:sym typeface="Arial"/>
              </a:rPr>
              <a:t>) </a:t>
            </a:r>
            <a:endParaRPr sz="1240" b="0" i="0" u="none" strike="noStrike" cap="none">
              <a:solidFill>
                <a:schemeClr val="dk1"/>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240"/>
              <a:buFont typeface="Verdana"/>
              <a:buNone/>
            </a:pPr>
            <a:endParaRPr sz="1240" b="0" i="0" u="none" strike="noStrike" cap="none">
              <a:solidFill>
                <a:schemeClr val="dk1"/>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240"/>
              <a:buFont typeface="Verdana"/>
              <a:buNone/>
            </a:pPr>
            <a:r>
              <a:rPr lang="en-US" sz="1240" b="0" i="0" u="none" strike="noStrike" cap="none">
                <a:solidFill>
                  <a:schemeClr val="dk1"/>
                </a:solidFill>
                <a:latin typeface="Arial"/>
                <a:ea typeface="Arial"/>
                <a:cs typeface="Arial"/>
                <a:sym typeface="Arial"/>
              </a:rPr>
              <a:t>	</a:t>
            </a:r>
            <a:r>
              <a:rPr lang="en-US" sz="1240" b="0" i="0" u="none" strike="noStrike" cap="none">
                <a:solidFill>
                  <a:schemeClr val="dk1"/>
                </a:solidFill>
                <a:latin typeface="Consolas"/>
                <a:ea typeface="Consolas"/>
                <a:cs typeface="Consolas"/>
                <a:sym typeface="Consolas"/>
              </a:rPr>
              <a:t>&lt;field name=”</a:t>
            </a:r>
            <a:r>
              <a:rPr lang="en-US" sz="1240" b="0" i="0" u="none" strike="noStrike" cap="none">
                <a:solidFill>
                  <a:srgbClr val="0000FF"/>
                </a:solidFill>
                <a:latin typeface="Consolas"/>
                <a:ea typeface="Consolas"/>
                <a:cs typeface="Consolas"/>
                <a:sym typeface="Consolas"/>
              </a:rPr>
              <a:t>&lt;text_search_col&gt;</a:t>
            </a:r>
            <a:r>
              <a:rPr lang="en-US" sz="1240" b="0" i="0" u="none" strike="noStrike" cap="none">
                <a:solidFill>
                  <a:schemeClr val="dk1"/>
                </a:solidFill>
                <a:latin typeface="Consolas"/>
                <a:ea typeface="Consolas"/>
                <a:cs typeface="Consolas"/>
                <a:sym typeface="Consolas"/>
              </a:rPr>
              <a:t>" indexed="true" stored="false" type="</a:t>
            </a:r>
            <a:r>
              <a:rPr lang="en-US" sz="1240" b="0" i="0" u="none" strike="noStrike" cap="none">
                <a:solidFill>
                  <a:srgbClr val="0000FF"/>
                </a:solidFill>
                <a:latin typeface="Consolas"/>
                <a:ea typeface="Consolas"/>
                <a:cs typeface="Consolas"/>
                <a:sym typeface="Consolas"/>
              </a:rPr>
              <a:t>text_intl</a:t>
            </a:r>
            <a:r>
              <a:rPr lang="en-US" sz="1240" b="0" i="0" u="none" strike="noStrike" cap="none">
                <a:solidFill>
                  <a:schemeClr val="dk1"/>
                </a:solidFill>
                <a:latin typeface="Consolas"/>
                <a:ea typeface="Consolas"/>
                <a:cs typeface="Consolas"/>
                <a:sym typeface="Consolas"/>
              </a:rPr>
              <a:t>"/&gt;</a:t>
            </a:r>
            <a:endParaRPr/>
          </a:p>
          <a:p>
            <a:pPr marL="457200" marR="0" lvl="1" indent="0" algn="l" rtl="0">
              <a:lnSpc>
                <a:spcPct val="100000"/>
              </a:lnSpc>
              <a:spcBef>
                <a:spcPts val="300"/>
              </a:spcBef>
              <a:spcAft>
                <a:spcPts val="0"/>
              </a:spcAft>
              <a:buClr>
                <a:schemeClr val="accent1"/>
              </a:buClr>
              <a:buSzPts val="1240"/>
              <a:buFont typeface="Verdana"/>
              <a:buNone/>
            </a:pPr>
            <a:endParaRPr sz="1240" b="0" i="0" u="none" strike="noStrike" cap="none">
              <a:solidFill>
                <a:schemeClr val="dk1"/>
              </a:solidFill>
              <a:latin typeface="Arial"/>
              <a:ea typeface="Arial"/>
              <a:cs typeface="Arial"/>
              <a:sym typeface="Arial"/>
            </a:endParaRPr>
          </a:p>
          <a:p>
            <a:pPr marL="228600" marR="0" lvl="0" indent="-110490" algn="l" rtl="0">
              <a:lnSpc>
                <a:spcPct val="100000"/>
              </a:lnSpc>
              <a:spcBef>
                <a:spcPts val="1200"/>
              </a:spcBef>
              <a:spcAft>
                <a:spcPts val="0"/>
              </a:spcAft>
              <a:buClr>
                <a:schemeClr val="accent1"/>
              </a:buClr>
              <a:buSzPts val="1860"/>
              <a:buFont typeface="Noto Sans Symbols"/>
              <a:buNone/>
            </a:pPr>
            <a:endParaRPr sz="186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860"/>
              <a:buFont typeface="Noto Sans Symbols"/>
              <a:buChar char="•"/>
            </a:pPr>
            <a:r>
              <a:rPr lang="en-US" sz="1860" b="0" i="0" u="none" strike="noStrike" cap="none">
                <a:solidFill>
                  <a:schemeClr val="dk1"/>
                </a:solidFill>
                <a:latin typeface="Arial"/>
                <a:ea typeface="Arial"/>
                <a:cs typeface="Arial"/>
                <a:sym typeface="Arial"/>
              </a:rPr>
              <a:t>Gptext-config syntax:</a:t>
            </a:r>
            <a:endParaRPr sz="1860"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550"/>
              <a:buFont typeface="Verdana"/>
              <a:buChar char="–"/>
            </a:pPr>
            <a:r>
              <a:rPr lang="en-US" sz="1550" b="0" i="0" u="none" strike="noStrike" cap="none">
                <a:solidFill>
                  <a:schemeClr val="dk1"/>
                </a:solidFill>
                <a:latin typeface="Consolas"/>
                <a:ea typeface="Consolas"/>
                <a:cs typeface="Consolas"/>
                <a:sym typeface="Consolas"/>
              </a:rPr>
              <a:t>gptext-config -f &lt;file_name&gt; -i &lt;index_name&gt; [-r] [-e] [-b]</a:t>
            </a:r>
            <a:endParaRPr/>
          </a:p>
          <a:p>
            <a:pPr marL="742950" marR="0" lvl="1" indent="-285750" algn="l" rtl="0">
              <a:lnSpc>
                <a:spcPct val="100000"/>
              </a:lnSpc>
              <a:spcBef>
                <a:spcPts val="300"/>
              </a:spcBef>
              <a:spcAft>
                <a:spcPts val="0"/>
              </a:spcAft>
              <a:buClr>
                <a:schemeClr val="accent1"/>
              </a:buClr>
              <a:buSzPts val="1550"/>
              <a:buFont typeface="Verdana"/>
              <a:buChar char="–"/>
            </a:pPr>
            <a:r>
              <a:rPr lang="en-US" sz="1550" b="0" i="0" u="none" strike="noStrike" cap="none">
                <a:solidFill>
                  <a:schemeClr val="dk1"/>
                </a:solidFill>
                <a:latin typeface="Consolas"/>
                <a:ea typeface="Consolas"/>
                <a:cs typeface="Consolas"/>
                <a:sym typeface="Consolas"/>
              </a:rPr>
              <a:t>gptext-config -d &lt;path/file_name&gt; -i &lt;index_name&gt;</a:t>
            </a:r>
            <a:endParaRPr/>
          </a:p>
          <a:p>
            <a:pPr marL="742950" marR="0" lvl="1" indent="-285750" algn="l" rtl="0">
              <a:lnSpc>
                <a:spcPct val="100000"/>
              </a:lnSpc>
              <a:spcBef>
                <a:spcPts val="300"/>
              </a:spcBef>
              <a:spcAft>
                <a:spcPts val="0"/>
              </a:spcAft>
              <a:buClr>
                <a:schemeClr val="accent1"/>
              </a:buClr>
              <a:buSzPts val="1550"/>
              <a:buFont typeface="Verdana"/>
              <a:buChar char="–"/>
            </a:pPr>
            <a:r>
              <a:rPr lang="en-US" sz="1550" b="0" i="0" u="none" strike="noStrike" cap="none">
                <a:solidFill>
                  <a:schemeClr val="dk1"/>
                </a:solidFill>
                <a:latin typeface="Consolas"/>
                <a:ea typeface="Consolas"/>
                <a:cs typeface="Consolas"/>
                <a:sym typeface="Consolas"/>
              </a:rPr>
              <a:t>gptext-config -j &lt;path/jar_file&gt;</a:t>
            </a:r>
            <a:endParaRPr/>
          </a:p>
          <a:p>
            <a:pPr marL="742950" marR="0" lvl="1" indent="-285750" algn="l" rtl="0">
              <a:lnSpc>
                <a:spcPct val="100000"/>
              </a:lnSpc>
              <a:spcBef>
                <a:spcPts val="300"/>
              </a:spcBef>
              <a:spcAft>
                <a:spcPts val="0"/>
              </a:spcAft>
              <a:buClr>
                <a:schemeClr val="accent1"/>
              </a:buClr>
              <a:buSzPts val="1550"/>
              <a:buFont typeface="Verdana"/>
              <a:buChar char="–"/>
            </a:pPr>
            <a:r>
              <a:rPr lang="en-US" sz="1550" b="0" i="0" u="none" strike="noStrike" cap="none">
                <a:solidFill>
                  <a:schemeClr val="dk1"/>
                </a:solidFill>
                <a:latin typeface="Consolas"/>
                <a:ea typeface="Consolas"/>
                <a:cs typeface="Consolas"/>
                <a:sym typeface="Consolas"/>
              </a:rPr>
              <a:t>gptext-config -o &lt;jvm_options&gt;</a:t>
            </a:r>
            <a:endParaRPr/>
          </a:p>
          <a:p>
            <a:pPr marL="742950" marR="0" lvl="1" indent="-285750" algn="l" rtl="0">
              <a:lnSpc>
                <a:spcPct val="100000"/>
              </a:lnSpc>
              <a:spcBef>
                <a:spcPts val="300"/>
              </a:spcBef>
              <a:spcAft>
                <a:spcPts val="0"/>
              </a:spcAft>
              <a:buClr>
                <a:schemeClr val="accent1"/>
              </a:buClr>
              <a:buSzPts val="1550"/>
              <a:buFont typeface="Verdana"/>
              <a:buChar char="–"/>
            </a:pPr>
            <a:r>
              <a:rPr lang="en-US" sz="1550" b="0" i="0" u="none" strike="noStrike" cap="none">
                <a:solidFill>
                  <a:schemeClr val="dk1"/>
                </a:solidFill>
                <a:latin typeface="Consolas"/>
                <a:ea typeface="Consolas"/>
                <a:cs typeface="Consolas"/>
                <a:sym typeface="Consolas"/>
              </a:rPr>
              <a:t>gptext-config -f &lt;file_name&gt; -i &lt;index_name&gt; -a &lt;file_to_append&gt;</a:t>
            </a:r>
            <a:endParaRPr/>
          </a:p>
          <a:p>
            <a:pPr marL="742950" marR="0" lvl="1" indent="-285750" algn="l" rtl="0">
              <a:lnSpc>
                <a:spcPct val="100000"/>
              </a:lnSpc>
              <a:spcBef>
                <a:spcPts val="300"/>
              </a:spcBef>
              <a:spcAft>
                <a:spcPts val="0"/>
              </a:spcAft>
              <a:buClr>
                <a:schemeClr val="accent1"/>
              </a:buClr>
              <a:buSzPts val="1550"/>
              <a:buFont typeface="Verdana"/>
              <a:buChar char="–"/>
            </a:pPr>
            <a:r>
              <a:rPr lang="en-US" sz="1550" b="0" i="0" u="none" strike="noStrike" cap="none">
                <a:solidFill>
                  <a:schemeClr val="dk1"/>
                </a:solidFill>
                <a:latin typeface="Consolas"/>
                <a:ea typeface="Consolas"/>
                <a:cs typeface="Consolas"/>
                <a:sym typeface="Consolas"/>
              </a:rPr>
              <a:t>gptext-config -k &lt;solr_key&gt; -s &lt;solr_value&gt; </a:t>
            </a:r>
            <a:endParaRPr/>
          </a:p>
          <a:p>
            <a:pPr marL="228600" marR="0" lvl="0" indent="-110490" algn="l" rtl="0">
              <a:lnSpc>
                <a:spcPct val="80000"/>
              </a:lnSpc>
              <a:spcBef>
                <a:spcPts val="1200"/>
              </a:spcBef>
              <a:spcAft>
                <a:spcPts val="0"/>
              </a:spcAft>
              <a:buClr>
                <a:schemeClr val="accent1"/>
              </a:buClr>
              <a:buSzPts val="1860"/>
              <a:buFont typeface="Noto Sans Symbols"/>
              <a:buNone/>
            </a:pPr>
            <a:endParaRPr sz="1860" b="0" i="0" u="none" strike="noStrike" cap="none">
              <a:solidFill>
                <a:schemeClr val="dk1"/>
              </a:solidFill>
              <a:latin typeface="Arial"/>
              <a:ea typeface="Arial"/>
              <a:cs typeface="Arial"/>
              <a:sym typeface="Arial"/>
            </a:endParaRPr>
          </a:p>
          <a:p>
            <a:pPr marL="228600" marR="0" lvl="0" indent="-110490" algn="l" rtl="0">
              <a:lnSpc>
                <a:spcPct val="80000"/>
              </a:lnSpc>
              <a:spcBef>
                <a:spcPts val="1200"/>
              </a:spcBef>
              <a:spcAft>
                <a:spcPts val="0"/>
              </a:spcAft>
              <a:buClr>
                <a:schemeClr val="accent1"/>
              </a:buClr>
              <a:buSzPts val="1860"/>
              <a:buFont typeface="Noto Sans Symbols"/>
              <a:buNone/>
            </a:pPr>
            <a:endParaRPr sz="1860" b="0" i="0" u="none" strike="noStrike" cap="none">
              <a:solidFill>
                <a:schemeClr val="dk1"/>
              </a:solidFill>
              <a:latin typeface="Arial"/>
              <a:ea typeface="Arial"/>
              <a:cs typeface="Arial"/>
              <a:sym typeface="Arial"/>
            </a:endParaRPr>
          </a:p>
        </p:txBody>
      </p:sp>
      <p:sp>
        <p:nvSpPr>
          <p:cNvPr id="896" name="Google Shape;896;p117"/>
          <p:cNvSpPr/>
          <p:nvPr/>
        </p:nvSpPr>
        <p:spPr>
          <a:xfrm>
            <a:off x="3378200" y="2074863"/>
            <a:ext cx="3810000" cy="338137"/>
          </a:xfrm>
          <a:prstGeom prst="rect">
            <a:avLst/>
          </a:prstGeom>
          <a:solidFill>
            <a:schemeClr val="accent1"/>
          </a:solid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Edit type to either “text_intl” or “text_sm”</a:t>
            </a:r>
            <a:endParaRPr sz="1400" b="0" i="0" u="none" strike="noStrike" cap="none">
              <a:solidFill>
                <a:srgbClr val="000000"/>
              </a:solidFill>
              <a:latin typeface="Arial"/>
              <a:ea typeface="Arial"/>
              <a:cs typeface="Arial"/>
              <a:sym typeface="Arial"/>
            </a:endParaRPr>
          </a:p>
        </p:txBody>
      </p:sp>
      <p:cxnSp>
        <p:nvCxnSpPr>
          <p:cNvPr id="897" name="Google Shape;897;p117"/>
          <p:cNvCxnSpPr>
            <a:stCxn id="896" idx="0"/>
          </p:cNvCxnSpPr>
          <p:nvPr/>
        </p:nvCxnSpPr>
        <p:spPr>
          <a:xfrm rot="10800000" flipH="1">
            <a:off x="5283200" y="1892163"/>
            <a:ext cx="1790700" cy="182700"/>
          </a:xfrm>
          <a:prstGeom prst="straightConnector1">
            <a:avLst/>
          </a:prstGeom>
          <a:noFill/>
          <a:ln w="19050" cap="flat" cmpd="sng">
            <a:solidFill>
              <a:schemeClr val="lt2"/>
            </a:solidFill>
            <a:prstDash val="solid"/>
            <a:round/>
            <a:headEnd type="none" w="sm" len="sm"/>
            <a:tailEnd type="stealth" w="med" len="med"/>
          </a:ln>
        </p:spPr>
      </p:cxn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8"/>
          <p:cNvSpPr txBox="1">
            <a:spLocks noGrp="1"/>
          </p:cNvSpPr>
          <p:nvPr>
            <p:ph type="ctrTitle"/>
          </p:nvPr>
        </p:nvSpPr>
        <p:spPr>
          <a:xfrm>
            <a:off x="669924" y="2351842"/>
            <a:ext cx="7949335" cy="677108"/>
          </a:xfrm>
          <a:prstGeom prst="rect">
            <a:avLst/>
          </a:prstGeom>
          <a:noFill/>
          <a:ln>
            <a:noFill/>
          </a:ln>
          <a:effectLst>
            <a:reflection stA="50000" endPos="75000" dist="12700" dir="5400000" sy="-100000" algn="bl" rotWithShape="0"/>
          </a:effectLst>
        </p:spPr>
        <p:txBody>
          <a:bodyPr spcFirstLastPara="1" wrap="square" lIns="0" tIns="0" rIns="0" bIns="0" anchor="b" anchorCtr="0">
            <a:noAutofit/>
          </a:bodyPr>
          <a:lstStyle/>
          <a:p>
            <a:pPr marL="0" marR="0" lvl="0" indent="0" algn="l" rtl="0">
              <a:lnSpc>
                <a:spcPct val="90000"/>
              </a:lnSpc>
              <a:spcBef>
                <a:spcPts val="0"/>
              </a:spcBef>
              <a:spcAft>
                <a:spcPts val="0"/>
              </a:spcAft>
              <a:buClr>
                <a:srgbClr val="008881"/>
              </a:buClr>
              <a:buSzPts val="1200"/>
              <a:buFont typeface="Arial"/>
              <a:buNone/>
            </a:pPr>
            <a:r>
              <a:rPr lang="en-US" sz="4800" b="0" i="0" u="none" strike="noStrike" cap="none">
                <a:solidFill>
                  <a:srgbClr val="008881"/>
                </a:solidFill>
                <a:latin typeface="Arial"/>
                <a:ea typeface="Arial"/>
                <a:cs typeface="Arial"/>
                <a:sym typeface="Arial"/>
              </a:rPr>
              <a:t>3 metrics to enable Analytics</a:t>
            </a:r>
            <a:endParaRPr sz="4800" b="0" i="0" u="none" strike="noStrike" cap="none">
              <a:solidFill>
                <a:srgbClr val="008881"/>
              </a:solidFill>
              <a:latin typeface="Arial"/>
              <a:ea typeface="Arial"/>
              <a:cs typeface="Arial"/>
              <a:sym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6"/>
          <p:cNvSpPr txBox="1">
            <a:spLocks noGrp="1"/>
          </p:cNvSpPr>
          <p:nvPr>
            <p:ph type="title"/>
          </p:nvPr>
        </p:nvSpPr>
        <p:spPr>
          <a:xfrm>
            <a:off x="457200" y="184150"/>
            <a:ext cx="8686800"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Text Analytics Workflow</a:t>
            </a:r>
            <a:endParaRPr/>
          </a:p>
        </p:txBody>
      </p:sp>
      <p:grpSp>
        <p:nvGrpSpPr>
          <p:cNvPr id="456" name="Google Shape;456;p56"/>
          <p:cNvGrpSpPr/>
          <p:nvPr/>
        </p:nvGrpSpPr>
        <p:grpSpPr>
          <a:xfrm>
            <a:off x="927097" y="1600132"/>
            <a:ext cx="6686486" cy="2254102"/>
            <a:chOff x="2133600" y="1428750"/>
            <a:chExt cx="5105357" cy="2133556"/>
          </a:xfrm>
        </p:grpSpPr>
        <p:sp>
          <p:nvSpPr>
            <p:cNvPr id="457" name="Google Shape;457;p56"/>
            <p:cNvSpPr/>
            <p:nvPr/>
          </p:nvSpPr>
          <p:spPr>
            <a:xfrm>
              <a:off x="2133600" y="1428750"/>
              <a:ext cx="1295700" cy="381600"/>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Create &amp; set up GPText Index</a:t>
              </a:r>
              <a:endParaRPr sz="1400" b="0" i="0" u="none" strike="noStrike" cap="none">
                <a:solidFill>
                  <a:srgbClr val="000000"/>
                </a:solidFill>
                <a:latin typeface="Arial"/>
                <a:ea typeface="Arial"/>
                <a:cs typeface="Arial"/>
                <a:sym typeface="Arial"/>
              </a:endParaRPr>
            </a:p>
          </p:txBody>
        </p:sp>
        <p:sp>
          <p:nvSpPr>
            <p:cNvPr id="458" name="Google Shape;458;p56"/>
            <p:cNvSpPr/>
            <p:nvPr/>
          </p:nvSpPr>
          <p:spPr>
            <a:xfrm>
              <a:off x="2133600" y="2190536"/>
              <a:ext cx="1295700" cy="381600"/>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Create term table &amp; dictionary table</a:t>
              </a:r>
              <a:endParaRPr sz="1400" b="0" i="0" u="none" strike="noStrike" cap="none">
                <a:solidFill>
                  <a:srgbClr val="000000"/>
                </a:solidFill>
                <a:latin typeface="Arial"/>
                <a:ea typeface="Arial"/>
                <a:cs typeface="Arial"/>
                <a:sym typeface="Arial"/>
              </a:endParaRPr>
            </a:p>
          </p:txBody>
        </p:sp>
        <p:sp>
          <p:nvSpPr>
            <p:cNvPr id="459" name="Google Shape;459;p56"/>
            <p:cNvSpPr/>
            <p:nvPr/>
          </p:nvSpPr>
          <p:spPr>
            <a:xfrm>
              <a:off x="2133600" y="3180706"/>
              <a:ext cx="1295700" cy="381600"/>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Calculate Senti-Score</a:t>
              </a:r>
              <a:endParaRPr sz="1400" b="0" i="0" u="none" strike="noStrike" cap="none">
                <a:solidFill>
                  <a:srgbClr val="000000"/>
                </a:solidFill>
                <a:latin typeface="Arial"/>
                <a:ea typeface="Arial"/>
                <a:cs typeface="Arial"/>
                <a:sym typeface="Arial"/>
              </a:endParaRPr>
            </a:p>
          </p:txBody>
        </p:sp>
        <p:sp>
          <p:nvSpPr>
            <p:cNvPr id="460" name="Google Shape;460;p56"/>
            <p:cNvSpPr/>
            <p:nvPr/>
          </p:nvSpPr>
          <p:spPr>
            <a:xfrm>
              <a:off x="4039034" y="2190536"/>
              <a:ext cx="1294500" cy="381600"/>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Create 3 metrics for models</a:t>
              </a:r>
              <a:endParaRPr sz="1400" b="0" i="0" u="none" strike="noStrike" cap="none">
                <a:solidFill>
                  <a:srgbClr val="000000"/>
                </a:solidFill>
                <a:latin typeface="Arial"/>
                <a:ea typeface="Arial"/>
                <a:cs typeface="Arial"/>
                <a:sym typeface="Arial"/>
              </a:endParaRPr>
            </a:p>
          </p:txBody>
        </p:sp>
        <p:sp>
          <p:nvSpPr>
            <p:cNvPr id="461" name="Google Shape;461;p56"/>
            <p:cNvSpPr/>
            <p:nvPr/>
          </p:nvSpPr>
          <p:spPr>
            <a:xfrm>
              <a:off x="5933560" y="1721745"/>
              <a:ext cx="1295700" cy="381600"/>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Clustering</a:t>
              </a:r>
              <a:endParaRPr sz="1400" b="0" i="0" u="none" strike="noStrike" cap="none">
                <a:solidFill>
                  <a:srgbClr val="000000"/>
                </a:solidFill>
                <a:latin typeface="Arial"/>
                <a:ea typeface="Arial"/>
                <a:cs typeface="Arial"/>
                <a:sym typeface="Arial"/>
              </a:endParaRPr>
            </a:p>
          </p:txBody>
        </p:sp>
        <p:sp>
          <p:nvSpPr>
            <p:cNvPr id="462" name="Google Shape;462;p56"/>
            <p:cNvSpPr/>
            <p:nvPr/>
          </p:nvSpPr>
          <p:spPr>
            <a:xfrm>
              <a:off x="5943257" y="2880199"/>
              <a:ext cx="1295700" cy="381600"/>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Classifier</a:t>
              </a:r>
              <a:endParaRPr sz="1400" b="0" i="0" u="none" strike="noStrike" cap="none">
                <a:solidFill>
                  <a:srgbClr val="000000"/>
                </a:solidFill>
                <a:latin typeface="Arial"/>
                <a:ea typeface="Arial"/>
                <a:cs typeface="Arial"/>
                <a:sym typeface="Arial"/>
              </a:endParaRPr>
            </a:p>
          </p:txBody>
        </p:sp>
        <p:cxnSp>
          <p:nvCxnSpPr>
            <p:cNvPr id="463" name="Google Shape;463;p56"/>
            <p:cNvCxnSpPr>
              <a:stCxn id="458" idx="3"/>
              <a:endCxn id="460" idx="1"/>
            </p:cNvCxnSpPr>
            <p:nvPr/>
          </p:nvCxnSpPr>
          <p:spPr>
            <a:xfrm>
              <a:off x="3429300" y="2381336"/>
              <a:ext cx="609900"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64" name="Google Shape;464;p56"/>
            <p:cNvCxnSpPr>
              <a:stCxn id="457" idx="2"/>
              <a:endCxn id="458" idx="0"/>
            </p:cNvCxnSpPr>
            <p:nvPr/>
          </p:nvCxnSpPr>
          <p:spPr>
            <a:xfrm>
              <a:off x="2781450" y="1810350"/>
              <a:ext cx="0" cy="38010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65" name="Google Shape;465;p56"/>
            <p:cNvCxnSpPr>
              <a:stCxn id="458" idx="2"/>
              <a:endCxn id="459" idx="0"/>
            </p:cNvCxnSpPr>
            <p:nvPr/>
          </p:nvCxnSpPr>
          <p:spPr>
            <a:xfrm>
              <a:off x="2781450" y="2572136"/>
              <a:ext cx="0" cy="60840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pic>
        <p:nvPicPr>
          <p:cNvPr id="466" name="Google Shape;466;p56"/>
          <p:cNvPicPr preferRelativeResize="0"/>
          <p:nvPr/>
        </p:nvPicPr>
        <p:blipFill rotWithShape="1">
          <a:blip r:embed="rId3">
            <a:alphaModFix/>
          </a:blip>
          <a:srcRect/>
          <a:stretch/>
        </p:blipFill>
        <p:spPr>
          <a:xfrm>
            <a:off x="3797300" y="1644650"/>
            <a:ext cx="1054102" cy="711199"/>
          </a:xfrm>
          <a:prstGeom prst="rect">
            <a:avLst/>
          </a:prstGeom>
          <a:noFill/>
          <a:ln>
            <a:noFill/>
          </a:ln>
        </p:spPr>
      </p:pic>
      <p:sp>
        <p:nvSpPr>
          <p:cNvPr id="467" name="Google Shape;467;p56"/>
          <p:cNvSpPr/>
          <p:nvPr/>
        </p:nvSpPr>
        <p:spPr>
          <a:xfrm>
            <a:off x="812800" y="1447800"/>
            <a:ext cx="1993800" cy="1612800"/>
          </a:xfrm>
          <a:prstGeom prst="roundRect">
            <a:avLst>
              <a:gd name="adj" fmla="val 16667"/>
            </a:avLst>
          </a:prstGeom>
          <a:noFill/>
          <a:ln w="12700"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8" name="Google Shape;468;p56"/>
          <p:cNvSpPr/>
          <p:nvPr/>
        </p:nvSpPr>
        <p:spPr>
          <a:xfrm>
            <a:off x="5903913" y="2532063"/>
            <a:ext cx="1697100" cy="403200"/>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Topic Modeling</a:t>
            </a:r>
            <a:endParaRPr sz="1400" b="0" i="0" u="none" strike="noStrike" cap="none">
              <a:solidFill>
                <a:srgbClr val="000000"/>
              </a:solidFill>
              <a:latin typeface="Arial"/>
              <a:ea typeface="Arial"/>
              <a:cs typeface="Arial"/>
              <a:sym typeface="Arial"/>
            </a:endParaRPr>
          </a:p>
        </p:txBody>
      </p:sp>
      <p:sp>
        <p:nvSpPr>
          <p:cNvPr id="469" name="Google Shape;469;p56"/>
          <p:cNvSpPr/>
          <p:nvPr/>
        </p:nvSpPr>
        <p:spPr>
          <a:xfrm>
            <a:off x="5651500" y="1651000"/>
            <a:ext cx="2273400" cy="2616300"/>
          </a:xfrm>
          <a:prstGeom prst="roundRect">
            <a:avLst>
              <a:gd name="adj" fmla="val 16667"/>
            </a:avLst>
          </a:prstGeom>
          <a:noFill/>
          <a:ln w="12700"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70" name="Google Shape;470;p56"/>
          <p:cNvCxnSpPr/>
          <p:nvPr/>
        </p:nvCxnSpPr>
        <p:spPr>
          <a:xfrm rot="10800000" flipH="1">
            <a:off x="5100638" y="2603375"/>
            <a:ext cx="563700" cy="330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sp>
        <p:nvSpPr>
          <p:cNvPr id="471" name="Google Shape;471;p56"/>
          <p:cNvSpPr txBox="1"/>
          <p:nvPr/>
        </p:nvSpPr>
        <p:spPr>
          <a:xfrm>
            <a:off x="1339850" y="1155700"/>
            <a:ext cx="857400" cy="33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2"/>
                </a:solidFill>
                <a:latin typeface="Arial"/>
                <a:ea typeface="Arial"/>
                <a:cs typeface="Arial"/>
                <a:sym typeface="Arial"/>
              </a:rPr>
              <a:t>GPText</a:t>
            </a:r>
            <a:endParaRPr sz="1400" b="0" i="0" u="none" strike="noStrike" cap="none">
              <a:solidFill>
                <a:srgbClr val="000000"/>
              </a:solidFill>
              <a:latin typeface="Arial"/>
              <a:ea typeface="Arial"/>
              <a:cs typeface="Arial"/>
              <a:sym typeface="Arial"/>
            </a:endParaRPr>
          </a:p>
        </p:txBody>
      </p:sp>
      <p:sp>
        <p:nvSpPr>
          <p:cNvPr id="472" name="Google Shape;472;p56"/>
          <p:cNvSpPr txBox="1"/>
          <p:nvPr/>
        </p:nvSpPr>
        <p:spPr>
          <a:xfrm>
            <a:off x="6311900" y="1193800"/>
            <a:ext cx="846000" cy="33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2"/>
                </a:solidFill>
                <a:latin typeface="Arial"/>
                <a:ea typeface="Arial"/>
                <a:cs typeface="Arial"/>
                <a:sym typeface="Arial"/>
              </a:rPr>
              <a:t>MADlib</a:t>
            </a:r>
            <a:endParaRPr sz="1400" b="0" i="0" u="none" strike="noStrike" cap="none">
              <a:solidFill>
                <a:srgbClr val="000000"/>
              </a:solidFill>
              <a:latin typeface="Arial"/>
              <a:ea typeface="Arial"/>
              <a:cs typeface="Arial"/>
              <a:sym typeface="Arial"/>
            </a:endParaRPr>
          </a:p>
        </p:txBody>
      </p:sp>
      <p:sp>
        <p:nvSpPr>
          <p:cNvPr id="473" name="Google Shape;473;p56"/>
          <p:cNvSpPr/>
          <p:nvPr/>
        </p:nvSpPr>
        <p:spPr>
          <a:xfrm>
            <a:off x="431800" y="1066800"/>
            <a:ext cx="7962900" cy="3441600"/>
          </a:xfrm>
          <a:prstGeom prst="roundRect">
            <a:avLst>
              <a:gd name="adj" fmla="val 9355"/>
            </a:avLst>
          </a:prstGeom>
          <a:noFill/>
          <a:ln w="12700"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4" name="Google Shape;474;p56"/>
          <p:cNvSpPr txBox="1"/>
          <p:nvPr/>
        </p:nvSpPr>
        <p:spPr>
          <a:xfrm>
            <a:off x="3847343" y="728700"/>
            <a:ext cx="846000" cy="33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2"/>
                </a:solidFill>
                <a:latin typeface="Arial"/>
                <a:ea typeface="Arial"/>
                <a:cs typeface="Arial"/>
                <a:sym typeface="Arial"/>
              </a:rPr>
              <a:t>SQL</a:t>
            </a:r>
            <a:endParaRPr sz="1400" b="0" i="0" u="none" strike="noStrike" cap="none">
              <a:solidFill>
                <a:srgbClr val="000000"/>
              </a:solidFill>
              <a:latin typeface="Arial"/>
              <a:ea typeface="Arial"/>
              <a:cs typeface="Arial"/>
              <a:sym typeface="Arial"/>
            </a:endParaRPr>
          </a:p>
        </p:txBody>
      </p:sp>
      <p:sp>
        <p:nvSpPr>
          <p:cNvPr id="475" name="Google Shape;475;p56"/>
          <p:cNvSpPr/>
          <p:nvPr/>
        </p:nvSpPr>
        <p:spPr>
          <a:xfrm>
            <a:off x="5916613" y="3730625"/>
            <a:ext cx="1697100" cy="403200"/>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Regression</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19"/>
          <p:cNvSpPr txBox="1">
            <a:spLocks noGrp="1"/>
          </p:cNvSpPr>
          <p:nvPr>
            <p:ph type="title"/>
          </p:nvPr>
        </p:nvSpPr>
        <p:spPr>
          <a:xfrm>
            <a:off x="457200" y="184150"/>
            <a:ext cx="8686800"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Text Analytics Workflow</a:t>
            </a:r>
            <a:endParaRPr/>
          </a:p>
        </p:txBody>
      </p:sp>
      <p:grpSp>
        <p:nvGrpSpPr>
          <p:cNvPr id="908" name="Google Shape;908;p119"/>
          <p:cNvGrpSpPr/>
          <p:nvPr/>
        </p:nvGrpSpPr>
        <p:grpSpPr>
          <a:xfrm>
            <a:off x="927100" y="1600200"/>
            <a:ext cx="6686550" cy="2254250"/>
            <a:chOff x="2133600" y="1428750"/>
            <a:chExt cx="5105400" cy="2133600"/>
          </a:xfrm>
        </p:grpSpPr>
        <p:sp>
          <p:nvSpPr>
            <p:cNvPr id="909" name="Google Shape;909;p119"/>
            <p:cNvSpPr/>
            <p:nvPr/>
          </p:nvSpPr>
          <p:spPr>
            <a:xfrm>
              <a:off x="2133600" y="1428750"/>
              <a:ext cx="1295744" cy="381644"/>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Create &amp; set up GPText Index</a:t>
              </a:r>
              <a:endParaRPr sz="1400" b="0" i="0" u="none" strike="noStrike" cap="none">
                <a:solidFill>
                  <a:srgbClr val="000000"/>
                </a:solidFill>
                <a:latin typeface="Arial"/>
                <a:ea typeface="Arial"/>
                <a:cs typeface="Arial"/>
                <a:sym typeface="Arial"/>
              </a:endParaRPr>
            </a:p>
          </p:txBody>
        </p:sp>
        <p:sp>
          <p:nvSpPr>
            <p:cNvPr id="910" name="Google Shape;910;p119"/>
            <p:cNvSpPr/>
            <p:nvPr/>
          </p:nvSpPr>
          <p:spPr>
            <a:xfrm>
              <a:off x="2133600" y="2190536"/>
              <a:ext cx="1295744" cy="381644"/>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Create term table &amp; dictionary table</a:t>
              </a:r>
              <a:endParaRPr sz="1400" b="0" i="0" u="none" strike="noStrike" cap="none">
                <a:solidFill>
                  <a:srgbClr val="000000"/>
                </a:solidFill>
                <a:latin typeface="Arial"/>
                <a:ea typeface="Arial"/>
                <a:cs typeface="Arial"/>
                <a:sym typeface="Arial"/>
              </a:endParaRPr>
            </a:p>
          </p:txBody>
        </p:sp>
        <p:sp>
          <p:nvSpPr>
            <p:cNvPr id="911" name="Google Shape;911;p119"/>
            <p:cNvSpPr/>
            <p:nvPr/>
          </p:nvSpPr>
          <p:spPr>
            <a:xfrm>
              <a:off x="2133600" y="3180706"/>
              <a:ext cx="1295744" cy="381644"/>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Calculate Senti-Score</a:t>
              </a:r>
              <a:endParaRPr sz="1400" b="0" i="0" u="none" strike="noStrike" cap="none">
                <a:solidFill>
                  <a:srgbClr val="000000"/>
                </a:solidFill>
                <a:latin typeface="Arial"/>
                <a:ea typeface="Arial"/>
                <a:cs typeface="Arial"/>
                <a:sym typeface="Arial"/>
              </a:endParaRPr>
            </a:p>
          </p:txBody>
        </p:sp>
        <p:sp>
          <p:nvSpPr>
            <p:cNvPr id="912" name="Google Shape;912;p119"/>
            <p:cNvSpPr/>
            <p:nvPr/>
          </p:nvSpPr>
          <p:spPr>
            <a:xfrm>
              <a:off x="4039034" y="2190536"/>
              <a:ext cx="1294532" cy="381644"/>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Create 3 metrics for models</a:t>
              </a:r>
              <a:endParaRPr sz="1400" b="0" i="0" u="none" strike="noStrike" cap="none">
                <a:solidFill>
                  <a:srgbClr val="000000"/>
                </a:solidFill>
                <a:latin typeface="Arial"/>
                <a:ea typeface="Arial"/>
                <a:cs typeface="Arial"/>
                <a:sym typeface="Arial"/>
              </a:endParaRPr>
            </a:p>
          </p:txBody>
        </p:sp>
        <p:sp>
          <p:nvSpPr>
            <p:cNvPr id="913" name="Google Shape;913;p119"/>
            <p:cNvSpPr/>
            <p:nvPr/>
          </p:nvSpPr>
          <p:spPr>
            <a:xfrm>
              <a:off x="5933560" y="1721745"/>
              <a:ext cx="1295743" cy="381644"/>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Clustering</a:t>
              </a:r>
              <a:endParaRPr sz="1400" b="0" i="0" u="none" strike="noStrike" cap="none">
                <a:solidFill>
                  <a:srgbClr val="000000"/>
                </a:solidFill>
                <a:latin typeface="Arial"/>
                <a:ea typeface="Arial"/>
                <a:cs typeface="Arial"/>
                <a:sym typeface="Arial"/>
              </a:endParaRPr>
            </a:p>
          </p:txBody>
        </p:sp>
        <p:sp>
          <p:nvSpPr>
            <p:cNvPr id="914" name="Google Shape;914;p119"/>
            <p:cNvSpPr/>
            <p:nvPr/>
          </p:nvSpPr>
          <p:spPr>
            <a:xfrm>
              <a:off x="5943257" y="2880199"/>
              <a:ext cx="1295743" cy="381644"/>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Classifier</a:t>
              </a:r>
              <a:endParaRPr sz="1400" b="0" i="0" u="none" strike="noStrike" cap="none">
                <a:solidFill>
                  <a:srgbClr val="000000"/>
                </a:solidFill>
                <a:latin typeface="Arial"/>
                <a:ea typeface="Arial"/>
                <a:cs typeface="Arial"/>
                <a:sym typeface="Arial"/>
              </a:endParaRPr>
            </a:p>
          </p:txBody>
        </p:sp>
        <p:cxnSp>
          <p:nvCxnSpPr>
            <p:cNvPr id="915" name="Google Shape;915;p119"/>
            <p:cNvCxnSpPr>
              <a:stCxn id="910" idx="3"/>
              <a:endCxn id="912" idx="1"/>
            </p:cNvCxnSpPr>
            <p:nvPr/>
          </p:nvCxnSpPr>
          <p:spPr>
            <a:xfrm>
              <a:off x="3429344" y="2381358"/>
              <a:ext cx="609900"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254"/>
                </a:srgbClr>
              </a:outerShdw>
            </a:effectLst>
          </p:spPr>
        </p:cxnSp>
        <p:cxnSp>
          <p:nvCxnSpPr>
            <p:cNvPr id="916" name="Google Shape;916;p119"/>
            <p:cNvCxnSpPr>
              <a:stCxn id="909" idx="2"/>
              <a:endCxn id="910" idx="0"/>
            </p:cNvCxnSpPr>
            <p:nvPr/>
          </p:nvCxnSpPr>
          <p:spPr>
            <a:xfrm>
              <a:off x="2781472" y="1810394"/>
              <a:ext cx="0" cy="38010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254"/>
                </a:srgbClr>
              </a:outerShdw>
            </a:effectLst>
          </p:spPr>
        </p:cxnSp>
        <p:cxnSp>
          <p:nvCxnSpPr>
            <p:cNvPr id="917" name="Google Shape;917;p119"/>
            <p:cNvCxnSpPr>
              <a:stCxn id="910" idx="2"/>
              <a:endCxn id="911" idx="0"/>
            </p:cNvCxnSpPr>
            <p:nvPr/>
          </p:nvCxnSpPr>
          <p:spPr>
            <a:xfrm>
              <a:off x="2781472" y="2572180"/>
              <a:ext cx="0" cy="60840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254"/>
                </a:srgbClr>
              </a:outerShdw>
            </a:effectLst>
          </p:spPr>
        </p:cxnSp>
      </p:grpSp>
      <p:pic>
        <p:nvPicPr>
          <p:cNvPr id="918" name="Google Shape;918;p119"/>
          <p:cNvPicPr preferRelativeResize="0"/>
          <p:nvPr/>
        </p:nvPicPr>
        <p:blipFill rotWithShape="1">
          <a:blip r:embed="rId3">
            <a:alphaModFix/>
          </a:blip>
          <a:srcRect/>
          <a:stretch/>
        </p:blipFill>
        <p:spPr>
          <a:xfrm>
            <a:off x="3797300" y="1644650"/>
            <a:ext cx="1054100" cy="711200"/>
          </a:xfrm>
          <a:prstGeom prst="rect">
            <a:avLst/>
          </a:prstGeom>
          <a:noFill/>
          <a:ln>
            <a:noFill/>
          </a:ln>
        </p:spPr>
      </p:pic>
      <p:sp>
        <p:nvSpPr>
          <p:cNvPr id="919" name="Google Shape;919;p119"/>
          <p:cNvSpPr/>
          <p:nvPr/>
        </p:nvSpPr>
        <p:spPr>
          <a:xfrm>
            <a:off x="812800" y="1447800"/>
            <a:ext cx="1993900" cy="1612900"/>
          </a:xfrm>
          <a:prstGeom prst="roundRect">
            <a:avLst>
              <a:gd name="adj" fmla="val 16667"/>
            </a:avLst>
          </a:prstGeom>
          <a:noFill/>
          <a:ln w="12700"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0" name="Google Shape;920;p119"/>
          <p:cNvSpPr/>
          <p:nvPr/>
        </p:nvSpPr>
        <p:spPr>
          <a:xfrm>
            <a:off x="5903913" y="2532063"/>
            <a:ext cx="1697037" cy="403225"/>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Topic Modeling</a:t>
            </a:r>
            <a:endParaRPr sz="1400" b="0" i="0" u="none" strike="noStrike" cap="none">
              <a:solidFill>
                <a:srgbClr val="000000"/>
              </a:solidFill>
              <a:latin typeface="Arial"/>
              <a:ea typeface="Arial"/>
              <a:cs typeface="Arial"/>
              <a:sym typeface="Arial"/>
            </a:endParaRPr>
          </a:p>
        </p:txBody>
      </p:sp>
      <p:sp>
        <p:nvSpPr>
          <p:cNvPr id="921" name="Google Shape;921;p119"/>
          <p:cNvSpPr/>
          <p:nvPr/>
        </p:nvSpPr>
        <p:spPr>
          <a:xfrm>
            <a:off x="5651500" y="1651000"/>
            <a:ext cx="2273300" cy="2616200"/>
          </a:xfrm>
          <a:prstGeom prst="roundRect">
            <a:avLst>
              <a:gd name="adj" fmla="val 16667"/>
            </a:avLst>
          </a:prstGeom>
          <a:noFill/>
          <a:ln w="12700"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22" name="Google Shape;922;p119"/>
          <p:cNvCxnSpPr/>
          <p:nvPr/>
        </p:nvCxnSpPr>
        <p:spPr>
          <a:xfrm rot="10800000" flipH="1">
            <a:off x="5100638" y="2603500"/>
            <a:ext cx="563562" cy="3175"/>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254"/>
              </a:srgbClr>
            </a:outerShdw>
          </a:effectLst>
        </p:spPr>
      </p:cxnSp>
      <p:sp>
        <p:nvSpPr>
          <p:cNvPr id="923" name="Google Shape;923;p119"/>
          <p:cNvSpPr txBox="1"/>
          <p:nvPr/>
        </p:nvSpPr>
        <p:spPr>
          <a:xfrm>
            <a:off x="1339850" y="1155700"/>
            <a:ext cx="857250" cy="3381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2"/>
                </a:solidFill>
                <a:latin typeface="Arial"/>
                <a:ea typeface="Arial"/>
                <a:cs typeface="Arial"/>
                <a:sym typeface="Arial"/>
              </a:rPr>
              <a:t>GPText</a:t>
            </a:r>
            <a:endParaRPr sz="1400" b="0" i="0" u="none" strike="noStrike" cap="none">
              <a:solidFill>
                <a:srgbClr val="000000"/>
              </a:solidFill>
              <a:latin typeface="Arial"/>
              <a:ea typeface="Arial"/>
              <a:cs typeface="Arial"/>
              <a:sym typeface="Arial"/>
            </a:endParaRPr>
          </a:p>
        </p:txBody>
      </p:sp>
      <p:sp>
        <p:nvSpPr>
          <p:cNvPr id="924" name="Google Shape;924;p119"/>
          <p:cNvSpPr txBox="1"/>
          <p:nvPr/>
        </p:nvSpPr>
        <p:spPr>
          <a:xfrm>
            <a:off x="6311900" y="1193800"/>
            <a:ext cx="846138" cy="3381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2"/>
                </a:solidFill>
                <a:latin typeface="Arial"/>
                <a:ea typeface="Arial"/>
                <a:cs typeface="Arial"/>
                <a:sym typeface="Arial"/>
              </a:rPr>
              <a:t>MADlib</a:t>
            </a:r>
            <a:endParaRPr sz="1400" b="0" i="0" u="none" strike="noStrike" cap="none">
              <a:solidFill>
                <a:srgbClr val="000000"/>
              </a:solidFill>
              <a:latin typeface="Arial"/>
              <a:ea typeface="Arial"/>
              <a:cs typeface="Arial"/>
              <a:sym typeface="Arial"/>
            </a:endParaRPr>
          </a:p>
        </p:txBody>
      </p:sp>
      <p:sp>
        <p:nvSpPr>
          <p:cNvPr id="925" name="Google Shape;925;p119"/>
          <p:cNvSpPr/>
          <p:nvPr/>
        </p:nvSpPr>
        <p:spPr>
          <a:xfrm>
            <a:off x="431800" y="1066800"/>
            <a:ext cx="7962900" cy="3441700"/>
          </a:xfrm>
          <a:prstGeom prst="roundRect">
            <a:avLst>
              <a:gd name="adj" fmla="val 16667"/>
            </a:avLst>
          </a:prstGeom>
          <a:noFill/>
          <a:ln w="12700"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6" name="Google Shape;926;p119"/>
          <p:cNvSpPr txBox="1"/>
          <p:nvPr/>
        </p:nvSpPr>
        <p:spPr>
          <a:xfrm>
            <a:off x="3989388" y="711200"/>
            <a:ext cx="587375" cy="3381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2"/>
                </a:solidFill>
                <a:latin typeface="Arial"/>
                <a:ea typeface="Arial"/>
                <a:cs typeface="Arial"/>
                <a:sym typeface="Arial"/>
              </a:rPr>
              <a:t>SQL</a:t>
            </a:r>
            <a:endParaRPr sz="1400" b="0" i="0" u="none" strike="noStrike" cap="none">
              <a:solidFill>
                <a:srgbClr val="000000"/>
              </a:solidFill>
              <a:latin typeface="Arial"/>
              <a:ea typeface="Arial"/>
              <a:cs typeface="Arial"/>
              <a:sym typeface="Arial"/>
            </a:endParaRPr>
          </a:p>
        </p:txBody>
      </p:sp>
      <p:sp>
        <p:nvSpPr>
          <p:cNvPr id="927" name="Google Shape;927;p119"/>
          <p:cNvSpPr/>
          <p:nvPr/>
        </p:nvSpPr>
        <p:spPr>
          <a:xfrm>
            <a:off x="5916613" y="3730625"/>
            <a:ext cx="1697037" cy="403225"/>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Regression</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20"/>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Enable terms (repeat for context) </a:t>
            </a:r>
            <a:endParaRPr/>
          </a:p>
        </p:txBody>
      </p:sp>
      <p:sp>
        <p:nvSpPr>
          <p:cNvPr id="933" name="Google Shape;933;p120"/>
          <p:cNvSpPr txBox="1">
            <a:spLocks noGrp="1"/>
          </p:cNvSpPr>
          <p:nvPr>
            <p:ph type="body" idx="1"/>
          </p:nvPr>
        </p:nvSpPr>
        <p:spPr>
          <a:xfrm>
            <a:off x="265113" y="901700"/>
            <a:ext cx="8410575" cy="33909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Enabling terms provides access to document level statistics of term occurrences</a:t>
            </a:r>
            <a:endParaRPr/>
          </a:p>
        </p:txBody>
      </p:sp>
      <p:sp>
        <p:nvSpPr>
          <p:cNvPr id="934" name="Google Shape;934;p120"/>
          <p:cNvSpPr/>
          <p:nvPr/>
        </p:nvSpPr>
        <p:spPr>
          <a:xfrm>
            <a:off x="114300" y="1692275"/>
            <a:ext cx="7937500" cy="2892425"/>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gptext.create_index(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‘public’, ‘articles’, ‘id’, ‘content’);</a:t>
            </a:r>
            <a:endParaRPr sz="1400" b="0" i="0" u="none" strike="noStrike" cap="none">
              <a:solidFill>
                <a:srgbClr val="50A057"/>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gptext.enable_terms(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‘database.public.articles’,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‘content’);</a:t>
            </a:r>
            <a:endParaRPr sz="1400" b="0" i="0" u="none" strike="noStrike" cap="none">
              <a:solidFill>
                <a:srgbClr val="0000FF"/>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TABLE(</a:t>
            </a: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articles),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‘database.public.articles’);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000FF"/>
                </a:solidFill>
                <a:latin typeface="Consolas"/>
                <a:ea typeface="Consolas"/>
                <a:cs typeface="Consolas"/>
                <a:sym typeface="Consolas"/>
              </a:rPr>
              <a:t>FROM</a:t>
            </a:r>
            <a:r>
              <a:rPr lang="en-US" sz="1400" b="0" i="0" u="none" strike="noStrike" cap="none">
                <a:solidFill>
                  <a:schemeClr val="dk1"/>
                </a:solidFill>
                <a:latin typeface="Consolas"/>
                <a:ea typeface="Consolas"/>
                <a:cs typeface="Consolas"/>
                <a:sym typeface="Consolas"/>
              </a:rPr>
              <a:t> gptext.commit_index(‘database.public.articles’);</a:t>
            </a:r>
            <a:endParaRPr sz="1400" b="0" i="0" u="none" strike="noStrike" cap="none">
              <a:solidFill>
                <a:srgbClr val="50A057"/>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50A057"/>
              </a:solidFill>
              <a:latin typeface="Consolas"/>
              <a:ea typeface="Consolas"/>
              <a:cs typeface="Consolas"/>
              <a:sym typeface="Consolas"/>
            </a:endParaRPr>
          </a:p>
        </p:txBody>
      </p:sp>
      <p:sp>
        <p:nvSpPr>
          <p:cNvPr id="935" name="Google Shape;935;p120"/>
          <p:cNvSpPr txBox="1"/>
          <p:nvPr/>
        </p:nvSpPr>
        <p:spPr>
          <a:xfrm>
            <a:off x="6451600" y="2311400"/>
            <a:ext cx="2692400" cy="1016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1"/>
              </a:buClr>
              <a:buSzPts val="1800"/>
              <a:buFont typeface="Noto Sans Symbols"/>
              <a:buNone/>
            </a:pPr>
            <a:r>
              <a:rPr lang="en-US" sz="1800" b="0" i="0" u="none" strike="noStrike" cap="none">
                <a:solidFill>
                  <a:schemeClr val="dk1"/>
                </a:solidFill>
                <a:latin typeface="Arial"/>
                <a:ea typeface="Arial"/>
                <a:cs typeface="Arial"/>
                <a:sym typeface="Arial"/>
              </a:rPr>
              <a:t>Enable terms for a specified field after index creation or before re-indexing</a:t>
            </a:r>
            <a:endParaRPr sz="1400" b="0" i="0" u="none" strike="noStrike" cap="none">
              <a:solidFill>
                <a:srgbClr val="000000"/>
              </a:solidFill>
              <a:latin typeface="Arial"/>
              <a:ea typeface="Arial"/>
              <a:cs typeface="Arial"/>
              <a:sym typeface="Arial"/>
            </a:endParaRPr>
          </a:p>
        </p:txBody>
      </p:sp>
      <p:sp>
        <p:nvSpPr>
          <p:cNvPr id="936" name="Google Shape;936;p120"/>
          <p:cNvSpPr/>
          <p:nvPr/>
        </p:nvSpPr>
        <p:spPr>
          <a:xfrm>
            <a:off x="5892800" y="2362200"/>
            <a:ext cx="393700" cy="368300"/>
          </a:xfrm>
          <a:prstGeom prst="leftArrow">
            <a:avLst>
              <a:gd name="adj1" fmla="val 50000"/>
              <a:gd name="adj2" fmla="val 50000"/>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21"/>
          <p:cNvSpPr txBox="1">
            <a:spLocks noGrp="1"/>
          </p:cNvSpPr>
          <p:nvPr>
            <p:ph type="title"/>
          </p:nvPr>
        </p:nvSpPr>
        <p:spPr>
          <a:xfrm>
            <a:off x="354013" y="63500"/>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2800" b="0" i="0" u="none" strike="noStrike" cap="none">
                <a:solidFill>
                  <a:srgbClr val="00685D"/>
                </a:solidFill>
                <a:latin typeface="Arial"/>
                <a:ea typeface="Arial"/>
                <a:cs typeface="Arial"/>
                <a:sym typeface="Arial"/>
              </a:rPr>
              <a:t>Creating a terms table in the database</a:t>
            </a:r>
            <a:endParaRPr sz="2800" b="0" i="0" u="none" strike="noStrike" cap="none">
              <a:solidFill>
                <a:schemeClr val="dk2"/>
              </a:solidFill>
              <a:latin typeface="Arial"/>
              <a:ea typeface="Arial"/>
              <a:cs typeface="Arial"/>
              <a:sym typeface="Arial"/>
            </a:endParaRPr>
          </a:p>
        </p:txBody>
      </p:sp>
      <p:sp>
        <p:nvSpPr>
          <p:cNvPr id="942" name="Google Shape;942;p121"/>
          <p:cNvSpPr txBox="1">
            <a:spLocks noGrp="1"/>
          </p:cNvSpPr>
          <p:nvPr>
            <p:ph type="body" idx="1"/>
          </p:nvPr>
        </p:nvSpPr>
        <p:spPr>
          <a:xfrm>
            <a:off x="4254500" y="2730500"/>
            <a:ext cx="4622800" cy="17653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1"/>
              </a:buClr>
              <a:buSzPts val="1700"/>
              <a:buFont typeface="Noto Sans Symbols"/>
              <a:buNone/>
            </a:pPr>
            <a:r>
              <a:rPr lang="en-US" sz="1700" b="0" i="0" u="none" strike="noStrike" cap="none">
                <a:solidFill>
                  <a:schemeClr val="dk1"/>
                </a:solidFill>
                <a:latin typeface="Arial"/>
                <a:ea typeface="Arial"/>
                <a:cs typeface="Arial"/>
                <a:sym typeface="Arial"/>
              </a:rPr>
              <a:t>Example terms table</a:t>
            </a:r>
            <a:endParaRPr/>
          </a:p>
          <a:p>
            <a:pPr marL="228600" marR="0" lvl="0" indent="-228600" algn="l" rtl="0">
              <a:lnSpc>
                <a:spcPct val="90000"/>
              </a:lnSpc>
              <a:spcBef>
                <a:spcPts val="1200"/>
              </a:spcBef>
              <a:spcAft>
                <a:spcPts val="0"/>
              </a:spcAft>
              <a:buClr>
                <a:schemeClr val="accent1"/>
              </a:buClr>
              <a:buSzPts val="1700"/>
              <a:buFont typeface="Noto Sans Symbols"/>
              <a:buChar char="•"/>
            </a:pPr>
            <a:r>
              <a:rPr lang="en-US" sz="1700" b="0" i="0" u="none" strike="noStrike" cap="none">
                <a:solidFill>
                  <a:schemeClr val="dk1"/>
                </a:solidFill>
                <a:latin typeface="Arial"/>
                <a:ea typeface="Arial"/>
                <a:cs typeface="Arial"/>
                <a:sym typeface="Arial"/>
              </a:rPr>
              <a:t>id … the unique id of a document</a:t>
            </a:r>
            <a:endParaRPr/>
          </a:p>
          <a:p>
            <a:pPr marL="228600" marR="0" lvl="0" indent="-228600" algn="l" rtl="0">
              <a:lnSpc>
                <a:spcPct val="90000"/>
              </a:lnSpc>
              <a:spcBef>
                <a:spcPts val="1200"/>
              </a:spcBef>
              <a:spcAft>
                <a:spcPts val="0"/>
              </a:spcAft>
              <a:buClr>
                <a:schemeClr val="accent1"/>
              </a:buClr>
              <a:buSzPts val="1700"/>
              <a:buFont typeface="Noto Sans Symbols"/>
              <a:buChar char="•"/>
            </a:pPr>
            <a:r>
              <a:rPr lang="en-US" sz="1700" b="0" i="0" u="none" strike="noStrike" cap="none">
                <a:solidFill>
                  <a:schemeClr val="dk1"/>
                </a:solidFill>
                <a:latin typeface="Arial"/>
                <a:ea typeface="Arial"/>
                <a:cs typeface="Arial"/>
                <a:sym typeface="Arial"/>
              </a:rPr>
              <a:t>term … a term appearing in the document</a:t>
            </a:r>
            <a:endParaRPr/>
          </a:p>
          <a:p>
            <a:pPr marL="228600" marR="0" lvl="0" indent="-228600" algn="l" rtl="0">
              <a:lnSpc>
                <a:spcPct val="90000"/>
              </a:lnSpc>
              <a:spcBef>
                <a:spcPts val="1200"/>
              </a:spcBef>
              <a:spcAft>
                <a:spcPts val="0"/>
              </a:spcAft>
              <a:buClr>
                <a:schemeClr val="accent1"/>
              </a:buClr>
              <a:buSzPts val="1700"/>
              <a:buFont typeface="Noto Sans Symbols"/>
              <a:buChar char="•"/>
            </a:pPr>
            <a:r>
              <a:rPr lang="en-US" sz="1700" b="0" i="0" u="none" strike="noStrike" cap="none">
                <a:solidFill>
                  <a:schemeClr val="dk1"/>
                </a:solidFill>
                <a:latin typeface="Arial"/>
                <a:ea typeface="Arial"/>
                <a:cs typeface="Arial"/>
                <a:sym typeface="Arial"/>
              </a:rPr>
              <a:t>positions … the token positions where the term appeared in the document </a:t>
            </a:r>
            <a:endParaRPr sz="1700" b="0" i="0" u="none" strike="noStrike" cap="none">
              <a:solidFill>
                <a:schemeClr val="dk1"/>
              </a:solidFill>
              <a:latin typeface="Arial"/>
              <a:ea typeface="Arial"/>
              <a:cs typeface="Arial"/>
              <a:sym typeface="Arial"/>
            </a:endParaRPr>
          </a:p>
          <a:p>
            <a:pPr marL="228600" marR="0" lvl="0" indent="-120650" algn="l" rtl="0">
              <a:lnSpc>
                <a:spcPct val="90000"/>
              </a:lnSpc>
              <a:spcBef>
                <a:spcPts val="1200"/>
              </a:spcBef>
              <a:spcAft>
                <a:spcPts val="0"/>
              </a:spcAft>
              <a:buClr>
                <a:schemeClr val="accent1"/>
              </a:buClr>
              <a:buSzPts val="1700"/>
              <a:buFont typeface="Noto Sans Symbols"/>
              <a:buNone/>
            </a:pPr>
            <a:endParaRPr sz="1700" b="0" i="0" u="none" strike="noStrike" cap="none">
              <a:solidFill>
                <a:schemeClr val="dk1"/>
              </a:solidFill>
              <a:latin typeface="Arial"/>
              <a:ea typeface="Arial"/>
              <a:cs typeface="Arial"/>
              <a:sym typeface="Arial"/>
            </a:endParaRPr>
          </a:p>
          <a:p>
            <a:pPr marL="228600" marR="0" lvl="0" indent="-120650" algn="l" rtl="0">
              <a:lnSpc>
                <a:spcPct val="90000"/>
              </a:lnSpc>
              <a:spcBef>
                <a:spcPts val="1200"/>
              </a:spcBef>
              <a:spcAft>
                <a:spcPts val="0"/>
              </a:spcAft>
              <a:buClr>
                <a:schemeClr val="accent1"/>
              </a:buClr>
              <a:buSzPts val="1700"/>
              <a:buFont typeface="Noto Sans Symbols"/>
              <a:buNone/>
            </a:pPr>
            <a:endParaRPr sz="1700" b="0" i="0" u="none" strike="noStrike" cap="none">
              <a:solidFill>
                <a:schemeClr val="dk1"/>
              </a:solidFill>
              <a:latin typeface="Arial"/>
              <a:ea typeface="Arial"/>
              <a:cs typeface="Arial"/>
              <a:sym typeface="Arial"/>
            </a:endParaRPr>
          </a:p>
        </p:txBody>
      </p:sp>
      <p:sp>
        <p:nvSpPr>
          <p:cNvPr id="943" name="Google Shape;943;p121"/>
          <p:cNvSpPr/>
          <p:nvPr/>
        </p:nvSpPr>
        <p:spPr>
          <a:xfrm>
            <a:off x="-114300" y="650875"/>
            <a:ext cx="9055100" cy="18161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CREATE TABLE </a:t>
            </a:r>
            <a:r>
              <a:rPr lang="en-US" sz="1400" b="0" i="0" u="none" strike="noStrike" cap="none">
                <a:solidFill>
                  <a:schemeClr val="dk1"/>
                </a:solidFill>
                <a:latin typeface="Consolas"/>
                <a:ea typeface="Consolas"/>
                <a:cs typeface="Consolas"/>
                <a:sym typeface="Consolas"/>
              </a:rPr>
              <a:t>terms_table</a:t>
            </a:r>
            <a:r>
              <a:rPr lang="en-US" sz="1400" b="0" i="0" u="none" strike="noStrike" cap="none">
                <a:solidFill>
                  <a:srgbClr val="0000FF"/>
                </a:solidFill>
                <a:latin typeface="Consolas"/>
                <a:ea typeface="Consolas"/>
                <a:cs typeface="Consolas"/>
                <a:sym typeface="Consolas"/>
              </a:rPr>
              <a:t> AS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	SELECT </a:t>
            </a:r>
            <a:r>
              <a:rPr lang="en-US" sz="1400" b="0" i="0" u="none" strike="noStrike" cap="none">
                <a:solidFill>
                  <a:schemeClr val="dk1"/>
                </a:solidFill>
                <a:latin typeface="Consolas"/>
                <a:ea typeface="Consolas"/>
                <a:cs typeface="Consolas"/>
                <a:sym typeface="Consolas"/>
              </a:rPr>
              <a:t>*</a:t>
            </a:r>
            <a:endParaRPr sz="1400" b="0" i="0" u="none" strike="noStrike" cap="none">
              <a:solidFill>
                <a:srgbClr val="0000FF"/>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	FROM </a:t>
            </a:r>
            <a:r>
              <a:rPr lang="en-US" sz="1400" b="0" i="0" u="none" strike="noStrike" cap="none">
                <a:solidFill>
                  <a:schemeClr val="dk1"/>
                </a:solidFill>
                <a:latin typeface="Consolas"/>
                <a:ea typeface="Consolas"/>
                <a:cs typeface="Consolas"/>
                <a:sym typeface="Consolas"/>
              </a:rPr>
              <a:t>gptext.terms(TABLE(</a:t>
            </a: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1</a:t>
            </a:r>
            <a:r>
              <a:rPr lang="en-US" sz="1400" b="0" i="0" u="none" strike="noStrike" cap="none">
                <a:solidFill>
                  <a:srgbClr val="0000FF"/>
                </a:solidFill>
                <a:latin typeface="Consolas"/>
                <a:ea typeface="Consolas"/>
                <a:cs typeface="Consolas"/>
                <a:sym typeface="Consolas"/>
              </a:rPr>
              <a:t> SCATTER BY </a:t>
            </a:r>
            <a:r>
              <a:rPr lang="en-US" sz="1400" b="0" i="0" u="none" strike="noStrike" cap="none">
                <a:solidFill>
                  <a:schemeClr val="dk1"/>
                </a:solidFill>
                <a:latin typeface="Consolas"/>
                <a:ea typeface="Consolas"/>
                <a:cs typeface="Consolas"/>
                <a:sym typeface="Consolas"/>
              </a:rPr>
              <a:t>1)</a:t>
            </a:r>
            <a:r>
              <a:rPr lang="en-US" sz="1400" b="0" i="0" u="none" strike="noStrike" cap="none">
                <a:solidFill>
                  <a:srgbClr val="0000FF"/>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‘database.public.articles’,  </a:t>
            </a:r>
            <a:r>
              <a:rPr lang="en-US" sz="1400" b="0" i="0" u="none" strike="noStrike" cap="none">
                <a:solidFill>
                  <a:srgbClr val="50A057"/>
                </a:solidFill>
                <a:latin typeface="Consolas"/>
                <a:ea typeface="Consolas"/>
                <a:cs typeface="Consolas"/>
                <a:sym typeface="Consolas"/>
              </a:rPr>
              <a:t>-- the name of the index</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‘content’,                   </a:t>
            </a:r>
            <a:r>
              <a:rPr lang="en-US" sz="1400" b="0" i="0" u="none" strike="noStrike" cap="none">
                <a:solidFill>
                  <a:srgbClr val="50A057"/>
                </a:solidFill>
                <a:latin typeface="Consolas"/>
                <a:ea typeface="Consolas"/>
                <a:cs typeface="Consolas"/>
                <a:sym typeface="Consolas"/>
              </a:rPr>
              <a:t>-- the field for which to extract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50A057"/>
                </a:solidFill>
                <a:latin typeface="Consolas"/>
                <a:ea typeface="Consolas"/>
                <a:cs typeface="Consolas"/>
                <a:sym typeface="Consolas"/>
              </a:rPr>
              <a:t>						  the terms (must have terms enabled)</a:t>
            </a:r>
            <a:endParaRPr sz="1400" b="0" i="0" u="none" strike="noStrike" cap="none">
              <a:solidFill>
                <a:schemeClr val="dk1"/>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onsolas"/>
                <a:ea typeface="Consolas"/>
                <a:cs typeface="Consolas"/>
                <a:sym typeface="Consolas"/>
              </a:rPr>
              <a:t>		        </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50A057"/>
                </a:solidFill>
                <a:latin typeface="Consolas"/>
                <a:ea typeface="Consolas"/>
                <a:cs typeface="Consolas"/>
                <a:sym typeface="Consolas"/>
              </a:rPr>
              <a:t>-- a search query </a:t>
            </a:r>
            <a:endParaRPr sz="1400" b="0" i="0" u="none" strike="noStrike" cap="none">
              <a:solidFill>
                <a:schemeClr val="dk1"/>
              </a:solidFill>
              <a:latin typeface="Consolas"/>
              <a:ea typeface="Consolas"/>
              <a:cs typeface="Consolas"/>
              <a:sym typeface="Consolas"/>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		        null);		         </a:t>
            </a:r>
            <a:r>
              <a:rPr lang="en-US" sz="1400" b="0" i="0" u="none" strike="noStrike" cap="none">
                <a:solidFill>
                  <a:srgbClr val="50A057"/>
                </a:solidFill>
                <a:latin typeface="Consolas"/>
                <a:ea typeface="Consolas"/>
                <a:cs typeface="Consolas"/>
                <a:sym typeface="Consolas"/>
              </a:rPr>
              <a:t>-- no filter query</a:t>
            </a:r>
            <a:endParaRPr sz="1400" b="0" i="0" u="none" strike="noStrike" cap="none">
              <a:solidFill>
                <a:srgbClr val="000000"/>
              </a:solidFill>
              <a:latin typeface="Arial"/>
              <a:ea typeface="Arial"/>
              <a:cs typeface="Arial"/>
              <a:sym typeface="Arial"/>
            </a:endParaRPr>
          </a:p>
        </p:txBody>
      </p:sp>
      <p:pic>
        <p:nvPicPr>
          <p:cNvPr id="944" name="Google Shape;944;p121"/>
          <p:cNvPicPr preferRelativeResize="0"/>
          <p:nvPr/>
        </p:nvPicPr>
        <p:blipFill rotWithShape="1">
          <a:blip r:embed="rId3">
            <a:alphaModFix/>
          </a:blip>
          <a:srcRect/>
          <a:stretch/>
        </p:blipFill>
        <p:spPr>
          <a:xfrm>
            <a:off x="381000" y="2527300"/>
            <a:ext cx="3382963" cy="2095500"/>
          </a:xfrm>
          <a:prstGeom prst="rect">
            <a:avLst/>
          </a:prstGeom>
          <a:noFill/>
          <a:ln>
            <a:noFill/>
          </a:ln>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22"/>
          <p:cNvSpPr txBox="1">
            <a:spLocks noGrp="1"/>
          </p:cNvSpPr>
          <p:nvPr>
            <p:ph type="title"/>
          </p:nvPr>
        </p:nvSpPr>
        <p:spPr>
          <a:xfrm>
            <a:off x="381000" y="133350"/>
            <a:ext cx="8686800"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2800" b="0" i="0" u="none" strike="noStrike" cap="none">
                <a:solidFill>
                  <a:srgbClr val="00685D"/>
                </a:solidFill>
                <a:latin typeface="Arial"/>
                <a:ea typeface="Arial"/>
                <a:cs typeface="Arial"/>
                <a:sym typeface="Arial"/>
              </a:rPr>
              <a:t>Data transformation – create corpus matrices</a:t>
            </a:r>
            <a:endParaRPr/>
          </a:p>
        </p:txBody>
      </p:sp>
      <p:graphicFrame>
        <p:nvGraphicFramePr>
          <p:cNvPr id="950" name="Google Shape;950;p122"/>
          <p:cNvGraphicFramePr/>
          <p:nvPr/>
        </p:nvGraphicFramePr>
        <p:xfrm>
          <a:off x="990600" y="990600"/>
          <a:ext cx="3000000" cy="3000000"/>
        </p:xfrm>
        <a:graphic>
          <a:graphicData uri="http://schemas.openxmlformats.org/drawingml/2006/table">
            <a:tbl>
              <a:tblPr>
                <a:noFill/>
                <a:tableStyleId>{7A75209D-A06B-4EA5-82F9-ADC7E9516661}</a:tableStyleId>
              </a:tblPr>
              <a:tblGrid>
                <a:gridCol w="401325">
                  <a:extLst>
                    <a:ext uri="{9D8B030D-6E8A-4147-A177-3AD203B41FA5}">
                      <a16:colId xmlns:a16="http://schemas.microsoft.com/office/drawing/2014/main" val="20000"/>
                    </a:ext>
                  </a:extLst>
                </a:gridCol>
                <a:gridCol w="401325">
                  <a:extLst>
                    <a:ext uri="{9D8B030D-6E8A-4147-A177-3AD203B41FA5}">
                      <a16:colId xmlns:a16="http://schemas.microsoft.com/office/drawing/2014/main" val="20001"/>
                    </a:ext>
                  </a:extLst>
                </a:gridCol>
                <a:gridCol w="401325">
                  <a:extLst>
                    <a:ext uri="{9D8B030D-6E8A-4147-A177-3AD203B41FA5}">
                      <a16:colId xmlns:a16="http://schemas.microsoft.com/office/drawing/2014/main" val="20002"/>
                    </a:ext>
                  </a:extLst>
                </a:gridCol>
                <a:gridCol w="401325">
                  <a:extLst>
                    <a:ext uri="{9D8B030D-6E8A-4147-A177-3AD203B41FA5}">
                      <a16:colId xmlns:a16="http://schemas.microsoft.com/office/drawing/2014/main" val="20003"/>
                    </a:ext>
                  </a:extLst>
                </a:gridCol>
                <a:gridCol w="401325">
                  <a:extLst>
                    <a:ext uri="{9D8B030D-6E8A-4147-A177-3AD203B41FA5}">
                      <a16:colId xmlns:a16="http://schemas.microsoft.com/office/drawing/2014/main" val="20004"/>
                    </a:ext>
                  </a:extLst>
                </a:gridCol>
                <a:gridCol w="401325">
                  <a:extLst>
                    <a:ext uri="{9D8B030D-6E8A-4147-A177-3AD203B41FA5}">
                      <a16:colId xmlns:a16="http://schemas.microsoft.com/office/drawing/2014/main" val="20005"/>
                    </a:ext>
                  </a:extLst>
                </a:gridCol>
                <a:gridCol w="401325">
                  <a:extLst>
                    <a:ext uri="{9D8B030D-6E8A-4147-A177-3AD203B41FA5}">
                      <a16:colId xmlns:a16="http://schemas.microsoft.com/office/drawing/2014/main" val="20006"/>
                    </a:ext>
                  </a:extLst>
                </a:gridCol>
                <a:gridCol w="401325">
                  <a:extLst>
                    <a:ext uri="{9D8B030D-6E8A-4147-A177-3AD203B41FA5}">
                      <a16:colId xmlns:a16="http://schemas.microsoft.com/office/drawing/2014/main" val="20007"/>
                    </a:ext>
                  </a:extLst>
                </a:gridCol>
                <a:gridCol w="401325">
                  <a:extLst>
                    <a:ext uri="{9D8B030D-6E8A-4147-A177-3AD203B41FA5}">
                      <a16:colId xmlns:a16="http://schemas.microsoft.com/office/drawing/2014/main" val="20008"/>
                    </a:ext>
                  </a:extLst>
                </a:gridCol>
                <a:gridCol w="401325">
                  <a:extLst>
                    <a:ext uri="{9D8B030D-6E8A-4147-A177-3AD203B41FA5}">
                      <a16:colId xmlns:a16="http://schemas.microsoft.com/office/drawing/2014/main" val="20009"/>
                    </a:ext>
                  </a:extLst>
                </a:gridCol>
                <a:gridCol w="401325">
                  <a:extLst>
                    <a:ext uri="{9D8B030D-6E8A-4147-A177-3AD203B41FA5}">
                      <a16:colId xmlns:a16="http://schemas.microsoft.com/office/drawing/2014/main" val="20010"/>
                    </a:ext>
                  </a:extLst>
                </a:gridCol>
                <a:gridCol w="401325">
                  <a:extLst>
                    <a:ext uri="{9D8B030D-6E8A-4147-A177-3AD203B41FA5}">
                      <a16:colId xmlns:a16="http://schemas.microsoft.com/office/drawing/2014/main" val="20011"/>
                    </a:ext>
                  </a:extLst>
                </a:gridCol>
                <a:gridCol w="401325">
                  <a:extLst>
                    <a:ext uri="{9D8B030D-6E8A-4147-A177-3AD203B41FA5}">
                      <a16:colId xmlns:a16="http://schemas.microsoft.com/office/drawing/2014/main" val="20012"/>
                    </a:ext>
                  </a:extLst>
                </a:gridCol>
                <a:gridCol w="401325">
                  <a:extLst>
                    <a:ext uri="{9D8B030D-6E8A-4147-A177-3AD203B41FA5}">
                      <a16:colId xmlns:a16="http://schemas.microsoft.com/office/drawing/2014/main" val="20013"/>
                    </a:ext>
                  </a:extLst>
                </a:gridCol>
                <a:gridCol w="401325">
                  <a:extLst>
                    <a:ext uri="{9D8B030D-6E8A-4147-A177-3AD203B41FA5}">
                      <a16:colId xmlns:a16="http://schemas.microsoft.com/office/drawing/2014/main" val="20014"/>
                    </a:ext>
                  </a:extLst>
                </a:gridCol>
              </a:tblGrid>
              <a:tr h="142875">
                <a:tc>
                  <a:txBody>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term2</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term3</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term4</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term5</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term6</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term7</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term8</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term9</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term10</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term11</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term12</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term13</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term14</a:t>
                      </a:r>
                      <a:endParaRPr sz="800" b="1" i="0" u="none" strike="noStrike" cap="none">
                        <a:solidFill>
                          <a:srgbClr val="FFFFFF"/>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0"/>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Doc2</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Doc3</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Doc4</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3</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Doc5</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Doc6</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3</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Doc7</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7"/>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Doc8</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8"/>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Doc9</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3</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9"/>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Doc10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0"/>
                  </a:ext>
                </a:extLst>
              </a:tr>
            </a:tbl>
          </a:graphicData>
        </a:graphic>
      </p:graphicFrame>
      <p:graphicFrame>
        <p:nvGraphicFramePr>
          <p:cNvPr id="951" name="Google Shape;951;p122"/>
          <p:cNvGraphicFramePr/>
          <p:nvPr/>
        </p:nvGraphicFramePr>
        <p:xfrm>
          <a:off x="990600" y="2835275"/>
          <a:ext cx="3000000" cy="3000000"/>
        </p:xfrm>
        <a:graphic>
          <a:graphicData uri="http://schemas.openxmlformats.org/drawingml/2006/table">
            <a:tbl>
              <a:tblPr>
                <a:noFill/>
                <a:tableStyleId>{7A75209D-A06B-4EA5-82F9-ADC7E9516661}</a:tableStyleId>
              </a:tblPr>
              <a:tblGrid>
                <a:gridCol w="401325">
                  <a:extLst>
                    <a:ext uri="{9D8B030D-6E8A-4147-A177-3AD203B41FA5}">
                      <a16:colId xmlns:a16="http://schemas.microsoft.com/office/drawing/2014/main" val="20000"/>
                    </a:ext>
                  </a:extLst>
                </a:gridCol>
                <a:gridCol w="401325">
                  <a:extLst>
                    <a:ext uri="{9D8B030D-6E8A-4147-A177-3AD203B41FA5}">
                      <a16:colId xmlns:a16="http://schemas.microsoft.com/office/drawing/2014/main" val="20001"/>
                    </a:ext>
                  </a:extLst>
                </a:gridCol>
                <a:gridCol w="401325">
                  <a:extLst>
                    <a:ext uri="{9D8B030D-6E8A-4147-A177-3AD203B41FA5}">
                      <a16:colId xmlns:a16="http://schemas.microsoft.com/office/drawing/2014/main" val="20002"/>
                    </a:ext>
                  </a:extLst>
                </a:gridCol>
                <a:gridCol w="401325">
                  <a:extLst>
                    <a:ext uri="{9D8B030D-6E8A-4147-A177-3AD203B41FA5}">
                      <a16:colId xmlns:a16="http://schemas.microsoft.com/office/drawing/2014/main" val="20003"/>
                    </a:ext>
                  </a:extLst>
                </a:gridCol>
                <a:gridCol w="401325">
                  <a:extLst>
                    <a:ext uri="{9D8B030D-6E8A-4147-A177-3AD203B41FA5}">
                      <a16:colId xmlns:a16="http://schemas.microsoft.com/office/drawing/2014/main" val="20004"/>
                    </a:ext>
                  </a:extLst>
                </a:gridCol>
                <a:gridCol w="401325">
                  <a:extLst>
                    <a:ext uri="{9D8B030D-6E8A-4147-A177-3AD203B41FA5}">
                      <a16:colId xmlns:a16="http://schemas.microsoft.com/office/drawing/2014/main" val="20005"/>
                    </a:ext>
                  </a:extLst>
                </a:gridCol>
                <a:gridCol w="401325">
                  <a:extLst>
                    <a:ext uri="{9D8B030D-6E8A-4147-A177-3AD203B41FA5}">
                      <a16:colId xmlns:a16="http://schemas.microsoft.com/office/drawing/2014/main" val="20006"/>
                    </a:ext>
                  </a:extLst>
                </a:gridCol>
                <a:gridCol w="401325">
                  <a:extLst>
                    <a:ext uri="{9D8B030D-6E8A-4147-A177-3AD203B41FA5}">
                      <a16:colId xmlns:a16="http://schemas.microsoft.com/office/drawing/2014/main" val="20007"/>
                    </a:ext>
                  </a:extLst>
                </a:gridCol>
                <a:gridCol w="401325">
                  <a:extLst>
                    <a:ext uri="{9D8B030D-6E8A-4147-A177-3AD203B41FA5}">
                      <a16:colId xmlns:a16="http://schemas.microsoft.com/office/drawing/2014/main" val="20008"/>
                    </a:ext>
                  </a:extLst>
                </a:gridCol>
                <a:gridCol w="401325">
                  <a:extLst>
                    <a:ext uri="{9D8B030D-6E8A-4147-A177-3AD203B41FA5}">
                      <a16:colId xmlns:a16="http://schemas.microsoft.com/office/drawing/2014/main" val="20009"/>
                    </a:ext>
                  </a:extLst>
                </a:gridCol>
                <a:gridCol w="401325">
                  <a:extLst>
                    <a:ext uri="{9D8B030D-6E8A-4147-A177-3AD203B41FA5}">
                      <a16:colId xmlns:a16="http://schemas.microsoft.com/office/drawing/2014/main" val="20010"/>
                    </a:ext>
                  </a:extLst>
                </a:gridCol>
                <a:gridCol w="401325">
                  <a:extLst>
                    <a:ext uri="{9D8B030D-6E8A-4147-A177-3AD203B41FA5}">
                      <a16:colId xmlns:a16="http://schemas.microsoft.com/office/drawing/2014/main" val="20011"/>
                    </a:ext>
                  </a:extLst>
                </a:gridCol>
                <a:gridCol w="401325">
                  <a:extLst>
                    <a:ext uri="{9D8B030D-6E8A-4147-A177-3AD203B41FA5}">
                      <a16:colId xmlns:a16="http://schemas.microsoft.com/office/drawing/2014/main" val="20012"/>
                    </a:ext>
                  </a:extLst>
                </a:gridCol>
                <a:gridCol w="401325">
                  <a:extLst>
                    <a:ext uri="{9D8B030D-6E8A-4147-A177-3AD203B41FA5}">
                      <a16:colId xmlns:a16="http://schemas.microsoft.com/office/drawing/2014/main" val="20013"/>
                    </a:ext>
                  </a:extLst>
                </a:gridCol>
                <a:gridCol w="401325">
                  <a:extLst>
                    <a:ext uri="{9D8B030D-6E8A-4147-A177-3AD203B41FA5}">
                      <a16:colId xmlns:a16="http://schemas.microsoft.com/office/drawing/2014/main" val="20014"/>
                    </a:ext>
                  </a:extLst>
                </a:gridCol>
              </a:tblGrid>
              <a:tr h="142875">
                <a:tc>
                  <a:txBody>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term2</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term3</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term4</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term5</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term6</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term7</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term8</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term9</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term10</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term11</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term12</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term13</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term14</a:t>
                      </a:r>
                      <a:endParaRPr sz="800" b="1" i="0" u="none" strike="noStrike" cap="none">
                        <a:solidFill>
                          <a:srgbClr val="FFFFFF"/>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0"/>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Doc2</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Doc3</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Doc4</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Doc5</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Doc6</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Doc7</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7"/>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Doc8</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8"/>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Doc9</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9"/>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Doc10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0"/>
                  </a:ext>
                </a:extLst>
              </a:tr>
            </a:tbl>
          </a:graphicData>
        </a:graphic>
      </p:graphicFrame>
      <p:sp>
        <p:nvSpPr>
          <p:cNvPr id="952" name="Google Shape;952;p122"/>
          <p:cNvSpPr txBox="1"/>
          <p:nvPr/>
        </p:nvSpPr>
        <p:spPr>
          <a:xfrm>
            <a:off x="7156450" y="2914650"/>
            <a:ext cx="1676400" cy="8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2"/>
                </a:solidFill>
                <a:latin typeface="Arial"/>
                <a:ea typeface="Arial"/>
                <a:cs typeface="Arial"/>
                <a:sym typeface="Arial"/>
              </a:rPr>
              <a:t>1: presence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2"/>
                </a:solidFill>
                <a:latin typeface="Arial"/>
                <a:ea typeface="Arial"/>
                <a:cs typeface="Arial"/>
                <a:sym typeface="Arial"/>
              </a:rPr>
              <a:t>0: absence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953" name="Google Shape;953;p122"/>
          <p:cNvSpPr/>
          <p:nvPr/>
        </p:nvSpPr>
        <p:spPr>
          <a:xfrm>
            <a:off x="6324600" y="1581150"/>
            <a:ext cx="228600" cy="1524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5849" y="63254"/>
                </a:moveTo>
                <a:lnTo>
                  <a:pt x="179245" y="49670"/>
                </a:lnTo>
                <a:lnTo>
                  <a:pt x="491926" y="5944"/>
                </a:lnTo>
              </a:path>
            </a:pathLst>
          </a:cu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4" name="Google Shape;954;p122"/>
          <p:cNvSpPr txBox="1"/>
          <p:nvPr/>
        </p:nvSpPr>
        <p:spPr>
          <a:xfrm>
            <a:off x="7162800" y="827088"/>
            <a:ext cx="1600200" cy="9540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2"/>
                </a:solidFill>
                <a:latin typeface="Arial"/>
                <a:ea typeface="Arial"/>
                <a:cs typeface="Arial"/>
                <a:sym typeface="Arial"/>
              </a:rPr>
              <a:t>The number of times term 13 appears in document 4</a:t>
            </a:r>
            <a:endParaRPr sz="1400" b="0" i="0" u="none" strike="noStrike" cap="none">
              <a:solidFill>
                <a:srgbClr val="000000"/>
              </a:solidFill>
              <a:latin typeface="Arial"/>
              <a:ea typeface="Arial"/>
              <a:cs typeface="Arial"/>
              <a:sym typeface="Arial"/>
            </a:endParaRPr>
          </a:p>
        </p:txBody>
      </p:sp>
      <p:sp>
        <p:nvSpPr>
          <p:cNvPr id="955" name="Google Shape;955;p122"/>
          <p:cNvSpPr/>
          <p:nvPr/>
        </p:nvSpPr>
        <p:spPr>
          <a:xfrm>
            <a:off x="7092950" y="733425"/>
            <a:ext cx="1600200" cy="1192213"/>
          </a:xfrm>
          <a:prstGeom prst="roundRect">
            <a:avLst>
              <a:gd name="adj" fmla="val 16667"/>
            </a:avLst>
          </a:prstGeom>
          <a:solidFill>
            <a:srgbClr val="2E7D8C">
              <a:alpha val="14509"/>
            </a:srgbClr>
          </a:solidFill>
          <a:ln w="9525" cap="flat" cmpd="sng">
            <a:solidFill>
              <a:srgbClr val="2E7D8C"/>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6" name="Google Shape;956;p122"/>
          <p:cNvSpPr/>
          <p:nvPr/>
        </p:nvSpPr>
        <p:spPr>
          <a:xfrm>
            <a:off x="7050088" y="2863850"/>
            <a:ext cx="1698625" cy="593725"/>
          </a:xfrm>
          <a:prstGeom prst="roundRect">
            <a:avLst>
              <a:gd name="adj" fmla="val 16667"/>
            </a:avLst>
          </a:prstGeom>
          <a:solidFill>
            <a:srgbClr val="2E7D8C">
              <a:alpha val="14509"/>
            </a:srgbClr>
          </a:solidFill>
          <a:ln w="9525" cap="flat" cmpd="sng">
            <a:solidFill>
              <a:srgbClr val="2E7D8C"/>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7" name="Google Shape;957;p122"/>
          <p:cNvSpPr txBox="1"/>
          <p:nvPr/>
        </p:nvSpPr>
        <p:spPr>
          <a:xfrm>
            <a:off x="858838" y="666750"/>
            <a:ext cx="2895600" cy="3698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Term Frequency Matrix</a:t>
            </a:r>
            <a:endParaRPr sz="1400" b="0" i="0" u="none" strike="noStrike" cap="none">
              <a:solidFill>
                <a:srgbClr val="000000"/>
              </a:solidFill>
              <a:latin typeface="Arial"/>
              <a:ea typeface="Arial"/>
              <a:cs typeface="Arial"/>
              <a:sym typeface="Arial"/>
            </a:endParaRPr>
          </a:p>
        </p:txBody>
      </p:sp>
      <p:sp>
        <p:nvSpPr>
          <p:cNvPr id="958" name="Google Shape;958;p122"/>
          <p:cNvSpPr txBox="1"/>
          <p:nvPr/>
        </p:nvSpPr>
        <p:spPr>
          <a:xfrm>
            <a:off x="869950" y="2495550"/>
            <a:ext cx="2895600" cy="3698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Term Presence Matrix</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23"/>
          <p:cNvSpPr txBox="1">
            <a:spLocks noGrp="1"/>
          </p:cNvSpPr>
          <p:nvPr>
            <p:ph type="title"/>
          </p:nvPr>
        </p:nvSpPr>
        <p:spPr>
          <a:xfrm>
            <a:off x="381000" y="133350"/>
            <a:ext cx="8686800"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Data transformation – TF-IDF matrix</a:t>
            </a:r>
            <a:endParaRPr/>
          </a:p>
        </p:txBody>
      </p:sp>
      <p:graphicFrame>
        <p:nvGraphicFramePr>
          <p:cNvPr id="964" name="Google Shape;964;p123"/>
          <p:cNvGraphicFramePr/>
          <p:nvPr/>
        </p:nvGraphicFramePr>
        <p:xfrm>
          <a:off x="1447800" y="1098550"/>
          <a:ext cx="3000000" cy="3000000"/>
        </p:xfrm>
        <a:graphic>
          <a:graphicData uri="http://schemas.openxmlformats.org/drawingml/2006/table">
            <a:tbl>
              <a:tblPr>
                <a:noFill/>
                <a:tableStyleId>{7A75209D-A06B-4EA5-82F9-ADC7E9516661}</a:tableStyleId>
              </a:tblPr>
              <a:tblGrid>
                <a:gridCol w="401325">
                  <a:extLst>
                    <a:ext uri="{9D8B030D-6E8A-4147-A177-3AD203B41FA5}">
                      <a16:colId xmlns:a16="http://schemas.microsoft.com/office/drawing/2014/main" val="20000"/>
                    </a:ext>
                  </a:extLst>
                </a:gridCol>
                <a:gridCol w="275700">
                  <a:extLst>
                    <a:ext uri="{9D8B030D-6E8A-4147-A177-3AD203B41FA5}">
                      <a16:colId xmlns:a16="http://schemas.microsoft.com/office/drawing/2014/main" val="20001"/>
                    </a:ext>
                  </a:extLst>
                </a:gridCol>
                <a:gridCol w="401325">
                  <a:extLst>
                    <a:ext uri="{9D8B030D-6E8A-4147-A177-3AD203B41FA5}">
                      <a16:colId xmlns:a16="http://schemas.microsoft.com/office/drawing/2014/main" val="20002"/>
                    </a:ext>
                  </a:extLst>
                </a:gridCol>
                <a:gridCol w="401325">
                  <a:extLst>
                    <a:ext uri="{9D8B030D-6E8A-4147-A177-3AD203B41FA5}">
                      <a16:colId xmlns:a16="http://schemas.microsoft.com/office/drawing/2014/main" val="20003"/>
                    </a:ext>
                  </a:extLst>
                </a:gridCol>
                <a:gridCol w="401325">
                  <a:extLst>
                    <a:ext uri="{9D8B030D-6E8A-4147-A177-3AD203B41FA5}">
                      <a16:colId xmlns:a16="http://schemas.microsoft.com/office/drawing/2014/main" val="20004"/>
                    </a:ext>
                  </a:extLst>
                </a:gridCol>
                <a:gridCol w="401325">
                  <a:extLst>
                    <a:ext uri="{9D8B030D-6E8A-4147-A177-3AD203B41FA5}">
                      <a16:colId xmlns:a16="http://schemas.microsoft.com/office/drawing/2014/main" val="20005"/>
                    </a:ext>
                  </a:extLst>
                </a:gridCol>
                <a:gridCol w="401325">
                  <a:extLst>
                    <a:ext uri="{9D8B030D-6E8A-4147-A177-3AD203B41FA5}">
                      <a16:colId xmlns:a16="http://schemas.microsoft.com/office/drawing/2014/main" val="20006"/>
                    </a:ext>
                  </a:extLst>
                </a:gridCol>
                <a:gridCol w="401325">
                  <a:extLst>
                    <a:ext uri="{9D8B030D-6E8A-4147-A177-3AD203B41FA5}">
                      <a16:colId xmlns:a16="http://schemas.microsoft.com/office/drawing/2014/main" val="20007"/>
                    </a:ext>
                  </a:extLst>
                </a:gridCol>
                <a:gridCol w="401325">
                  <a:extLst>
                    <a:ext uri="{9D8B030D-6E8A-4147-A177-3AD203B41FA5}">
                      <a16:colId xmlns:a16="http://schemas.microsoft.com/office/drawing/2014/main" val="20008"/>
                    </a:ext>
                  </a:extLst>
                </a:gridCol>
                <a:gridCol w="401325">
                  <a:extLst>
                    <a:ext uri="{9D8B030D-6E8A-4147-A177-3AD203B41FA5}">
                      <a16:colId xmlns:a16="http://schemas.microsoft.com/office/drawing/2014/main" val="20009"/>
                    </a:ext>
                  </a:extLst>
                </a:gridCol>
                <a:gridCol w="401325">
                  <a:extLst>
                    <a:ext uri="{9D8B030D-6E8A-4147-A177-3AD203B41FA5}">
                      <a16:colId xmlns:a16="http://schemas.microsoft.com/office/drawing/2014/main" val="20010"/>
                    </a:ext>
                  </a:extLst>
                </a:gridCol>
                <a:gridCol w="401325">
                  <a:extLst>
                    <a:ext uri="{9D8B030D-6E8A-4147-A177-3AD203B41FA5}">
                      <a16:colId xmlns:a16="http://schemas.microsoft.com/office/drawing/2014/main" val="20011"/>
                    </a:ext>
                  </a:extLst>
                </a:gridCol>
                <a:gridCol w="401325">
                  <a:extLst>
                    <a:ext uri="{9D8B030D-6E8A-4147-A177-3AD203B41FA5}">
                      <a16:colId xmlns:a16="http://schemas.microsoft.com/office/drawing/2014/main" val="20012"/>
                    </a:ext>
                  </a:extLst>
                </a:gridCol>
                <a:gridCol w="401325">
                  <a:extLst>
                    <a:ext uri="{9D8B030D-6E8A-4147-A177-3AD203B41FA5}">
                      <a16:colId xmlns:a16="http://schemas.microsoft.com/office/drawing/2014/main" val="20013"/>
                    </a:ext>
                  </a:extLst>
                </a:gridCol>
                <a:gridCol w="401325">
                  <a:extLst>
                    <a:ext uri="{9D8B030D-6E8A-4147-A177-3AD203B41FA5}">
                      <a16:colId xmlns:a16="http://schemas.microsoft.com/office/drawing/2014/main" val="20014"/>
                    </a:ext>
                  </a:extLst>
                </a:gridCol>
              </a:tblGrid>
              <a:tr h="142875">
                <a:tc>
                  <a:txBody>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term2</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term3</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term4</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term5</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term6</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term7</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term8</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term9</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term10</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term11</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term12</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term13</a:t>
                      </a:r>
                      <a:endParaRPr sz="800" b="1" i="0" u="none" strike="noStrike" cap="none">
                        <a:solidFill>
                          <a:srgbClr val="FFFFFF"/>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term14</a:t>
                      </a:r>
                      <a:endParaRPr sz="800" b="1" i="0" u="none" strike="noStrike" cap="none">
                        <a:solidFill>
                          <a:srgbClr val="FFFFFF"/>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0"/>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Doc2</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0.32</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Doc3</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0.53</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0.21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0.24</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Doc4</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0.4</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0.61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0.71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2.2</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Doc5</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3.43</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0.32</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Doc6</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0.67</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0.48</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Doc7</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1.1</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7"/>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Doc8</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8"/>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Doc9</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0.21</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9"/>
                  </a:ext>
                </a:extLst>
              </a:tr>
              <a:tr h="1428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Doc10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0"/>
                  </a:ext>
                </a:extLst>
              </a:tr>
            </a:tbl>
          </a:graphicData>
        </a:graphic>
      </p:graphicFrame>
      <p:sp>
        <p:nvSpPr>
          <p:cNvPr id="965" name="Google Shape;965;p123"/>
          <p:cNvSpPr/>
          <p:nvPr/>
        </p:nvSpPr>
        <p:spPr>
          <a:xfrm>
            <a:off x="2133600" y="692150"/>
            <a:ext cx="4572000" cy="307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2"/>
                </a:solidFill>
                <a:latin typeface="Arial"/>
                <a:ea typeface="Arial"/>
                <a:cs typeface="Arial"/>
                <a:sym typeface="Arial"/>
              </a:rPr>
              <a:t>tf–idf  = term frequency  x inverse document frequency</a:t>
            </a:r>
            <a:endParaRPr sz="1400" b="0" i="0" u="none" strike="noStrike" cap="none">
              <a:solidFill>
                <a:srgbClr val="000000"/>
              </a:solidFill>
              <a:latin typeface="Arial"/>
              <a:ea typeface="Arial"/>
              <a:cs typeface="Arial"/>
              <a:sym typeface="Arial"/>
            </a:endParaRPr>
          </a:p>
        </p:txBody>
      </p:sp>
      <p:grpSp>
        <p:nvGrpSpPr>
          <p:cNvPr id="966" name="Google Shape;966;p123"/>
          <p:cNvGrpSpPr/>
          <p:nvPr/>
        </p:nvGrpSpPr>
        <p:grpSpPr>
          <a:xfrm>
            <a:off x="425450" y="3028950"/>
            <a:ext cx="4603750" cy="1009650"/>
            <a:chOff x="4244501" y="2174007"/>
            <a:chExt cx="4604407" cy="1009367"/>
          </a:xfrm>
        </p:grpSpPr>
        <p:pic>
          <p:nvPicPr>
            <p:cNvPr id="967" name="Google Shape;967;p123" descr=" \mathrm{idf}(t, D) =  \log \frac{|D|}{|\{d \in D: t \in d\}|}"/>
            <p:cNvPicPr preferRelativeResize="0"/>
            <p:nvPr/>
          </p:nvPicPr>
          <p:blipFill rotWithShape="1">
            <a:blip r:embed="rId3">
              <a:alphaModFix/>
            </a:blip>
            <a:srcRect/>
            <a:stretch/>
          </p:blipFill>
          <p:spPr>
            <a:xfrm>
              <a:off x="4244501" y="2304812"/>
              <a:ext cx="2562225" cy="447675"/>
            </a:xfrm>
            <a:prstGeom prst="rect">
              <a:avLst/>
            </a:prstGeom>
            <a:noFill/>
            <a:ln>
              <a:noFill/>
            </a:ln>
          </p:spPr>
        </p:pic>
        <p:sp>
          <p:nvSpPr>
            <p:cNvPr id="968" name="Google Shape;968;p123"/>
            <p:cNvSpPr/>
            <p:nvPr/>
          </p:nvSpPr>
          <p:spPr>
            <a:xfrm>
              <a:off x="7039636" y="2174007"/>
              <a:ext cx="1800493"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total number of documents</a:t>
              </a:r>
              <a:endParaRPr sz="1400" b="0" i="0" u="none" strike="noStrike" cap="none">
                <a:solidFill>
                  <a:srgbClr val="000000"/>
                </a:solidFill>
                <a:latin typeface="Arial"/>
                <a:ea typeface="Arial"/>
                <a:cs typeface="Arial"/>
                <a:sym typeface="Arial"/>
              </a:endParaRPr>
            </a:p>
          </p:txBody>
        </p:sp>
        <p:sp>
          <p:nvSpPr>
            <p:cNvPr id="969" name="Google Shape;969;p123"/>
            <p:cNvSpPr/>
            <p:nvPr/>
          </p:nvSpPr>
          <p:spPr>
            <a:xfrm>
              <a:off x="7056888" y="2752487"/>
              <a:ext cx="1792020" cy="430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the number of documents containing the term</a:t>
              </a:r>
              <a:endParaRPr sz="1400" b="0" i="0" u="none" strike="noStrike" cap="none">
                <a:solidFill>
                  <a:srgbClr val="000000"/>
                </a:solidFill>
                <a:latin typeface="Arial"/>
                <a:ea typeface="Arial"/>
                <a:cs typeface="Arial"/>
                <a:sym typeface="Arial"/>
              </a:endParaRPr>
            </a:p>
          </p:txBody>
        </p:sp>
        <p:cxnSp>
          <p:nvCxnSpPr>
            <p:cNvPr id="970" name="Google Shape;970;p123"/>
            <p:cNvCxnSpPr>
              <a:stCxn id="968" idx="1"/>
            </p:cNvCxnSpPr>
            <p:nvPr/>
          </p:nvCxnSpPr>
          <p:spPr>
            <a:xfrm flipH="1">
              <a:off x="6522136" y="2304812"/>
              <a:ext cx="517500" cy="131700"/>
            </a:xfrm>
            <a:prstGeom prst="straightConnector1">
              <a:avLst/>
            </a:prstGeom>
            <a:noFill/>
            <a:ln w="25400" cap="flat" cmpd="sng">
              <a:solidFill>
                <a:srgbClr val="00685D"/>
              </a:solidFill>
              <a:prstDash val="solid"/>
              <a:round/>
              <a:headEnd type="none" w="sm" len="sm"/>
              <a:tailEnd type="stealth" w="med" len="med"/>
            </a:ln>
            <a:effectLst>
              <a:outerShdw blurRad="40000" dist="20000" dir="5400000" rotWithShape="0">
                <a:srgbClr val="000000">
                  <a:alpha val="37254"/>
                </a:srgbClr>
              </a:outerShdw>
            </a:effectLst>
          </p:spPr>
        </p:cxnSp>
        <p:cxnSp>
          <p:nvCxnSpPr>
            <p:cNvPr id="971" name="Google Shape;971;p123"/>
            <p:cNvCxnSpPr>
              <a:stCxn id="969" idx="1"/>
            </p:cNvCxnSpPr>
            <p:nvPr/>
          </p:nvCxnSpPr>
          <p:spPr>
            <a:xfrm rot="10800000">
              <a:off x="6758388" y="2864730"/>
              <a:ext cx="298500" cy="103200"/>
            </a:xfrm>
            <a:prstGeom prst="straightConnector1">
              <a:avLst/>
            </a:prstGeom>
            <a:noFill/>
            <a:ln w="25400" cap="flat" cmpd="sng">
              <a:solidFill>
                <a:srgbClr val="00685D"/>
              </a:solidFill>
              <a:prstDash val="solid"/>
              <a:round/>
              <a:headEnd type="none" w="sm" len="sm"/>
              <a:tailEnd type="stealth" w="med" len="med"/>
            </a:ln>
            <a:effectLst>
              <a:outerShdw blurRad="40000" dist="20000" dir="5400000" rotWithShape="0">
                <a:srgbClr val="000000">
                  <a:alpha val="37254"/>
                </a:srgbClr>
              </a:outerShdw>
            </a:effectLst>
          </p:spPr>
        </p:cxnSp>
      </p:grpSp>
      <p:sp>
        <p:nvSpPr>
          <p:cNvPr id="972" name="Google Shape;972;p123"/>
          <p:cNvSpPr/>
          <p:nvPr/>
        </p:nvSpPr>
        <p:spPr>
          <a:xfrm>
            <a:off x="5091113" y="2768600"/>
            <a:ext cx="3886200" cy="1816100"/>
          </a:xfrm>
          <a:prstGeom prst="rect">
            <a:avLst/>
          </a:prstGeom>
          <a:noFill/>
          <a:ln>
            <a:noFill/>
          </a:ln>
        </p:spPr>
        <p:txBody>
          <a:bodyPr spcFirstLastPara="1" wrap="square" lIns="91425" tIns="45700" rIns="91425" bIns="45700" anchor="t" anchorCtr="0">
            <a:noAutofit/>
          </a:bodyPr>
          <a:lstStyle/>
          <a:p>
            <a:pPr marL="0" marR="0" lvl="0" indent="-88900"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A high weight in tf–idf is reached by a high term frequency (in the given document) and a low document frequency of the term in the whole collection of documents</a:t>
            </a:r>
            <a:endParaRPr sz="1400" b="0" i="0" u="none" strike="noStrike" cap="none">
              <a:solidFill>
                <a:srgbClr val="000000"/>
              </a:solidFill>
              <a:latin typeface="Arial"/>
              <a:ea typeface="Arial"/>
              <a:cs typeface="Arial"/>
              <a:sym typeface="Arial"/>
            </a:endParaRPr>
          </a:p>
          <a:p>
            <a:pPr marL="0" marR="0" lvl="0" indent="88900" algn="l" rtl="0">
              <a:lnSpc>
                <a:spcPct val="100000"/>
              </a:lnSpc>
              <a:spcBef>
                <a:spcPts val="0"/>
              </a:spcBef>
              <a:spcAft>
                <a:spcPts val="0"/>
              </a:spcAft>
              <a:buClr>
                <a:schemeClr val="dk1"/>
              </a:buClr>
              <a:buSzPts val="1400"/>
              <a:buFont typeface="Arial"/>
              <a:buNone/>
            </a:pPr>
            <a:endParaRPr sz="1400" b="0" i="0" u="none" strike="noStrike" cap="none">
              <a:solidFill>
                <a:schemeClr val="lt2"/>
              </a:solidFill>
              <a:latin typeface="Arial"/>
              <a:ea typeface="Arial"/>
              <a:cs typeface="Arial"/>
              <a:sym typeface="Arial"/>
            </a:endParaRPr>
          </a:p>
          <a:p>
            <a:pPr marL="0" marR="0" lvl="0" indent="-88900"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A numerical statistic which reflects how important a word is to a document in a collection or corpus</a:t>
            </a:r>
            <a:endParaRPr sz="1400" b="0" i="0" u="none" strike="noStrike" cap="none">
              <a:solidFill>
                <a:srgbClr val="000000"/>
              </a:solidFill>
              <a:latin typeface="Arial"/>
              <a:ea typeface="Arial"/>
              <a:cs typeface="Arial"/>
              <a:sym typeface="Arial"/>
            </a:endParaRPr>
          </a:p>
        </p:txBody>
      </p:sp>
      <p:sp>
        <p:nvSpPr>
          <p:cNvPr id="973" name="Google Shape;973;p123"/>
          <p:cNvSpPr/>
          <p:nvPr/>
        </p:nvSpPr>
        <p:spPr>
          <a:xfrm>
            <a:off x="4964113" y="2811463"/>
            <a:ext cx="3810000" cy="1774825"/>
          </a:xfrm>
          <a:prstGeom prst="roundRect">
            <a:avLst>
              <a:gd name="adj" fmla="val 16667"/>
            </a:avLst>
          </a:prstGeom>
          <a:solidFill>
            <a:srgbClr val="2E7D8C">
              <a:alpha val="14509"/>
            </a:srgbClr>
          </a:solidFill>
          <a:ln w="9525" cap="flat" cmpd="sng">
            <a:solidFill>
              <a:srgbClr val="2E7D8C"/>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24"/>
          <p:cNvSpPr txBox="1">
            <a:spLocks noGrp="1"/>
          </p:cNvSpPr>
          <p:nvPr>
            <p:ph type="ctrTitle"/>
          </p:nvPr>
        </p:nvSpPr>
        <p:spPr>
          <a:xfrm>
            <a:off x="669924" y="2351842"/>
            <a:ext cx="7949335" cy="677108"/>
          </a:xfrm>
          <a:prstGeom prst="rect">
            <a:avLst/>
          </a:prstGeom>
          <a:noFill/>
          <a:ln>
            <a:noFill/>
          </a:ln>
          <a:effectLst>
            <a:reflection stA="50000" endPos="75000" dist="12700" dir="5400000" sy="-100000" algn="bl" rotWithShape="0"/>
          </a:effectLst>
        </p:spPr>
        <p:txBody>
          <a:bodyPr spcFirstLastPara="1" wrap="square" lIns="0" tIns="0" rIns="0" bIns="0" anchor="b" anchorCtr="0">
            <a:noAutofit/>
          </a:bodyPr>
          <a:lstStyle/>
          <a:p>
            <a:pPr marL="0" marR="0" lvl="0" indent="0" algn="l" rtl="0">
              <a:lnSpc>
                <a:spcPct val="90000"/>
              </a:lnSpc>
              <a:spcBef>
                <a:spcPts val="0"/>
              </a:spcBef>
              <a:spcAft>
                <a:spcPts val="0"/>
              </a:spcAft>
              <a:buClr>
                <a:srgbClr val="008881"/>
              </a:buClr>
              <a:buSzPts val="1200"/>
              <a:buFont typeface="Arial"/>
              <a:buNone/>
            </a:pPr>
            <a:r>
              <a:rPr lang="en-US" sz="4800" b="0" i="0" u="none" strike="noStrike" cap="none">
                <a:solidFill>
                  <a:srgbClr val="008881"/>
                </a:solidFill>
                <a:latin typeface="Arial"/>
                <a:ea typeface="Arial"/>
                <a:cs typeface="Arial"/>
                <a:sym typeface="Arial"/>
              </a:rPr>
              <a:t>Lab: 3 metrics</a:t>
            </a:r>
            <a:endParaRPr sz="4800" b="0" i="0" u="none" strike="noStrike" cap="none">
              <a:solidFill>
                <a:srgbClr val="008881"/>
              </a:solidFill>
              <a:latin typeface="Arial"/>
              <a:ea typeface="Arial"/>
              <a:cs typeface="Arial"/>
              <a:sym typeface="Aria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25"/>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Lab: Creating the Terms table</a:t>
            </a:r>
            <a:endParaRPr sz="3200" b="0" i="0" u="none" strike="noStrike" cap="none">
              <a:solidFill>
                <a:schemeClr val="dk2"/>
              </a:solidFill>
              <a:latin typeface="Arial"/>
              <a:ea typeface="Arial"/>
              <a:cs typeface="Arial"/>
              <a:sym typeface="Arial"/>
            </a:endParaRPr>
          </a:p>
        </p:txBody>
      </p:sp>
      <p:sp>
        <p:nvSpPr>
          <p:cNvPr id="984" name="Google Shape;984;p125"/>
          <p:cNvSpPr txBox="1">
            <a:spLocks noGrp="1"/>
          </p:cNvSpPr>
          <p:nvPr>
            <p:ph type="body" idx="1"/>
          </p:nvPr>
        </p:nvSpPr>
        <p:spPr>
          <a:xfrm>
            <a:off x="392113" y="896938"/>
            <a:ext cx="8410575" cy="3509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Create the terms table</a:t>
            </a:r>
            <a:endParaRPr sz="130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-- 1.6 Create Terms Table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remember to substitute your two digit student id for the XX in the index name</a:t>
            </a:r>
            <a:endParaRPr/>
          </a:p>
          <a:p>
            <a:pPr marL="0" marR="0" lvl="0" indent="0" algn="l" rtl="0">
              <a:lnSpc>
                <a:spcPct val="100000"/>
              </a:lnSpc>
              <a:spcBef>
                <a:spcPts val="0"/>
              </a:spcBef>
              <a:spcAft>
                <a:spcPts val="0"/>
              </a:spcAft>
              <a:buClr>
                <a:schemeClr val="accent1"/>
              </a:buClr>
              <a:buSzPts val="1050"/>
              <a:buFont typeface="Noto Sans Symbols"/>
              <a:buNone/>
            </a:pP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drop table if exists gptextdemo.twenty_news_groups_terms cascade;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create table gptextdemo.twenty_news_groups_terms as</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select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gptext.terms(src_table, index_name, field_name, search_query, filter_queries, options)</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from gptext.terms(TABLE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select * from gptextdemo.twenty_news_groups),</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'student</a:t>
            </a:r>
            <a:r>
              <a:rPr lang="en-US" sz="1050" b="1" i="0" u="none" strike="noStrike" cap="none">
                <a:solidFill>
                  <a:schemeClr val="dk1"/>
                </a:solidFill>
                <a:latin typeface="Courier"/>
                <a:ea typeface="Courier"/>
                <a:cs typeface="Courier"/>
                <a:sym typeface="Courier"/>
              </a:rPr>
              <a:t>XX</a:t>
            </a:r>
            <a:r>
              <a:rPr lang="en-US" sz="1050" b="0" i="0" u="none" strike="noStrike" cap="none">
                <a:solidFill>
                  <a:schemeClr val="dk1"/>
                </a:solidFill>
                <a:latin typeface="Courier"/>
                <a:ea typeface="Courier"/>
                <a:cs typeface="Courier"/>
                <a:sym typeface="Courier"/>
              </a:rPr>
              <a:t>.gptextdemo.twenty_news_groups’,'contents’,'*:*’,null</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distributed by (id);</a:t>
            </a:r>
            <a:endParaRPr/>
          </a:p>
          <a:p>
            <a:pPr marL="0" marR="0" lvl="0" indent="0" algn="l" rtl="0">
              <a:lnSpc>
                <a:spcPct val="100000"/>
              </a:lnSpc>
              <a:spcBef>
                <a:spcPts val="0"/>
              </a:spcBef>
              <a:spcAft>
                <a:spcPts val="0"/>
              </a:spcAft>
              <a:buClr>
                <a:schemeClr val="accent1"/>
              </a:buClr>
              <a:buSzPts val="1050"/>
              <a:buFont typeface="Noto Sans Symbols"/>
              <a:buNone/>
            </a:pP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now we should show the table so we can see the result</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select * from gptextdemo.twenty_news_groups_terms limit 2;</a:t>
            </a:r>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26"/>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Lab: Creating the term dictionary</a:t>
            </a:r>
            <a:endParaRPr sz="3200" b="0" i="0" u="none" strike="noStrike" cap="none">
              <a:solidFill>
                <a:schemeClr val="dk2"/>
              </a:solidFill>
              <a:latin typeface="Arial"/>
              <a:ea typeface="Arial"/>
              <a:cs typeface="Arial"/>
              <a:sym typeface="Arial"/>
            </a:endParaRPr>
          </a:p>
        </p:txBody>
      </p:sp>
      <p:sp>
        <p:nvSpPr>
          <p:cNvPr id="990" name="Google Shape;990;p126"/>
          <p:cNvSpPr txBox="1">
            <a:spLocks noGrp="1"/>
          </p:cNvSpPr>
          <p:nvPr>
            <p:ph type="body" idx="1"/>
          </p:nvPr>
        </p:nvSpPr>
        <p:spPr>
          <a:xfrm>
            <a:off x="392113" y="896938"/>
            <a:ext cx="8410575" cy="3509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Create the term dictionary</a:t>
            </a:r>
            <a:endParaRPr sz="130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-- 1.7 Create term dictionary</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drop table if exists gptextdemo.twenty_news_groups_terms_dict cascade;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create table gptextdemo.twenty_news_groups_terms_dict as</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select row_number() over(order by term asc) as idx,</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term,</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term_freq</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from</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select term,</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count (*) as term_freq</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from gptextdemo.twenty_news_groups_terms</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where term is not null</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group by term</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q where term_freq &gt; 50 -- disregard terms which occur less than 50 times at least (long tail).</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distributed by (idx);</a:t>
            </a:r>
            <a:endParaRPr/>
          </a:p>
          <a:p>
            <a:pPr marL="0" marR="0" lvl="0" indent="0" algn="l" rtl="0">
              <a:lnSpc>
                <a:spcPct val="100000"/>
              </a:lnSpc>
              <a:spcBef>
                <a:spcPts val="0"/>
              </a:spcBef>
              <a:spcAft>
                <a:spcPts val="0"/>
              </a:spcAft>
              <a:buClr>
                <a:schemeClr val="accent1"/>
              </a:buClr>
              <a:buSzPts val="1050"/>
              <a:buFont typeface="Noto Sans Symbols"/>
              <a:buNone/>
            </a:pP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select * from gptextdemo.twenty_news_groups_terms_dict limit 10;</a:t>
            </a:r>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27"/>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Lab: Create the sparse vectors</a:t>
            </a:r>
            <a:endParaRPr sz="3200" b="0" i="0" u="none" strike="noStrike" cap="none">
              <a:solidFill>
                <a:schemeClr val="dk2"/>
              </a:solidFill>
              <a:latin typeface="Arial"/>
              <a:ea typeface="Arial"/>
              <a:cs typeface="Arial"/>
              <a:sym typeface="Arial"/>
            </a:endParaRPr>
          </a:p>
        </p:txBody>
      </p:sp>
      <p:sp>
        <p:nvSpPr>
          <p:cNvPr id="996" name="Google Shape;996;p127"/>
          <p:cNvSpPr txBox="1">
            <a:spLocks noGrp="1"/>
          </p:cNvSpPr>
          <p:nvPr>
            <p:ph type="body" idx="1"/>
          </p:nvPr>
        </p:nvSpPr>
        <p:spPr>
          <a:xfrm>
            <a:off x="392113" y="896938"/>
            <a:ext cx="8410575" cy="3509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Create a sparse vector with td-idf scores for the corpus</a:t>
            </a:r>
            <a:endParaRPr sz="130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-- 1.8 Create sparse vectors representation using tf-idf scores for the corpus</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drop table if exists gptextdemo.twenty_news_groups_corpus cascade;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create table gptextdemo.twenty_news_groups_corpus as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select terms.id,</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gptext.gen_float8_vec</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gptext.gen_float8_vec(index_array, count_array, vector_size)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array_agg(dict.idx),                        -- Array of indices</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array_agg(array_upper(terms.positions, 1)), -- Array of values at indices</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gptext.count_t(table_name)</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gptext.count_t('gptextdemo.twenty_news_groups_terms_dict') --# terms in dictionary</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)::madlib.svec sfv</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from   gptextdemo.twenty_news_groups_terms terms, gptextdemo.twenty_news_groups_terms_dict dict</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where terms.term = dict.term</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group by terms.id</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distributed by (id);</a:t>
            </a:r>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28"/>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Lab: Create the tf-idf feature vector</a:t>
            </a:r>
            <a:endParaRPr sz="3200" b="0" i="0" u="none" strike="noStrike" cap="none">
              <a:solidFill>
                <a:schemeClr val="dk2"/>
              </a:solidFill>
              <a:latin typeface="Arial"/>
              <a:ea typeface="Arial"/>
              <a:cs typeface="Arial"/>
              <a:sym typeface="Arial"/>
            </a:endParaRPr>
          </a:p>
        </p:txBody>
      </p:sp>
      <p:sp>
        <p:nvSpPr>
          <p:cNvPr id="1002" name="Google Shape;1002;p128"/>
          <p:cNvSpPr txBox="1">
            <a:spLocks noGrp="1"/>
          </p:cNvSpPr>
          <p:nvPr>
            <p:ph type="body" idx="1"/>
          </p:nvPr>
        </p:nvSpPr>
        <p:spPr>
          <a:xfrm>
            <a:off x="392113" y="896938"/>
            <a:ext cx="8410575" cy="3509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Create the tf-idf feature vector table</a:t>
            </a:r>
            <a:endParaRPr sz="130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-- 1.9 TF-IDF feature vector</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drop table if exists gptextdemo.twenty_news_groups_fvect_tfidf;</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create table gptextdemo.twenty_news_groups_fvect_tfidf as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(select</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id as doc_id,</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madlib.svec_mult( sfv, logidf ) as tf_idf</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from gptextdemo.twenty_news_groups_corpus,</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(select madlib.svec_log</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(madlib.svec_div</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(count(sfv)::madlib.svec,</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madlib.svec_count_nonzero(sfv)</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as logidf</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from gptextdemo.twenty_news_groups_corpus</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foo</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order by doc_id</a:t>
            </a: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	) distributed by (doc_id);</a:t>
            </a:r>
            <a:endParaRPr/>
          </a:p>
          <a:p>
            <a:pPr marL="0" marR="0" lvl="0" indent="0" algn="l" rtl="0">
              <a:lnSpc>
                <a:spcPct val="100000"/>
              </a:lnSpc>
              <a:spcBef>
                <a:spcPts val="0"/>
              </a:spcBef>
              <a:spcAft>
                <a:spcPts val="0"/>
              </a:spcAft>
              <a:buClr>
                <a:schemeClr val="accent1"/>
              </a:buClr>
              <a:buSzPts val="1050"/>
              <a:buFont typeface="Noto Sans Symbols"/>
              <a:buNone/>
            </a:pPr>
            <a:endParaRPr sz="1050" b="0" i="0" u="none" strike="noStrike" cap="none">
              <a:solidFill>
                <a:schemeClr val="dk1"/>
              </a:solidFill>
              <a:latin typeface="Courier"/>
              <a:ea typeface="Courier"/>
              <a:cs typeface="Courier"/>
              <a:sym typeface="Courie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\x</a:t>
            </a:r>
            <a:endParaRPr/>
          </a:p>
          <a:p>
            <a:pPr marL="0" marR="0" lvl="0" indent="0" algn="l" rtl="0">
              <a:lnSpc>
                <a:spcPct val="100000"/>
              </a:lnSpc>
              <a:spcBef>
                <a:spcPts val="0"/>
              </a:spcBef>
              <a:spcAft>
                <a:spcPts val="0"/>
              </a:spcAft>
              <a:buClr>
                <a:schemeClr val="accent1"/>
              </a:buClr>
              <a:buSzPts val="1050"/>
              <a:buFont typeface="Noto Sans Symbols"/>
              <a:buNone/>
            </a:pPr>
            <a:r>
              <a:rPr lang="en-US" sz="1050" b="0" i="0" u="none" strike="noStrike" cap="none">
                <a:solidFill>
                  <a:schemeClr val="dk1"/>
                </a:solidFill>
                <a:latin typeface="Courier"/>
                <a:ea typeface="Courier"/>
                <a:cs typeface="Courier"/>
                <a:sym typeface="Courier"/>
              </a:rPr>
              <a:t>select * from gptextdemo.twenty_news_groups_fvect_tfidf limit 1;</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7"/>
          <p:cNvSpPr txBox="1">
            <a:spLocks noGrp="1"/>
          </p:cNvSpPr>
          <p:nvPr>
            <p:ph type="title"/>
          </p:nvPr>
        </p:nvSpPr>
        <p:spPr>
          <a:xfrm>
            <a:off x="366725" y="96855"/>
            <a:ext cx="8410500" cy="63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400"/>
              <a:buNone/>
            </a:pPr>
            <a:r>
              <a:rPr lang="en-US"/>
              <a:t>General Architecture - GPText 3.0</a:t>
            </a:r>
            <a:endParaRPr/>
          </a:p>
        </p:txBody>
      </p:sp>
      <p:pic>
        <p:nvPicPr>
          <p:cNvPr id="481" name="Google Shape;481;p57"/>
          <p:cNvPicPr preferRelativeResize="0"/>
          <p:nvPr/>
        </p:nvPicPr>
        <p:blipFill rotWithShape="1">
          <a:blip r:embed="rId3">
            <a:alphaModFix/>
          </a:blip>
          <a:srcRect/>
          <a:stretch/>
        </p:blipFill>
        <p:spPr>
          <a:xfrm>
            <a:off x="1656875" y="958450"/>
            <a:ext cx="5830250" cy="3657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29"/>
          <p:cNvSpPr txBox="1">
            <a:spLocks noGrp="1"/>
          </p:cNvSpPr>
          <p:nvPr>
            <p:ph type="ctrTitle"/>
          </p:nvPr>
        </p:nvSpPr>
        <p:spPr>
          <a:xfrm>
            <a:off x="669925" y="2351842"/>
            <a:ext cx="6832241" cy="677108"/>
          </a:xfrm>
          <a:prstGeom prst="rect">
            <a:avLst/>
          </a:prstGeom>
          <a:noFill/>
          <a:ln>
            <a:noFill/>
          </a:ln>
          <a:effectLst>
            <a:reflection stA="50000" endPos="75000" dist="12700" dir="5400000" sy="-100000" algn="bl" rotWithShape="0"/>
          </a:effectLst>
        </p:spPr>
        <p:txBody>
          <a:bodyPr spcFirstLastPara="1" wrap="square" lIns="0" tIns="0" rIns="0" bIns="0" anchor="b" anchorCtr="0">
            <a:noAutofit/>
          </a:bodyPr>
          <a:lstStyle/>
          <a:p>
            <a:pPr marL="0" marR="0" lvl="0" indent="0" algn="l" rtl="0">
              <a:lnSpc>
                <a:spcPct val="90000"/>
              </a:lnSpc>
              <a:spcBef>
                <a:spcPts val="0"/>
              </a:spcBef>
              <a:spcAft>
                <a:spcPts val="0"/>
              </a:spcAft>
              <a:buClr>
                <a:srgbClr val="008881"/>
              </a:buClr>
              <a:buSzPts val="1200"/>
              <a:buFont typeface="Arial"/>
              <a:buNone/>
            </a:pPr>
            <a:r>
              <a:rPr lang="en-US" sz="4800" b="0" i="0" u="none" strike="noStrike" cap="none">
                <a:solidFill>
                  <a:srgbClr val="008881"/>
                </a:solidFill>
                <a:latin typeface="Arial"/>
                <a:ea typeface="Arial"/>
                <a:cs typeface="Arial"/>
                <a:sym typeface="Arial"/>
              </a:rPr>
              <a:t>NLP: Practical Examples</a:t>
            </a:r>
            <a:endParaRPr sz="4800" b="0" i="0" u="none" strike="noStrike" cap="none">
              <a:solidFill>
                <a:srgbClr val="008881"/>
              </a:solidFill>
              <a:latin typeface="Arial"/>
              <a:ea typeface="Arial"/>
              <a:cs typeface="Arial"/>
              <a:sym typeface="Arial"/>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30"/>
          <p:cNvSpPr txBox="1">
            <a:spLocks noGrp="1"/>
          </p:cNvSpPr>
          <p:nvPr>
            <p:ph type="title"/>
          </p:nvPr>
        </p:nvSpPr>
        <p:spPr>
          <a:xfrm>
            <a:off x="381000" y="-17463"/>
            <a:ext cx="8410575" cy="69056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Common NLP tasks</a:t>
            </a:r>
            <a:endParaRPr/>
          </a:p>
        </p:txBody>
      </p:sp>
      <p:graphicFrame>
        <p:nvGraphicFramePr>
          <p:cNvPr id="1013" name="Google Shape;1013;p130"/>
          <p:cNvGraphicFramePr/>
          <p:nvPr/>
        </p:nvGraphicFramePr>
        <p:xfrm>
          <a:off x="239713" y="528638"/>
          <a:ext cx="3000000" cy="3000000"/>
        </p:xfrm>
        <a:graphic>
          <a:graphicData uri="http://schemas.openxmlformats.org/drawingml/2006/table">
            <a:tbl>
              <a:tblPr firstRow="1" bandRow="1">
                <a:noFill/>
                <a:tableStyleId>{7A75209D-A06B-4EA5-82F9-ADC7E9516661}</a:tableStyleId>
              </a:tblPr>
              <a:tblGrid>
                <a:gridCol w="4073500">
                  <a:extLst>
                    <a:ext uri="{9D8B030D-6E8A-4147-A177-3AD203B41FA5}">
                      <a16:colId xmlns:a16="http://schemas.microsoft.com/office/drawing/2014/main" val="20000"/>
                    </a:ext>
                  </a:extLst>
                </a:gridCol>
                <a:gridCol w="4308500">
                  <a:extLst>
                    <a:ext uri="{9D8B030D-6E8A-4147-A177-3AD203B41FA5}">
                      <a16:colId xmlns:a16="http://schemas.microsoft.com/office/drawing/2014/main" val="20001"/>
                    </a:ext>
                  </a:extLst>
                </a:gridCol>
              </a:tblGrid>
              <a:tr h="3429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NLP Task</a:t>
                      </a:r>
                      <a:endParaRPr sz="18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Example</a:t>
                      </a:r>
                      <a:endParaRPr sz="1800" u="none" strike="noStrike" cap="none"/>
                    </a:p>
                  </a:txBody>
                  <a:tcPr marL="91450" marR="91450" marT="34300" marB="34300"/>
                </a:tc>
                <a:extLst>
                  <a:ext uri="{0D108BD9-81ED-4DB2-BD59-A6C34878D82A}">
                    <a16:rowId xmlns:a16="http://schemas.microsoft.com/office/drawing/2014/main" val="10000"/>
                  </a:ext>
                </a:extLst>
              </a:tr>
              <a:tr h="525775">
                <a:tc>
                  <a:txBody>
                    <a:bodyPr/>
                    <a:lstStyle/>
                    <a:p>
                      <a:pPr marL="0" marR="0" lvl="2" indent="0" algn="l" rtl="0">
                        <a:lnSpc>
                          <a:spcPct val="100000"/>
                        </a:lnSpc>
                        <a:spcBef>
                          <a:spcPts val="0"/>
                        </a:spcBef>
                        <a:spcAft>
                          <a:spcPts val="0"/>
                        </a:spcAft>
                        <a:buClr>
                          <a:schemeClr val="dk1"/>
                        </a:buClr>
                        <a:buSzPts val="1600"/>
                        <a:buFont typeface="Arial"/>
                        <a:buNone/>
                      </a:pPr>
                      <a:r>
                        <a:rPr lang="en-US" sz="1600" u="none" strike="noStrike" cap="none"/>
                        <a:t>Sentence Segmentation</a:t>
                      </a:r>
                      <a:endParaRPr sz="1400" u="none" strike="noStrike" cap="none"/>
                    </a:p>
                    <a:p>
                      <a:pPr marL="0" marR="0" lvl="2" indent="0" algn="l" rtl="0">
                        <a:lnSpc>
                          <a:spcPct val="100000"/>
                        </a:lnSpc>
                        <a:spcBef>
                          <a:spcPts val="0"/>
                        </a:spcBef>
                        <a:spcAft>
                          <a:spcPts val="0"/>
                        </a:spcAft>
                        <a:buClr>
                          <a:schemeClr val="dk1"/>
                        </a:buClr>
                        <a:buSzPts val="1400"/>
                        <a:buFont typeface="Arial"/>
                        <a:buNone/>
                      </a:pPr>
                      <a:r>
                        <a:rPr lang="en-US" sz="1400" i="1" u="none" strike="noStrike" cap="none"/>
                        <a:t>Identify sentence boundaries</a:t>
                      </a:r>
                      <a:endParaRPr sz="1400" u="none" strike="noStrike" cap="none"/>
                    </a:p>
                  </a:txBody>
                  <a:tcPr marL="91450" marR="91450" marT="34300" marB="34300"/>
                </a:tc>
                <a:tc>
                  <a:txBody>
                    <a:bodyPr/>
                    <a:lstStyle/>
                    <a:p>
                      <a:pPr marL="0" marR="0" lvl="2" indent="0" algn="l" rtl="0">
                        <a:lnSpc>
                          <a:spcPct val="100000"/>
                        </a:lnSpc>
                        <a:spcBef>
                          <a:spcPts val="0"/>
                        </a:spcBef>
                        <a:spcAft>
                          <a:spcPts val="0"/>
                        </a:spcAft>
                        <a:buClr>
                          <a:schemeClr val="dk1"/>
                        </a:buClr>
                        <a:buSzPts val="1600"/>
                        <a:buFont typeface="Arial"/>
                        <a:buNone/>
                      </a:pPr>
                      <a:r>
                        <a:rPr lang="en-US" sz="1600" u="none" strike="noStrike" cap="none"/>
                        <a:t>He said: “Hi! What’s up - Mr. President?” </a:t>
                      </a:r>
                      <a:endParaRPr sz="1400" u="none" strike="noStrike" cap="none"/>
                    </a:p>
                  </a:txBody>
                  <a:tcPr marL="91450" marR="91450" marT="34300" marB="34300"/>
                </a:tc>
                <a:extLst>
                  <a:ext uri="{0D108BD9-81ED-4DB2-BD59-A6C34878D82A}">
                    <a16:rowId xmlns:a16="http://schemas.microsoft.com/office/drawing/2014/main" val="10001"/>
                  </a:ext>
                </a:extLst>
              </a:tr>
              <a:tr h="556250">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t>Tokenization</a:t>
                      </a:r>
                      <a:endParaRPr sz="1400" u="none" strike="noStrike" cap="none"/>
                    </a:p>
                    <a:p>
                      <a:pPr marL="0" marR="0" lvl="0" indent="0" algn="l" rtl="0">
                        <a:lnSpc>
                          <a:spcPct val="100000"/>
                        </a:lnSpc>
                        <a:spcBef>
                          <a:spcPts val="0"/>
                        </a:spcBef>
                        <a:spcAft>
                          <a:spcPts val="0"/>
                        </a:spcAft>
                        <a:buClr>
                          <a:schemeClr val="dk1"/>
                        </a:buClr>
                        <a:buSzPts val="1400"/>
                        <a:buFont typeface="Arial"/>
                        <a:buNone/>
                      </a:pPr>
                      <a:r>
                        <a:rPr lang="en-US" sz="1400" i="1" u="none" strike="noStrike" cap="none"/>
                        <a:t>Identify word/token boundaries</a:t>
                      </a:r>
                      <a:endParaRPr sz="14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My phone tries to change 'eating' to 'dating’. #ihateautocorrect</a:t>
                      </a:r>
                      <a:endParaRPr sz="1600" u="none" strike="noStrike" cap="none"/>
                    </a:p>
                  </a:txBody>
                  <a:tcPr marL="91450" marR="91450" marT="34300" marB="34300"/>
                </a:tc>
                <a:extLst>
                  <a:ext uri="{0D108BD9-81ED-4DB2-BD59-A6C34878D82A}">
                    <a16:rowId xmlns:a16="http://schemas.microsoft.com/office/drawing/2014/main" val="10002"/>
                  </a:ext>
                </a:extLst>
              </a:tr>
              <a:tr h="556250">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t>Part-of-Speech Tagging</a:t>
                      </a:r>
                      <a:endParaRPr sz="1400" u="none" strike="noStrike" cap="none"/>
                    </a:p>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If    you   build      it    ,   he     will  come   .</a:t>
                      </a:r>
                      <a:endParaRPr sz="1400" u="none" strike="noStrike" cap="none"/>
                    </a:p>
                    <a:p>
                      <a:pPr marL="0" marR="0" lvl="0" indent="0" algn="l" rtl="0">
                        <a:lnSpc>
                          <a:spcPct val="100000"/>
                        </a:lnSpc>
                        <a:spcBef>
                          <a:spcPts val="0"/>
                        </a:spcBef>
                        <a:spcAft>
                          <a:spcPts val="0"/>
                        </a:spcAft>
                        <a:buClr>
                          <a:srgbClr val="000000"/>
                        </a:buClr>
                        <a:buSzPts val="1600"/>
                        <a:buFont typeface="Arial"/>
                        <a:buNone/>
                      </a:pPr>
                      <a:r>
                        <a:rPr lang="en-US" sz="1600" u="none" strike="noStrike" cap="none"/>
                        <a:t>IN  PRP  VBP    PRP ,  PRP  MD    VB     .</a:t>
                      </a:r>
                      <a:endParaRPr sz="1600" u="none" strike="noStrike" cap="none"/>
                    </a:p>
                  </a:txBody>
                  <a:tcPr marL="91450" marR="91450" marT="34300" marB="34300"/>
                </a:tc>
                <a:extLst>
                  <a:ext uri="{0D108BD9-81ED-4DB2-BD59-A6C34878D82A}">
                    <a16:rowId xmlns:a16="http://schemas.microsoft.com/office/drawing/2014/main" val="10003"/>
                  </a:ext>
                </a:extLst>
              </a:tr>
              <a:tr h="3124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Stemming / lemmatization</a:t>
                      </a:r>
                      <a:endParaRPr sz="16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eating = eat  /  ate = eat</a:t>
                      </a:r>
                      <a:endParaRPr sz="1600" u="none" strike="noStrike" cap="none"/>
                    </a:p>
                  </a:txBody>
                  <a:tcPr marL="91450" marR="91450" marT="34300" marB="34300"/>
                </a:tc>
                <a:extLst>
                  <a:ext uri="{0D108BD9-81ED-4DB2-BD59-A6C34878D82A}">
                    <a16:rowId xmlns:a16="http://schemas.microsoft.com/office/drawing/2014/main" val="10004"/>
                  </a:ext>
                </a:extLst>
              </a:tr>
              <a:tr h="10439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Parsing</a:t>
                      </a:r>
                      <a:endParaRPr sz="16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(S (NP (NP John)</a:t>
                      </a:r>
                      <a:endParaRPr sz="1400" u="none" strike="noStrike" cap="none"/>
                    </a:p>
                    <a:p>
                      <a:pPr marL="0" marR="0" lvl="0" indent="0" algn="l" rtl="0">
                        <a:lnSpc>
                          <a:spcPct val="100000"/>
                        </a:lnSpc>
                        <a:spcBef>
                          <a:spcPts val="0"/>
                        </a:spcBef>
                        <a:spcAft>
                          <a:spcPts val="0"/>
                        </a:spcAft>
                        <a:buClr>
                          <a:srgbClr val="000000"/>
                        </a:buClr>
                        <a:buSzPts val="1600"/>
                        <a:buFont typeface="Arial"/>
                        <a:buNone/>
                      </a:pPr>
                      <a:r>
                        <a:rPr lang="en-US" sz="1600" u="none" strike="noStrike" cap="none"/>
                        <a:t>       and</a:t>
                      </a:r>
                      <a:endParaRPr sz="1400" u="none" strike="noStrike" cap="none"/>
                    </a:p>
                    <a:p>
                      <a:pPr marL="0" marR="0" lvl="0" indent="0" algn="l" rtl="0">
                        <a:lnSpc>
                          <a:spcPct val="100000"/>
                        </a:lnSpc>
                        <a:spcBef>
                          <a:spcPts val="0"/>
                        </a:spcBef>
                        <a:spcAft>
                          <a:spcPts val="0"/>
                        </a:spcAft>
                        <a:buClr>
                          <a:srgbClr val="000000"/>
                        </a:buClr>
                        <a:buSzPts val="1600"/>
                        <a:buFont typeface="Arial"/>
                        <a:buNone/>
                      </a:pPr>
                      <a:r>
                        <a:rPr lang="en-US" sz="1600" u="none" strike="noStrike" cap="none"/>
                        <a:t>       (NP Frank))</a:t>
                      </a:r>
                      <a:endParaRPr sz="1400" u="none" strike="noStrike" cap="none"/>
                    </a:p>
                    <a:p>
                      <a:pPr marL="0" marR="0" lvl="0" indent="0" algn="l" rtl="0">
                        <a:lnSpc>
                          <a:spcPct val="100000"/>
                        </a:lnSpc>
                        <a:spcBef>
                          <a:spcPts val="0"/>
                        </a:spcBef>
                        <a:spcAft>
                          <a:spcPts val="0"/>
                        </a:spcAft>
                        <a:buClr>
                          <a:srgbClr val="000000"/>
                        </a:buClr>
                        <a:buSzPts val="1600"/>
                        <a:buFont typeface="Arial"/>
                        <a:buNone/>
                      </a:pPr>
                      <a:r>
                        <a:rPr lang="en-US" sz="1600" u="none" strike="noStrike" cap="none"/>
                        <a:t>   (VP went (PP into (NP a bar))))</a:t>
                      </a:r>
                      <a:endParaRPr sz="1600" u="none" strike="noStrike" cap="none"/>
                    </a:p>
                  </a:txBody>
                  <a:tcPr marL="91450" marR="91450" marT="34300" marB="34300"/>
                </a:tc>
                <a:extLst>
                  <a:ext uri="{0D108BD9-81ED-4DB2-BD59-A6C34878D82A}">
                    <a16:rowId xmlns:a16="http://schemas.microsoft.com/office/drawing/2014/main" val="10005"/>
                  </a:ext>
                </a:extLst>
              </a:tr>
              <a:tr h="3124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Named Entity Recognition</a:t>
                      </a:r>
                      <a:endParaRPr sz="16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Let’s meet </a:t>
                      </a:r>
                      <a:r>
                        <a:rPr lang="en-US" sz="1600" b="0" u="none" strike="noStrike" cap="none">
                          <a:solidFill>
                            <a:srgbClr val="FF0000"/>
                          </a:solidFill>
                        </a:rPr>
                        <a:t>John</a:t>
                      </a:r>
                      <a:r>
                        <a:rPr lang="en-US" sz="1600" u="none" strike="noStrike" cap="none"/>
                        <a:t> in </a:t>
                      </a:r>
                      <a:r>
                        <a:rPr lang="en-US" sz="1600" u="none" strike="noStrike" cap="none">
                          <a:solidFill>
                            <a:srgbClr val="49A942"/>
                          </a:solidFill>
                        </a:rPr>
                        <a:t>DC</a:t>
                      </a:r>
                      <a:r>
                        <a:rPr lang="en-US" sz="1600" u="none" strike="noStrike" cap="none"/>
                        <a:t> at </a:t>
                      </a:r>
                      <a:r>
                        <a:rPr lang="en-US" sz="1600" u="none" strike="noStrike" cap="none">
                          <a:solidFill>
                            <a:srgbClr val="0000FF"/>
                          </a:solidFill>
                        </a:rPr>
                        <a:t>6pm</a:t>
                      </a:r>
                      <a:r>
                        <a:rPr lang="en-US" sz="1600" u="none" strike="noStrike" cap="none"/>
                        <a:t>.</a:t>
                      </a:r>
                      <a:endParaRPr sz="1600" u="none" strike="noStrike" cap="none"/>
                    </a:p>
                  </a:txBody>
                  <a:tcPr marL="91450" marR="91450" marT="34300" marB="34300"/>
                </a:tc>
                <a:extLst>
                  <a:ext uri="{0D108BD9-81ED-4DB2-BD59-A6C34878D82A}">
                    <a16:rowId xmlns:a16="http://schemas.microsoft.com/office/drawing/2014/main" val="10006"/>
                  </a:ext>
                </a:extLst>
              </a:tr>
              <a:tr h="3124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Co-reference resolution</a:t>
                      </a:r>
                      <a:endParaRPr sz="16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0000FF"/>
                          </a:solidFill>
                        </a:rPr>
                        <a:t>John</a:t>
                      </a:r>
                      <a:r>
                        <a:rPr lang="en-US" sz="1600" u="none" strike="noStrike" cap="none"/>
                        <a:t> drank a </a:t>
                      </a:r>
                      <a:r>
                        <a:rPr lang="en-US" sz="1600" u="none" strike="noStrike" cap="none">
                          <a:solidFill>
                            <a:srgbClr val="FF0000"/>
                          </a:solidFill>
                        </a:rPr>
                        <a:t>beer</a:t>
                      </a:r>
                      <a:r>
                        <a:rPr lang="en-US" sz="1600" u="none" strike="noStrike" cap="none"/>
                        <a:t>. </a:t>
                      </a:r>
                      <a:r>
                        <a:rPr lang="en-US" sz="1600" u="none" strike="noStrike" cap="none">
                          <a:solidFill>
                            <a:srgbClr val="0000FF"/>
                          </a:solidFill>
                        </a:rPr>
                        <a:t>He</a:t>
                      </a:r>
                      <a:r>
                        <a:rPr lang="en-US" sz="1600" u="none" strike="noStrike" cap="none"/>
                        <a:t> thought </a:t>
                      </a:r>
                      <a:r>
                        <a:rPr lang="en-US" sz="1600" u="none" strike="noStrike" cap="none">
                          <a:solidFill>
                            <a:srgbClr val="FF0000"/>
                          </a:solidFill>
                        </a:rPr>
                        <a:t>It</a:t>
                      </a:r>
                      <a:r>
                        <a:rPr lang="en-US" sz="1600" u="none" strike="noStrike" cap="none"/>
                        <a:t> was warm.</a:t>
                      </a:r>
                      <a:endParaRPr sz="1600" u="none" strike="noStrike" cap="none"/>
                    </a:p>
                  </a:txBody>
                  <a:tcPr marL="91450" marR="91450" marT="34300" marB="34300"/>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31"/>
          <p:cNvSpPr txBox="1">
            <a:spLocks noGrp="1"/>
          </p:cNvSpPr>
          <p:nvPr>
            <p:ph type="title"/>
          </p:nvPr>
        </p:nvSpPr>
        <p:spPr>
          <a:xfrm>
            <a:off x="425450" y="177800"/>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2400" b="0" i="0" u="none" strike="noStrike" cap="none">
                <a:solidFill>
                  <a:schemeClr val="dk2"/>
                </a:solidFill>
                <a:latin typeface="Arial"/>
                <a:ea typeface="Arial"/>
                <a:cs typeface="Arial"/>
                <a:sym typeface="Arial"/>
              </a:rPr>
              <a:t>Regular expressions (Regex)</a:t>
            </a:r>
            <a:endParaRPr/>
          </a:p>
        </p:txBody>
      </p:sp>
      <p:sp>
        <p:nvSpPr>
          <p:cNvPr id="1019" name="Google Shape;1019;p131"/>
          <p:cNvSpPr txBox="1">
            <a:spLocks noGrp="1"/>
          </p:cNvSpPr>
          <p:nvPr>
            <p:ph type="body" idx="1"/>
          </p:nvPr>
        </p:nvSpPr>
        <p:spPr>
          <a:xfrm>
            <a:off x="344488" y="836613"/>
            <a:ext cx="8410575" cy="3773487"/>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What are regular expressions?</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Wikipedia: “Provide means for matching strings of text”</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CS lecture: Specify languages that are accepted by finite state machines</a:t>
            </a:r>
            <a:endParaRPr sz="20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In NLP regex are often used to derive features</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Word is all caps</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First letter of word is lower/upper case</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Token contains numbers and letters (e.g., biological entities SNP76325)</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Token contains special characters</a:t>
            </a:r>
            <a:endParaRPr sz="20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Examples:</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Syntactically correct email addresses</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Convert 9 digits into format “(123) 456-7890”</a:t>
            </a:r>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32"/>
          <p:cNvSpPr txBox="1">
            <a:spLocks noGrp="1"/>
          </p:cNvSpPr>
          <p:nvPr>
            <p:ph type="title"/>
          </p:nvPr>
        </p:nvSpPr>
        <p:spPr>
          <a:xfrm>
            <a:off x="425450" y="177800"/>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2400" b="0" i="0" u="none" strike="noStrike" cap="none">
                <a:solidFill>
                  <a:schemeClr val="dk2"/>
                </a:solidFill>
                <a:latin typeface="Arial"/>
                <a:ea typeface="Arial"/>
                <a:cs typeface="Arial"/>
                <a:sym typeface="Arial"/>
              </a:rPr>
              <a:t>Regex in GPDB</a:t>
            </a:r>
            <a:endParaRPr/>
          </a:p>
        </p:txBody>
      </p:sp>
      <p:sp>
        <p:nvSpPr>
          <p:cNvPr id="1025" name="Google Shape;1025;p132"/>
          <p:cNvSpPr txBox="1">
            <a:spLocks noGrp="1"/>
          </p:cNvSpPr>
          <p:nvPr>
            <p:ph type="body" idx="1"/>
          </p:nvPr>
        </p:nvSpPr>
        <p:spPr>
          <a:xfrm>
            <a:off x="344488" y="836613"/>
            <a:ext cx="8410575" cy="1374775"/>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Operators (</a:t>
            </a:r>
            <a:r>
              <a:rPr lang="en-US" sz="1800" b="0" i="0" u="none" strike="noStrike" cap="none">
                <a:solidFill>
                  <a:schemeClr val="dk1"/>
                </a:solidFill>
                <a:latin typeface="Lemon"/>
                <a:ea typeface="Lemon"/>
                <a:cs typeface="Lemon"/>
                <a:sym typeface="Lemon"/>
              </a:rPr>
              <a:t>~</a:t>
            </a:r>
            <a:r>
              <a:rPr lang="en-US" sz="1800" b="0" i="0" u="none" strike="noStrike" cap="none">
                <a:solidFill>
                  <a:schemeClr val="dk1"/>
                </a:solidFill>
                <a:latin typeface="Arial"/>
                <a:ea typeface="Arial"/>
                <a:cs typeface="Arial"/>
                <a:sym typeface="Arial"/>
              </a:rPr>
              <a:t>, </a:t>
            </a:r>
            <a:r>
              <a:rPr lang="en-US" sz="1800" b="0" i="0" u="none" strike="noStrike" cap="none">
                <a:solidFill>
                  <a:schemeClr val="dk1"/>
                </a:solidFill>
                <a:latin typeface="Lemon"/>
                <a:ea typeface="Lemon"/>
                <a:cs typeface="Lemon"/>
                <a:sym typeface="Lemon"/>
              </a:rPr>
              <a:t>~*</a:t>
            </a:r>
            <a:r>
              <a:rPr lang="en-US" sz="1800" b="0" i="0" u="none" strike="noStrike" cap="none">
                <a:solidFill>
                  <a:schemeClr val="dk1"/>
                </a:solidFill>
                <a:latin typeface="Arial"/>
                <a:ea typeface="Arial"/>
                <a:cs typeface="Arial"/>
                <a:sym typeface="Arial"/>
              </a:rPr>
              <a:t>, and negated versions </a:t>
            </a:r>
            <a:r>
              <a:rPr lang="en-US" sz="1800" b="0" i="0" u="none" strike="noStrike" cap="none">
                <a:solidFill>
                  <a:schemeClr val="dk1"/>
                </a:solidFill>
                <a:latin typeface="Lemon"/>
                <a:ea typeface="Lemon"/>
                <a:cs typeface="Lemon"/>
                <a:sym typeface="Lemon"/>
              </a:rPr>
              <a:t>!~</a:t>
            </a:r>
            <a:r>
              <a:rPr lang="en-US" sz="1800" b="0" i="0" u="none" strike="noStrike" cap="none">
                <a:solidFill>
                  <a:schemeClr val="dk1"/>
                </a:solidFill>
                <a:latin typeface="Arial"/>
                <a:ea typeface="Arial"/>
                <a:cs typeface="Arial"/>
                <a:sym typeface="Arial"/>
              </a:rPr>
              <a:t>, </a:t>
            </a:r>
            <a:r>
              <a:rPr lang="en-US" sz="1800" b="0" i="0" u="none" strike="noStrike" cap="none">
                <a:solidFill>
                  <a:schemeClr val="dk1"/>
                </a:solidFill>
                <a:latin typeface="Lemon"/>
                <a:ea typeface="Lemon"/>
                <a:cs typeface="Lemon"/>
                <a:sym typeface="Lemon"/>
              </a:rPr>
              <a:t>!~*</a:t>
            </a:r>
            <a:r>
              <a:rPr lang="en-US" sz="1800" b="0" i="0" u="none" strike="noStrike" cap="none">
                <a:solidFill>
                  <a:schemeClr val="dk1"/>
                </a:solidFill>
                <a:latin typeface="Arial"/>
                <a:ea typeface="Arial"/>
                <a:cs typeface="Arial"/>
                <a:sym typeface="Arial"/>
              </a:rPr>
              <a:t>):</a:t>
            </a:r>
            <a:endParaRPr/>
          </a:p>
        </p:txBody>
      </p:sp>
      <p:graphicFrame>
        <p:nvGraphicFramePr>
          <p:cNvPr id="1026" name="Google Shape;1026;p132"/>
          <p:cNvGraphicFramePr/>
          <p:nvPr/>
        </p:nvGraphicFramePr>
        <p:xfrm>
          <a:off x="500063" y="1258888"/>
          <a:ext cx="3000000" cy="3000000"/>
        </p:xfrm>
        <a:graphic>
          <a:graphicData uri="http://schemas.openxmlformats.org/drawingml/2006/table">
            <a:tbl>
              <a:tblPr firstRow="1" bandRow="1">
                <a:noFill/>
                <a:tableStyleId>{F1D832F1-CAA2-477C-A7AB-6532AF03DB55}</a:tableStyleId>
              </a:tblPr>
              <a:tblGrid>
                <a:gridCol w="1148300">
                  <a:extLst>
                    <a:ext uri="{9D8B030D-6E8A-4147-A177-3AD203B41FA5}">
                      <a16:colId xmlns:a16="http://schemas.microsoft.com/office/drawing/2014/main" val="20000"/>
                    </a:ext>
                  </a:extLst>
                </a:gridCol>
                <a:gridCol w="3035900">
                  <a:extLst>
                    <a:ext uri="{9D8B030D-6E8A-4147-A177-3AD203B41FA5}">
                      <a16:colId xmlns:a16="http://schemas.microsoft.com/office/drawing/2014/main" val="20001"/>
                    </a:ext>
                  </a:extLst>
                </a:gridCol>
                <a:gridCol w="3708850">
                  <a:extLst>
                    <a:ext uri="{9D8B030D-6E8A-4147-A177-3AD203B41FA5}">
                      <a16:colId xmlns:a16="http://schemas.microsoft.com/office/drawing/2014/main" val="20002"/>
                    </a:ext>
                  </a:extLst>
                </a:gridCol>
              </a:tblGrid>
              <a:tr h="2820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Operator</a:t>
                      </a:r>
                      <a:endParaRPr sz="1400" u="none" strike="noStrike" cap="none"/>
                    </a:p>
                  </a:txBody>
                  <a:tcPr marL="91450" marR="91450" marT="34275" marB="3427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Description</a:t>
                      </a:r>
                      <a:endParaRPr sz="1400" u="none" strike="noStrike" cap="none"/>
                    </a:p>
                  </a:txBody>
                  <a:tcPr marL="91450" marR="91450" marT="34275" marB="3427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Example</a:t>
                      </a:r>
                      <a:endParaRPr sz="1400" u="none" strike="noStrike" cap="none"/>
                    </a:p>
                  </a:txBody>
                  <a:tcPr marL="91450" marR="91450" marT="34275" marB="34275"/>
                </a:tc>
                <a:extLst>
                  <a:ext uri="{0D108BD9-81ED-4DB2-BD59-A6C34878D82A}">
                    <a16:rowId xmlns:a16="http://schemas.microsoft.com/office/drawing/2014/main" val="10000"/>
                  </a:ext>
                </a:extLst>
              </a:tr>
              <a:tr h="2820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Lemon"/>
                          <a:ea typeface="Lemon"/>
                          <a:cs typeface="Lemon"/>
                          <a:sym typeface="Lemon"/>
                        </a:rPr>
                        <a:t>~</a:t>
                      </a:r>
                      <a:endParaRPr sz="1400" u="none" strike="noStrike" cap="none">
                        <a:latin typeface="Lemon"/>
                        <a:ea typeface="Lemon"/>
                        <a:cs typeface="Lemon"/>
                        <a:sym typeface="Lemon"/>
                      </a:endParaRPr>
                    </a:p>
                  </a:txBody>
                  <a:tcPr marL="91450" marR="91450" marT="34275" marB="3427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case-sensitive substring</a:t>
                      </a:r>
                      <a:endParaRPr sz="1400" u="none" strike="noStrike" cap="none"/>
                    </a:p>
                  </a:txBody>
                  <a:tcPr marL="91450" marR="91450" marT="34275" marB="3427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emon"/>
                          <a:ea typeface="Lemon"/>
                          <a:cs typeface="Lemon"/>
                          <a:sym typeface="Lemon"/>
                        </a:rPr>
                        <a:t>'Greenplum' ~ '^Green'</a:t>
                      </a:r>
                      <a:endParaRPr sz="1400" u="none" strike="noStrike" cap="none">
                        <a:latin typeface="Lemon"/>
                        <a:ea typeface="Lemon"/>
                        <a:cs typeface="Lemon"/>
                        <a:sym typeface="Lemon"/>
                      </a:endParaRPr>
                    </a:p>
                  </a:txBody>
                  <a:tcPr marL="91450" marR="91450" marT="34275" marB="34275"/>
                </a:tc>
                <a:extLst>
                  <a:ext uri="{0D108BD9-81ED-4DB2-BD59-A6C34878D82A}">
                    <a16:rowId xmlns:a16="http://schemas.microsoft.com/office/drawing/2014/main" val="10001"/>
                  </a:ext>
                </a:extLst>
              </a:tr>
              <a:tr h="2820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Lemon"/>
                          <a:ea typeface="Lemon"/>
                          <a:cs typeface="Lemon"/>
                          <a:sym typeface="Lemon"/>
                        </a:rPr>
                        <a:t>~*</a:t>
                      </a:r>
                      <a:endParaRPr sz="1400" u="none" strike="noStrike" cap="none">
                        <a:latin typeface="Lemon"/>
                        <a:ea typeface="Lemon"/>
                        <a:cs typeface="Lemon"/>
                        <a:sym typeface="Lemon"/>
                      </a:endParaRPr>
                    </a:p>
                  </a:txBody>
                  <a:tcPr marL="91450" marR="91450" marT="34275" marB="3427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case-insensitive substring</a:t>
                      </a:r>
                      <a:endParaRPr sz="1400" u="none" strike="noStrike" cap="none"/>
                    </a:p>
                  </a:txBody>
                  <a:tcPr marL="91450" marR="91450" marT="34275" marB="3427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emon"/>
                          <a:ea typeface="Lemon"/>
                          <a:cs typeface="Lemon"/>
                          <a:sym typeface="Lemon"/>
                        </a:rPr>
                        <a:t>'Greenplum' ~ 'ee+'</a:t>
                      </a:r>
                      <a:endParaRPr sz="1400" u="none" strike="noStrike" cap="none">
                        <a:latin typeface="Lemon"/>
                        <a:ea typeface="Lemon"/>
                        <a:cs typeface="Lemon"/>
                        <a:sym typeface="Lemon"/>
                      </a:endParaRPr>
                    </a:p>
                  </a:txBody>
                  <a:tcPr marL="91450" marR="91450" marT="34275" marB="34275"/>
                </a:tc>
                <a:extLst>
                  <a:ext uri="{0D108BD9-81ED-4DB2-BD59-A6C34878D82A}">
                    <a16:rowId xmlns:a16="http://schemas.microsoft.com/office/drawing/2014/main" val="10002"/>
                  </a:ext>
                </a:extLst>
              </a:tr>
            </a:tbl>
          </a:graphicData>
        </a:graphic>
      </p:graphicFrame>
      <p:sp>
        <p:nvSpPr>
          <p:cNvPr id="1027" name="Google Shape;1027;p132"/>
          <p:cNvSpPr txBox="1"/>
          <p:nvPr/>
        </p:nvSpPr>
        <p:spPr>
          <a:xfrm>
            <a:off x="342900" y="2235200"/>
            <a:ext cx="8410575" cy="1374775"/>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Functions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00"/>
              <a:buFont typeface="Verdana"/>
              <a:buChar char="–"/>
            </a:pPr>
            <a:r>
              <a:rPr lang="en-US" sz="1200" b="0" i="0" u="none" strike="noStrike" cap="none">
                <a:solidFill>
                  <a:schemeClr val="dk1"/>
                </a:solidFill>
                <a:latin typeface="Lemon"/>
                <a:ea typeface="Lemon"/>
                <a:cs typeface="Lemon"/>
                <a:sym typeface="Lemon"/>
              </a:rPr>
              <a:t>substring(</a:t>
            </a:r>
            <a:r>
              <a:rPr lang="en-US" sz="1200" b="0" i="1" u="none" strike="noStrike" cap="none">
                <a:solidFill>
                  <a:schemeClr val="dk1"/>
                </a:solidFill>
                <a:latin typeface="Arial"/>
                <a:ea typeface="Arial"/>
                <a:cs typeface="Arial"/>
                <a:sym typeface="Arial"/>
              </a:rPr>
              <a:t>string</a:t>
            </a:r>
            <a:r>
              <a:rPr lang="en-US" sz="1200" b="0" i="0" u="none" strike="noStrike" cap="none">
                <a:solidFill>
                  <a:schemeClr val="dk1"/>
                </a:solidFill>
                <a:latin typeface="Lemon"/>
                <a:ea typeface="Lemon"/>
                <a:cs typeface="Lemon"/>
                <a:sym typeface="Lemon"/>
              </a:rPr>
              <a:t> [from </a:t>
            </a:r>
            <a:r>
              <a:rPr lang="en-US" sz="1200" b="0" i="1" u="none" strike="noStrike" cap="none">
                <a:solidFill>
                  <a:schemeClr val="dk1"/>
                </a:solidFill>
                <a:latin typeface="Arial"/>
                <a:ea typeface="Arial"/>
                <a:cs typeface="Arial"/>
                <a:sym typeface="Arial"/>
              </a:rPr>
              <a:t>pattern</a:t>
            </a:r>
            <a:r>
              <a:rPr lang="en-US" sz="1200" b="0" i="0" u="none" strike="noStrike" cap="none">
                <a:solidFill>
                  <a:schemeClr val="dk1"/>
                </a:solidFill>
                <a:latin typeface="Lemon"/>
                <a:ea typeface="Lemon"/>
                <a:cs typeface="Lemon"/>
                <a:sym typeface="Lemon"/>
              </a:rPr>
              <a:t>] [for </a:t>
            </a:r>
            <a:r>
              <a:rPr lang="en-US" sz="1200" b="0" i="1" u="none" strike="noStrike" cap="none">
                <a:solidFill>
                  <a:schemeClr val="dk1"/>
                </a:solidFill>
                <a:latin typeface="Arial"/>
                <a:ea typeface="Arial"/>
                <a:cs typeface="Arial"/>
                <a:sym typeface="Arial"/>
              </a:rPr>
              <a:t>escape</a:t>
            </a:r>
            <a:r>
              <a:rPr lang="en-US" sz="1200" b="0" i="0" u="none" strike="noStrike" cap="none">
                <a:solidFill>
                  <a:schemeClr val="dk1"/>
                </a:solidFill>
                <a:latin typeface="Lemon"/>
                <a:ea typeface="Lemon"/>
                <a:cs typeface="Lemon"/>
                <a:sym typeface="Lemon"/>
              </a:rPr>
              <a: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00"/>
              <a:buFont typeface="Verdana"/>
              <a:buChar char="–"/>
            </a:pPr>
            <a:r>
              <a:rPr lang="en-US" sz="1200" b="0" i="0" u="none" strike="noStrike" cap="none">
                <a:solidFill>
                  <a:schemeClr val="dk1"/>
                </a:solidFill>
                <a:latin typeface="Lemon"/>
                <a:ea typeface="Lemon"/>
                <a:cs typeface="Lemon"/>
                <a:sym typeface="Lemon"/>
              </a:rPr>
              <a:t>regexp_matches(</a:t>
            </a:r>
            <a:r>
              <a:rPr lang="en-US" sz="1200" b="0" i="1" u="none" strike="noStrike" cap="none">
                <a:solidFill>
                  <a:schemeClr val="dk1"/>
                </a:solidFill>
                <a:latin typeface="Arial"/>
                <a:ea typeface="Arial"/>
                <a:cs typeface="Arial"/>
                <a:sym typeface="Arial"/>
              </a:rPr>
              <a:t>string</a:t>
            </a:r>
            <a:r>
              <a:rPr lang="en-US" sz="1200" b="0" i="0" u="none" strike="noStrike" cap="none">
                <a:solidFill>
                  <a:schemeClr val="dk1"/>
                </a:solidFill>
                <a:latin typeface="Lemon"/>
                <a:ea typeface="Lemon"/>
                <a:cs typeface="Lemon"/>
                <a:sym typeface="Lemon"/>
              </a:rPr>
              <a:t>, </a:t>
            </a:r>
            <a:r>
              <a:rPr lang="en-US" sz="1200" b="0" i="1" u="none" strike="noStrike" cap="none">
                <a:solidFill>
                  <a:schemeClr val="dk1"/>
                </a:solidFill>
                <a:latin typeface="Arial"/>
                <a:ea typeface="Arial"/>
                <a:cs typeface="Arial"/>
                <a:sym typeface="Arial"/>
              </a:rPr>
              <a:t>pattern</a:t>
            </a:r>
            <a:r>
              <a:rPr lang="en-US" sz="1200" b="0" i="0" u="none" strike="noStrike" cap="none">
                <a:solidFill>
                  <a:schemeClr val="dk1"/>
                </a:solidFill>
                <a:latin typeface="Lemon"/>
                <a:ea typeface="Lemon"/>
                <a:cs typeface="Lemon"/>
                <a:sym typeface="Lemon"/>
              </a:rPr>
              <a:t>, [</a:t>
            </a:r>
            <a:r>
              <a:rPr lang="en-US" sz="1200" b="0" i="1" u="none" strike="noStrike" cap="none">
                <a:solidFill>
                  <a:schemeClr val="dk1"/>
                </a:solidFill>
                <a:latin typeface="Arial"/>
                <a:ea typeface="Arial"/>
                <a:cs typeface="Arial"/>
                <a:sym typeface="Arial"/>
              </a:rPr>
              <a:t>flags</a:t>
            </a:r>
            <a:r>
              <a:rPr lang="en-US" sz="1200" b="0" i="0" u="none" strike="noStrike" cap="none">
                <a:solidFill>
                  <a:schemeClr val="dk1"/>
                </a:solidFill>
                <a:latin typeface="Lemon"/>
                <a:ea typeface="Lemon"/>
                <a:cs typeface="Lemon"/>
                <a:sym typeface="Lemon"/>
              </a:rPr>
              <a: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00"/>
              <a:buFont typeface="Verdana"/>
              <a:buChar char="–"/>
            </a:pPr>
            <a:r>
              <a:rPr lang="en-US" sz="1200" b="0" i="0" u="none" strike="noStrike" cap="none">
                <a:solidFill>
                  <a:schemeClr val="dk1"/>
                </a:solidFill>
                <a:latin typeface="Lemon"/>
                <a:ea typeface="Lemon"/>
                <a:cs typeface="Lemon"/>
                <a:sym typeface="Lemon"/>
              </a:rPr>
              <a:t>regexp_replace(</a:t>
            </a:r>
            <a:r>
              <a:rPr lang="en-US" sz="1200" b="0" i="1" u="none" strike="noStrike" cap="none">
                <a:solidFill>
                  <a:schemeClr val="dk1"/>
                </a:solidFill>
                <a:latin typeface="Arial"/>
                <a:ea typeface="Arial"/>
                <a:cs typeface="Arial"/>
                <a:sym typeface="Arial"/>
              </a:rPr>
              <a:t>string</a:t>
            </a:r>
            <a:r>
              <a:rPr lang="en-US" sz="1200" b="0" i="0" u="none" strike="noStrike" cap="none">
                <a:solidFill>
                  <a:schemeClr val="dk1"/>
                </a:solidFill>
                <a:latin typeface="Lemon"/>
                <a:ea typeface="Lemon"/>
                <a:cs typeface="Lemon"/>
                <a:sym typeface="Lemon"/>
              </a:rPr>
              <a:t>, </a:t>
            </a:r>
            <a:r>
              <a:rPr lang="en-US" sz="1200" b="0" i="1" u="none" strike="noStrike" cap="none">
                <a:solidFill>
                  <a:schemeClr val="dk1"/>
                </a:solidFill>
                <a:latin typeface="Arial"/>
                <a:ea typeface="Arial"/>
                <a:cs typeface="Arial"/>
                <a:sym typeface="Arial"/>
              </a:rPr>
              <a:t>pattern</a:t>
            </a:r>
            <a:r>
              <a:rPr lang="en-US" sz="1200" b="0" i="0" u="none" strike="noStrike" cap="none">
                <a:solidFill>
                  <a:schemeClr val="dk1"/>
                </a:solidFill>
                <a:latin typeface="Lemon"/>
                <a:ea typeface="Lemon"/>
                <a:cs typeface="Lemon"/>
                <a:sym typeface="Lemon"/>
              </a:rPr>
              <a:t>, </a:t>
            </a:r>
            <a:r>
              <a:rPr lang="en-US" sz="1200" b="0" i="1" u="none" strike="noStrike" cap="none">
                <a:solidFill>
                  <a:schemeClr val="dk1"/>
                </a:solidFill>
                <a:latin typeface="Arial"/>
                <a:ea typeface="Arial"/>
                <a:cs typeface="Arial"/>
                <a:sym typeface="Arial"/>
              </a:rPr>
              <a:t>repl</a:t>
            </a:r>
            <a:r>
              <a:rPr lang="en-US" sz="1200" b="0" i="0" u="none" strike="noStrike" cap="none">
                <a:solidFill>
                  <a:schemeClr val="dk1"/>
                </a:solidFill>
                <a:latin typeface="Lemon"/>
                <a:ea typeface="Lemon"/>
                <a:cs typeface="Lemon"/>
                <a:sym typeface="Lemon"/>
              </a:rPr>
              <a:t>, [</a:t>
            </a:r>
            <a:r>
              <a:rPr lang="en-US" sz="1200" b="0" i="1" u="none" strike="noStrike" cap="none">
                <a:solidFill>
                  <a:schemeClr val="dk1"/>
                </a:solidFill>
                <a:latin typeface="Arial"/>
                <a:ea typeface="Arial"/>
                <a:cs typeface="Arial"/>
                <a:sym typeface="Arial"/>
              </a:rPr>
              <a:t>flags</a:t>
            </a:r>
            <a:r>
              <a:rPr lang="en-US" sz="1200" b="0" i="0" u="none" strike="noStrike" cap="none">
                <a:solidFill>
                  <a:schemeClr val="dk1"/>
                </a:solidFill>
                <a:latin typeface="Lemon"/>
                <a:ea typeface="Lemon"/>
                <a:cs typeface="Lemon"/>
                <a:sym typeface="Lemon"/>
              </a:rPr>
              <a: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200"/>
              <a:buFont typeface="Verdana"/>
              <a:buChar char="–"/>
            </a:pPr>
            <a:r>
              <a:rPr lang="en-US" sz="1200" b="0" i="0" u="none" strike="noStrike" cap="none">
                <a:solidFill>
                  <a:schemeClr val="dk1"/>
                </a:solidFill>
                <a:latin typeface="Lemon"/>
                <a:ea typeface="Lemon"/>
                <a:cs typeface="Lemon"/>
                <a:sym typeface="Lemon"/>
              </a:rPr>
              <a:t>regexp_split_to_{array|table}</a:t>
            </a:r>
            <a:endParaRPr sz="1400" b="0" i="0" u="none" strike="noStrike" cap="none">
              <a:solidFill>
                <a:srgbClr val="000000"/>
              </a:solidFill>
              <a:latin typeface="Arial"/>
              <a:ea typeface="Arial"/>
              <a:cs typeface="Arial"/>
              <a:sym typeface="Arial"/>
            </a:endParaRPr>
          </a:p>
        </p:txBody>
      </p:sp>
      <p:sp>
        <p:nvSpPr>
          <p:cNvPr id="1028" name="Google Shape;1028;p132"/>
          <p:cNvSpPr txBox="1"/>
          <p:nvPr/>
        </p:nvSpPr>
        <p:spPr>
          <a:xfrm>
            <a:off x="344488" y="3624263"/>
            <a:ext cx="8410575" cy="10207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Regular expression functionality is also available via custom PL functions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Python module ‘</a:t>
            </a:r>
            <a:r>
              <a:rPr lang="en-US" sz="1600" b="0" i="0" u="none" strike="noStrike" cap="none">
                <a:solidFill>
                  <a:schemeClr val="dk1"/>
                </a:solidFill>
                <a:latin typeface="Consolas"/>
                <a:ea typeface="Consolas"/>
                <a:cs typeface="Consolas"/>
                <a:sym typeface="Consolas"/>
              </a:rPr>
              <a:t>re</a:t>
            </a:r>
            <a:r>
              <a:rPr lang="en-US" sz="1600" b="0" i="0" u="none" strike="noStrike" cap="none">
                <a:solidFill>
                  <a:schemeClr val="dk1"/>
                </a:solidFill>
                <a:latin typeface="Arial"/>
                <a:ea typeface="Arial"/>
                <a:cs typeface="Arial"/>
                <a:sym typeface="Arial"/>
              </a:rPr>
              <a:t>’</a:t>
            </a:r>
            <a:endParaRPr sz="1600"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Java module ‘</a:t>
            </a:r>
            <a:r>
              <a:rPr lang="en-US" sz="1600" b="0" i="0" u="none" strike="noStrike" cap="none">
                <a:solidFill>
                  <a:schemeClr val="dk1"/>
                </a:solidFill>
                <a:latin typeface="Consolas"/>
                <a:ea typeface="Consolas"/>
                <a:cs typeface="Consolas"/>
                <a:sym typeface="Consolas"/>
              </a:rPr>
              <a:t>util.regex</a:t>
            </a:r>
            <a:r>
              <a:rPr lang="en-US" sz="16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33"/>
          <p:cNvSpPr txBox="1">
            <a:spLocks noGrp="1"/>
          </p:cNvSpPr>
          <p:nvPr>
            <p:ph type="title"/>
          </p:nvPr>
        </p:nvSpPr>
        <p:spPr>
          <a:xfrm>
            <a:off x="425450" y="177800"/>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2400" b="0" i="0" u="none" strike="noStrike" cap="none">
                <a:solidFill>
                  <a:schemeClr val="dk2"/>
                </a:solidFill>
                <a:latin typeface="Arial"/>
                <a:ea typeface="Arial"/>
                <a:cs typeface="Arial"/>
                <a:sym typeface="Arial"/>
              </a:rPr>
              <a:t>Regular expression syntax</a:t>
            </a:r>
            <a:endParaRPr/>
          </a:p>
        </p:txBody>
      </p:sp>
      <p:sp>
        <p:nvSpPr>
          <p:cNvPr id="1034" name="Google Shape;1034;p133"/>
          <p:cNvSpPr txBox="1">
            <a:spLocks noGrp="1"/>
          </p:cNvSpPr>
          <p:nvPr>
            <p:ph type="body" idx="1"/>
          </p:nvPr>
        </p:nvSpPr>
        <p:spPr>
          <a:xfrm>
            <a:off x="344488" y="836613"/>
            <a:ext cx="8410575" cy="3773487"/>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Basic meta characters</a:t>
            </a:r>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See PostgreSQL </a:t>
            </a:r>
            <a:r>
              <a:rPr lang="en-US" sz="2000" b="0" i="0" u="sng" strike="noStrike" cap="none">
                <a:solidFill>
                  <a:schemeClr val="hlink"/>
                </a:solidFill>
                <a:latin typeface="Arial"/>
                <a:ea typeface="Arial"/>
                <a:cs typeface="Arial"/>
                <a:sym typeface="Arial"/>
                <a:hlinkClick r:id="rId3"/>
              </a:rPr>
              <a:t>website</a:t>
            </a:r>
            <a:endParaRPr sz="2000" b="0" i="0" u="none" strike="noStrike" cap="none">
              <a:solidFill>
                <a:schemeClr val="dk1"/>
              </a:solidFill>
              <a:latin typeface="Arial"/>
              <a:ea typeface="Arial"/>
              <a:cs typeface="Arial"/>
              <a:sym typeface="Arial"/>
            </a:endParaRPr>
          </a:p>
        </p:txBody>
      </p:sp>
      <p:graphicFrame>
        <p:nvGraphicFramePr>
          <p:cNvPr id="1035" name="Google Shape;1035;p133"/>
          <p:cNvGraphicFramePr/>
          <p:nvPr/>
        </p:nvGraphicFramePr>
        <p:xfrm>
          <a:off x="1212850" y="1354138"/>
          <a:ext cx="3000000" cy="3000000"/>
        </p:xfrm>
        <a:graphic>
          <a:graphicData uri="http://schemas.openxmlformats.org/drawingml/2006/table">
            <a:tbl>
              <a:tblPr firstRow="1" bandRow="1">
                <a:noFill/>
                <a:tableStyleId>{F1D832F1-CAA2-477C-A7AB-6532AF03DB55}</a:tableStyleId>
              </a:tblPr>
              <a:tblGrid>
                <a:gridCol w="1457175">
                  <a:extLst>
                    <a:ext uri="{9D8B030D-6E8A-4147-A177-3AD203B41FA5}">
                      <a16:colId xmlns:a16="http://schemas.microsoft.com/office/drawing/2014/main" val="20000"/>
                    </a:ext>
                  </a:extLst>
                </a:gridCol>
                <a:gridCol w="4930925">
                  <a:extLst>
                    <a:ext uri="{9D8B030D-6E8A-4147-A177-3AD203B41FA5}">
                      <a16:colId xmlns:a16="http://schemas.microsoft.com/office/drawing/2014/main" val="20001"/>
                    </a:ext>
                  </a:extLst>
                </a:gridCol>
              </a:tblGrid>
              <a:tr h="28187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Expression</a:t>
                      </a:r>
                      <a:endParaRPr sz="1400" u="none" strike="noStrike" cap="none"/>
                    </a:p>
                  </a:txBody>
                  <a:tcPr marL="91450" marR="91450" marT="34250" marB="34250"/>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Matches</a:t>
                      </a:r>
                      <a:endParaRPr sz="1400" u="none" strike="noStrike" cap="none"/>
                    </a:p>
                  </a:txBody>
                  <a:tcPr marL="91450" marR="91450" marT="34250" marB="34250"/>
                </a:tc>
                <a:extLst>
                  <a:ext uri="{0D108BD9-81ED-4DB2-BD59-A6C34878D82A}">
                    <a16:rowId xmlns:a16="http://schemas.microsoft.com/office/drawing/2014/main" val="10000"/>
                  </a:ext>
                </a:extLst>
              </a:tr>
              <a:tr h="28187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Lemon"/>
                          <a:ea typeface="Lemon"/>
                          <a:cs typeface="Lemon"/>
                          <a:sym typeface="Lemon"/>
                        </a:rPr>
                        <a:t>.</a:t>
                      </a:r>
                      <a:endParaRPr sz="1400" u="none" strike="noStrike" cap="none">
                        <a:latin typeface="Lemon"/>
                        <a:ea typeface="Lemon"/>
                        <a:cs typeface="Lemon"/>
                        <a:sym typeface="Lemon"/>
                      </a:endParaRPr>
                    </a:p>
                  </a:txBody>
                  <a:tcPr marL="91450" marR="91450" marT="34250" marB="34250"/>
                </a:tc>
                <a:tc>
                  <a:txBody>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t>Arbitrary character</a:t>
                      </a:r>
                      <a:endParaRPr sz="1400" u="none" strike="noStrike" cap="none"/>
                    </a:p>
                  </a:txBody>
                  <a:tcPr marL="91450" marR="91450" marT="34250" marB="34250"/>
                </a:tc>
                <a:extLst>
                  <a:ext uri="{0D108BD9-81ED-4DB2-BD59-A6C34878D82A}">
                    <a16:rowId xmlns:a16="http://schemas.microsoft.com/office/drawing/2014/main" val="10001"/>
                  </a:ext>
                </a:extLst>
              </a:tr>
              <a:tr h="28187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Lemon"/>
                          <a:ea typeface="Lemon"/>
                          <a:cs typeface="Lemon"/>
                          <a:sym typeface="Lemon"/>
                        </a:rPr>
                        <a:t>^ </a:t>
                      </a:r>
                      <a:r>
                        <a:rPr lang="en-US" sz="1400" b="0" i="0" u="none" strike="noStrike" cap="none">
                          <a:latin typeface="Arial"/>
                          <a:ea typeface="Arial"/>
                          <a:cs typeface="Arial"/>
                          <a:sym typeface="Arial"/>
                        </a:rPr>
                        <a:t>and </a:t>
                      </a:r>
                      <a:r>
                        <a:rPr lang="en-US" sz="1400" u="none" strike="noStrike" cap="none">
                          <a:latin typeface="Lemon"/>
                          <a:ea typeface="Lemon"/>
                          <a:cs typeface="Lemon"/>
                          <a:sym typeface="Lemon"/>
                        </a:rPr>
                        <a:t>$</a:t>
                      </a:r>
                      <a:endParaRPr sz="1400" u="none" strike="noStrike" cap="none">
                        <a:latin typeface="Lemon"/>
                        <a:ea typeface="Lemon"/>
                        <a:cs typeface="Lemon"/>
                        <a:sym typeface="Lemon"/>
                      </a:endParaRPr>
                    </a:p>
                  </a:txBody>
                  <a:tcPr marL="91450" marR="91450" marT="34250" marB="34250"/>
                </a:tc>
                <a:tc>
                  <a:txBody>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t>Virtual characters for beginning and end</a:t>
                      </a:r>
                      <a:endParaRPr sz="1400" u="none" strike="noStrike" cap="none"/>
                    </a:p>
                  </a:txBody>
                  <a:tcPr marL="91450" marR="91450" marT="34250" marB="34250"/>
                </a:tc>
                <a:extLst>
                  <a:ext uri="{0D108BD9-81ED-4DB2-BD59-A6C34878D82A}">
                    <a16:rowId xmlns:a16="http://schemas.microsoft.com/office/drawing/2014/main" val="10002"/>
                  </a:ext>
                </a:extLst>
              </a:tr>
              <a:tr h="281875">
                <a:tc>
                  <a:txBody>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latin typeface="Lemon"/>
                          <a:ea typeface="Lemon"/>
                          <a:cs typeface="Lemon"/>
                          <a:sym typeface="Lemon"/>
                        </a:rPr>
                        <a:t>*</a:t>
                      </a:r>
                      <a:endParaRPr sz="1400" i="0" u="none" strike="noStrike" cap="none">
                        <a:latin typeface="Lemon"/>
                        <a:ea typeface="Lemon"/>
                        <a:cs typeface="Lemon"/>
                        <a:sym typeface="Lemon"/>
                      </a:endParaRPr>
                    </a:p>
                  </a:txBody>
                  <a:tcPr marL="91450" marR="91450" marT="34250" marB="34250"/>
                </a:tc>
                <a:tc>
                  <a:txBody>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t>Preceding item zero or more times</a:t>
                      </a:r>
                      <a:endParaRPr sz="1400" u="none" strike="noStrike" cap="none"/>
                    </a:p>
                  </a:txBody>
                  <a:tcPr marL="91450" marR="91450" marT="34250" marB="34250"/>
                </a:tc>
                <a:extLst>
                  <a:ext uri="{0D108BD9-81ED-4DB2-BD59-A6C34878D82A}">
                    <a16:rowId xmlns:a16="http://schemas.microsoft.com/office/drawing/2014/main" val="10003"/>
                  </a:ext>
                </a:extLst>
              </a:tr>
              <a:tr h="281875">
                <a:tc>
                  <a:txBody>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latin typeface="Lemon"/>
                          <a:ea typeface="Lemon"/>
                          <a:cs typeface="Lemon"/>
                          <a:sym typeface="Lemon"/>
                        </a:rPr>
                        <a:t>+</a:t>
                      </a:r>
                      <a:endParaRPr sz="1400" i="0" u="none" strike="noStrike" cap="none">
                        <a:latin typeface="Lemon"/>
                        <a:ea typeface="Lemon"/>
                        <a:cs typeface="Lemon"/>
                        <a:sym typeface="Lemon"/>
                      </a:endParaRPr>
                    </a:p>
                  </a:txBody>
                  <a:tcPr marL="91450" marR="91450" marT="34250" marB="34250"/>
                </a:tc>
                <a:tc>
                  <a:txBody>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t>Preceding item one or more times</a:t>
                      </a:r>
                      <a:endParaRPr sz="1400" u="none" strike="noStrike" cap="none"/>
                    </a:p>
                  </a:txBody>
                  <a:tcPr marL="91450" marR="91450" marT="34250" marB="34250"/>
                </a:tc>
                <a:extLst>
                  <a:ext uri="{0D108BD9-81ED-4DB2-BD59-A6C34878D82A}">
                    <a16:rowId xmlns:a16="http://schemas.microsoft.com/office/drawing/2014/main" val="10004"/>
                  </a:ext>
                </a:extLst>
              </a:tr>
              <a:tr h="281875">
                <a:tc>
                  <a:txBody>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latin typeface="Lemon"/>
                          <a:ea typeface="Lemon"/>
                          <a:cs typeface="Lemon"/>
                          <a:sym typeface="Lemon"/>
                        </a:rPr>
                        <a:t>?</a:t>
                      </a:r>
                      <a:endParaRPr sz="1400" i="0" u="none" strike="noStrike" cap="none">
                        <a:latin typeface="Lemon"/>
                        <a:ea typeface="Lemon"/>
                        <a:cs typeface="Lemon"/>
                        <a:sym typeface="Lemon"/>
                      </a:endParaRPr>
                    </a:p>
                  </a:txBody>
                  <a:tcPr marL="91450" marR="91450" marT="34250" marB="34250"/>
                </a:tc>
                <a:tc>
                  <a:txBody>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t>Preceding item is optional</a:t>
                      </a:r>
                      <a:endParaRPr sz="1400" i="0" u="none" strike="noStrike" cap="none"/>
                    </a:p>
                  </a:txBody>
                  <a:tcPr marL="91450" marR="91450" marT="34250" marB="34250"/>
                </a:tc>
                <a:extLst>
                  <a:ext uri="{0D108BD9-81ED-4DB2-BD59-A6C34878D82A}">
                    <a16:rowId xmlns:a16="http://schemas.microsoft.com/office/drawing/2014/main" val="10005"/>
                  </a:ext>
                </a:extLst>
              </a:tr>
              <a:tr h="281875">
                <a:tc>
                  <a:txBody>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a:latin typeface="Lemon"/>
                          <a:ea typeface="Lemon"/>
                          <a:cs typeface="Lemon"/>
                          <a:sym typeface="Lemon"/>
                        </a:rPr>
                        <a:t>{</a:t>
                      </a:r>
                      <a:r>
                        <a:rPr lang="en-US" sz="1400" b="0" i="1" u="none" strike="noStrike" cap="none">
                          <a:latin typeface="Arial"/>
                          <a:ea typeface="Arial"/>
                          <a:cs typeface="Arial"/>
                          <a:sym typeface="Arial"/>
                        </a:rPr>
                        <a:t>n</a:t>
                      </a:r>
                      <a:r>
                        <a:rPr lang="en-US" sz="1400" i="0" u="none" strike="noStrike" cap="none">
                          <a:latin typeface="Lemon"/>
                          <a:ea typeface="Lemon"/>
                          <a:cs typeface="Lemon"/>
                          <a:sym typeface="Lemon"/>
                        </a:rPr>
                        <a:t>}</a:t>
                      </a:r>
                      <a:endParaRPr sz="1400" i="0" u="none" strike="noStrike" cap="none">
                        <a:latin typeface="Lemon"/>
                        <a:ea typeface="Lemon"/>
                        <a:cs typeface="Lemon"/>
                        <a:sym typeface="Lemon"/>
                      </a:endParaRPr>
                    </a:p>
                  </a:txBody>
                  <a:tcPr marL="91450" marR="91450" marT="34250" marB="34250"/>
                </a:tc>
                <a:tc>
                  <a:txBody>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t>Preceding item </a:t>
                      </a:r>
                      <a:r>
                        <a:rPr lang="en-US" sz="1400" i="1" u="none" strike="noStrike" cap="none"/>
                        <a:t>n</a:t>
                      </a:r>
                      <a:r>
                        <a:rPr lang="en-US" sz="1400" i="0" u="none" strike="noStrike" cap="none"/>
                        <a:t> times</a:t>
                      </a:r>
                      <a:endParaRPr sz="1400" u="none" strike="noStrike" cap="none"/>
                    </a:p>
                  </a:txBody>
                  <a:tcPr marL="91450" marR="91450" marT="34250" marB="34250"/>
                </a:tc>
                <a:extLst>
                  <a:ext uri="{0D108BD9-81ED-4DB2-BD59-A6C34878D82A}">
                    <a16:rowId xmlns:a16="http://schemas.microsoft.com/office/drawing/2014/main" val="10006"/>
                  </a:ext>
                </a:extLst>
              </a:tr>
              <a:tr h="281875">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latin typeface="Arial"/>
                          <a:ea typeface="Arial"/>
                          <a:cs typeface="Arial"/>
                          <a:sym typeface="Arial"/>
                        </a:rPr>
                        <a:t>a</a:t>
                      </a:r>
                      <a:r>
                        <a:rPr lang="en-US" sz="1400" i="0" u="none" strike="noStrike" cap="none">
                          <a:latin typeface="Lemon"/>
                          <a:ea typeface="Lemon"/>
                          <a:cs typeface="Lemon"/>
                          <a:sym typeface="Lemon"/>
                        </a:rPr>
                        <a:t>|</a:t>
                      </a:r>
                      <a:r>
                        <a:rPr lang="en-US" sz="1400" b="0" i="1" u="none" strike="noStrike" cap="none">
                          <a:latin typeface="Arial"/>
                          <a:ea typeface="Arial"/>
                          <a:cs typeface="Arial"/>
                          <a:sym typeface="Arial"/>
                        </a:rPr>
                        <a:t>b</a:t>
                      </a:r>
                      <a:endParaRPr sz="1400" b="0" i="1" u="none" strike="noStrike" cap="none">
                        <a:latin typeface="Arial"/>
                        <a:ea typeface="Arial"/>
                        <a:cs typeface="Arial"/>
                        <a:sym typeface="Arial"/>
                      </a:endParaRPr>
                    </a:p>
                  </a:txBody>
                  <a:tcPr marL="91450" marR="91450" marT="34250" marB="34250"/>
                </a:tc>
                <a:tc>
                  <a:txBody>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t>Item </a:t>
                      </a:r>
                      <a:r>
                        <a:rPr lang="en-US" sz="1400" i="1" u="none" strike="noStrike" cap="none"/>
                        <a:t>a</a:t>
                      </a:r>
                      <a:r>
                        <a:rPr lang="en-US" sz="1400" i="0" u="none" strike="noStrike" cap="none"/>
                        <a:t> or </a:t>
                      </a:r>
                      <a:r>
                        <a:rPr lang="en-US" sz="1400" i="1" u="none" strike="noStrike" cap="none"/>
                        <a:t>b</a:t>
                      </a:r>
                      <a:endParaRPr sz="1400" i="1" u="none" strike="noStrike" cap="none"/>
                    </a:p>
                  </a:txBody>
                  <a:tcPr marL="91450" marR="91450" marT="34250" marB="34250"/>
                </a:tc>
                <a:extLst>
                  <a:ext uri="{0D108BD9-81ED-4DB2-BD59-A6C34878D82A}">
                    <a16:rowId xmlns:a16="http://schemas.microsoft.com/office/drawing/2014/main" val="10007"/>
                  </a:ext>
                </a:extLst>
              </a:tr>
              <a:tr h="281875">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latin typeface="Arial"/>
                          <a:ea typeface="Arial"/>
                          <a:cs typeface="Arial"/>
                          <a:sym typeface="Arial"/>
                        </a:rPr>
                        <a:t>…</a:t>
                      </a:r>
                      <a:endParaRPr sz="1400" b="0" i="1" u="none" strike="noStrike" cap="none">
                        <a:latin typeface="Arial"/>
                        <a:ea typeface="Arial"/>
                        <a:cs typeface="Arial"/>
                        <a:sym typeface="Arial"/>
                      </a:endParaRPr>
                    </a:p>
                  </a:txBody>
                  <a:tcPr marL="91450" marR="91450" marT="34250" marB="34250"/>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a:t>
                      </a:r>
                      <a:endParaRPr sz="1400" u="none" strike="noStrike" cap="none"/>
                    </a:p>
                  </a:txBody>
                  <a:tcPr marL="91450" marR="91450" marT="34250" marB="34250"/>
                </a:tc>
                <a:extLst>
                  <a:ext uri="{0D108BD9-81ED-4DB2-BD59-A6C34878D82A}">
                    <a16:rowId xmlns:a16="http://schemas.microsoft.com/office/drawing/2014/main" val="10008"/>
                  </a:ext>
                </a:extLst>
              </a:tr>
            </a:tbl>
          </a:graphicData>
        </a:graphic>
      </p:graphicFrame>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34"/>
          <p:cNvSpPr txBox="1">
            <a:spLocks noGrp="1"/>
          </p:cNvSpPr>
          <p:nvPr>
            <p:ph type="title"/>
          </p:nvPr>
        </p:nvSpPr>
        <p:spPr>
          <a:xfrm>
            <a:off x="425450" y="177800"/>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2400" b="0" i="0" u="none" strike="noStrike" cap="none">
                <a:solidFill>
                  <a:schemeClr val="dk2"/>
                </a:solidFill>
                <a:latin typeface="Arial"/>
                <a:ea typeface="Arial"/>
                <a:cs typeface="Arial"/>
                <a:sym typeface="Arial"/>
              </a:rPr>
              <a:t>N-grams</a:t>
            </a:r>
            <a:endParaRPr/>
          </a:p>
        </p:txBody>
      </p:sp>
      <p:sp>
        <p:nvSpPr>
          <p:cNvPr id="1041" name="Google Shape;1041;p134"/>
          <p:cNvSpPr txBox="1">
            <a:spLocks noGrp="1"/>
          </p:cNvSpPr>
          <p:nvPr>
            <p:ph type="body" idx="1"/>
          </p:nvPr>
        </p:nvSpPr>
        <p:spPr>
          <a:xfrm>
            <a:off x="344488" y="836613"/>
            <a:ext cx="8410575" cy="3382962"/>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Often used in Markov models</a:t>
            </a:r>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Higher order n-grams preserve context in which words appear</a:t>
            </a:r>
            <a:endParaRPr/>
          </a:p>
          <a:p>
            <a:pPr marL="228600" marR="0" lvl="0" indent="-228600" algn="l" rtl="0">
              <a:lnSpc>
                <a:spcPct val="100000"/>
              </a:lnSpc>
              <a:spcBef>
                <a:spcPts val="12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Example: </a:t>
            </a:r>
            <a:endParaRPr/>
          </a:p>
          <a:p>
            <a:pPr marL="0" marR="0" lvl="0" indent="0" algn="l" rtl="0">
              <a:lnSpc>
                <a:spcPct val="100000"/>
              </a:lnSpc>
              <a:spcBef>
                <a:spcPts val="1200"/>
              </a:spcBef>
              <a:spcAft>
                <a:spcPts val="0"/>
              </a:spcAft>
              <a:buClr>
                <a:schemeClr val="accent1"/>
              </a:buClr>
              <a:buSzPts val="2000"/>
              <a:buFont typeface="Noto Sans Symbols"/>
              <a:buNone/>
            </a:pPr>
            <a:r>
              <a:rPr lang="en-US" sz="2000" b="0" i="0" u="none" strike="noStrike" cap="none">
                <a:solidFill>
                  <a:schemeClr val="dk1"/>
                </a:solidFill>
                <a:latin typeface="Arial"/>
                <a:ea typeface="Arial"/>
                <a:cs typeface="Arial"/>
                <a:sym typeface="Arial"/>
              </a:rPr>
              <a:t>	</a:t>
            </a:r>
            <a:r>
              <a:rPr lang="en-US" sz="2000" b="0" i="1" u="none" strike="noStrike" cap="none">
                <a:solidFill>
                  <a:schemeClr val="dk1"/>
                </a:solidFill>
                <a:latin typeface="Arial"/>
                <a:ea typeface="Arial"/>
                <a:cs typeface="Arial"/>
                <a:sym typeface="Arial"/>
              </a:rPr>
              <a:t>“The quick brown fox jumped over the lazy dog.”</a:t>
            </a:r>
            <a:endParaRPr/>
          </a:p>
          <a:p>
            <a:pPr marL="457200" marR="0" lvl="1" indent="0" algn="l" rtl="0">
              <a:lnSpc>
                <a:spcPct val="100000"/>
              </a:lnSpc>
              <a:spcBef>
                <a:spcPts val="300"/>
              </a:spcBef>
              <a:spcAft>
                <a:spcPts val="0"/>
              </a:spcAft>
              <a:buClr>
                <a:schemeClr val="accent1"/>
              </a:buClr>
              <a:buSzPts val="400"/>
              <a:buFont typeface="Verdana"/>
              <a:buNone/>
            </a:pPr>
            <a:endParaRPr sz="400" b="0" i="1" u="none" strike="noStrike" cap="none">
              <a:solidFill>
                <a:schemeClr val="dk1"/>
              </a:solidFill>
              <a:latin typeface="Arial"/>
              <a:ea typeface="Arial"/>
              <a:cs typeface="Arial"/>
              <a:sym typeface="Arial"/>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p:txBody>
      </p:sp>
      <p:graphicFrame>
        <p:nvGraphicFramePr>
          <p:cNvPr id="1042" name="Google Shape;1042;p134"/>
          <p:cNvGraphicFramePr/>
          <p:nvPr/>
        </p:nvGraphicFramePr>
        <p:xfrm>
          <a:off x="660400" y="2678113"/>
          <a:ext cx="3000000" cy="3000000"/>
        </p:xfrm>
        <a:graphic>
          <a:graphicData uri="http://schemas.openxmlformats.org/drawingml/2006/table">
            <a:tbl>
              <a:tblPr firstRow="1" bandRow="1">
                <a:noFill/>
                <a:tableStyleId>{7A75209D-A06B-4EA5-82F9-ADC7E9516661}</a:tableStyleId>
              </a:tblPr>
              <a:tblGrid>
                <a:gridCol w="1088675">
                  <a:extLst>
                    <a:ext uri="{9D8B030D-6E8A-4147-A177-3AD203B41FA5}">
                      <a16:colId xmlns:a16="http://schemas.microsoft.com/office/drawing/2014/main" val="20000"/>
                    </a:ext>
                  </a:extLst>
                </a:gridCol>
                <a:gridCol w="6974250">
                  <a:extLst>
                    <a:ext uri="{9D8B030D-6E8A-4147-A177-3AD203B41FA5}">
                      <a16:colId xmlns:a16="http://schemas.microsoft.com/office/drawing/2014/main" val="20001"/>
                    </a:ext>
                  </a:extLst>
                </a:gridCol>
              </a:tblGrid>
              <a:tr h="320275">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Unigram:</a:t>
                      </a:r>
                      <a:endParaRPr sz="1500" b="1" u="none" strike="noStrike" cap="none"/>
                    </a:p>
                  </a:txBody>
                  <a:tcPr marL="91450" marR="91450" marT="45750" marB="45750"/>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t>(The), (quick), (brown), ...</a:t>
                      </a:r>
                      <a:endParaRPr sz="1500" b="0" u="none" strike="noStrike" cap="none"/>
                    </a:p>
                  </a:txBody>
                  <a:tcPr marL="91450" marR="91450" marT="45750" marB="45750"/>
                </a:tc>
                <a:extLst>
                  <a:ext uri="{0D108BD9-81ED-4DB2-BD59-A6C34878D82A}">
                    <a16:rowId xmlns:a16="http://schemas.microsoft.com/office/drawing/2014/main" val="10000"/>
                  </a:ext>
                </a:extLst>
              </a:tr>
              <a:tr h="320275">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Bigram:</a:t>
                      </a:r>
                      <a:endParaRPr sz="1400" u="none" strike="noStrike" cap="none"/>
                    </a:p>
                  </a:txBody>
                  <a:tcPr marL="91450" marR="91450" marT="45750" marB="45750"/>
                </a:tc>
                <a:tc>
                  <a:txBody>
                    <a:bodyPr/>
                    <a:lstStyle/>
                    <a:p>
                      <a:pPr marL="0" marR="0" lvl="0" indent="0" algn="l" rtl="0">
                        <a:lnSpc>
                          <a:spcPct val="100000"/>
                        </a:lnSpc>
                        <a:spcBef>
                          <a:spcPts val="0"/>
                        </a:spcBef>
                        <a:spcAft>
                          <a:spcPts val="0"/>
                        </a:spcAft>
                        <a:buClr>
                          <a:schemeClr val="dk1"/>
                        </a:buClr>
                        <a:buSzPts val="1500"/>
                        <a:buFont typeface="Arial"/>
                        <a:buNone/>
                      </a:pPr>
                      <a:r>
                        <a:rPr lang="en-US" sz="1500" u="none" strike="noStrike" cap="none"/>
                        <a:t>(The, quick), (quick, brown), (brown, fox), …</a:t>
                      </a:r>
                      <a:endParaRPr sz="1500" u="none" strike="noStrike" cap="none"/>
                    </a:p>
                  </a:txBody>
                  <a:tcPr marL="91450" marR="91450" marT="45750" marB="45750"/>
                </a:tc>
                <a:extLst>
                  <a:ext uri="{0D108BD9-81ED-4DB2-BD59-A6C34878D82A}">
                    <a16:rowId xmlns:a16="http://schemas.microsoft.com/office/drawing/2014/main" val="10001"/>
                  </a:ext>
                </a:extLst>
              </a:tr>
              <a:tr h="320275">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Trigram:</a:t>
                      </a:r>
                      <a:endParaRPr sz="1500" b="1" u="none" strike="noStrike" cap="none"/>
                    </a:p>
                  </a:txBody>
                  <a:tcPr marL="91450" marR="91450" marT="45750" marB="45750"/>
                </a:tc>
                <a:tc>
                  <a:txBody>
                    <a:bodyPr/>
                    <a:lstStyle/>
                    <a:p>
                      <a:pPr marL="0" marR="0" lvl="0" indent="0" algn="l" rtl="0">
                        <a:lnSpc>
                          <a:spcPct val="100000"/>
                        </a:lnSpc>
                        <a:spcBef>
                          <a:spcPts val="0"/>
                        </a:spcBef>
                        <a:spcAft>
                          <a:spcPts val="0"/>
                        </a:spcAft>
                        <a:buClr>
                          <a:schemeClr val="dk1"/>
                        </a:buClr>
                        <a:buSzPts val="1500"/>
                        <a:buFont typeface="Arial"/>
                        <a:buNone/>
                      </a:pPr>
                      <a:r>
                        <a:rPr lang="en-US" sz="1500" u="none" strike="noStrike" cap="none"/>
                        <a:t>(The, quick, brown), (quick, brown, fox), (brown, fox, jumps), …</a:t>
                      </a:r>
                      <a:endParaRPr sz="1500" u="none" strike="noStrike" cap="none"/>
                    </a:p>
                  </a:txBody>
                  <a:tcPr marL="91450" marR="91450" marT="45750" marB="45750"/>
                </a:tc>
                <a:extLst>
                  <a:ext uri="{0D108BD9-81ED-4DB2-BD59-A6C34878D82A}">
                    <a16:rowId xmlns:a16="http://schemas.microsoft.com/office/drawing/2014/main" val="10002"/>
                  </a:ext>
                </a:extLst>
              </a:tr>
              <a:tr h="320275">
                <a:tc>
                  <a:txBody>
                    <a:bodyPr/>
                    <a:lstStyle/>
                    <a:p>
                      <a:pPr marL="0" marR="0" lvl="0" indent="0" algn="l" rtl="0">
                        <a:lnSpc>
                          <a:spcPct val="100000"/>
                        </a:lnSpc>
                        <a:spcBef>
                          <a:spcPts val="0"/>
                        </a:spcBef>
                        <a:spcAft>
                          <a:spcPts val="0"/>
                        </a:spcAft>
                        <a:buClr>
                          <a:schemeClr val="dk1"/>
                        </a:buClr>
                        <a:buSzPts val="1500"/>
                        <a:buFont typeface="Arial"/>
                        <a:buNone/>
                      </a:pPr>
                      <a:r>
                        <a:rPr lang="en-US" sz="1500" b="1" u="none" strike="noStrike" cap="none"/>
                        <a:t>4-gram:</a:t>
                      </a:r>
                      <a:endParaRPr sz="1500" b="1" u="none" strike="noStrike" cap="none"/>
                    </a:p>
                  </a:txBody>
                  <a:tcPr marL="91450" marR="91450" marT="45750" marB="45750"/>
                </a:tc>
                <a:tc>
                  <a:txBody>
                    <a:bodyPr/>
                    <a:lstStyle/>
                    <a:p>
                      <a:pPr marL="0" marR="0" lvl="0" indent="0" algn="l" rtl="0">
                        <a:lnSpc>
                          <a:spcPct val="100000"/>
                        </a:lnSpc>
                        <a:spcBef>
                          <a:spcPts val="0"/>
                        </a:spcBef>
                        <a:spcAft>
                          <a:spcPts val="0"/>
                        </a:spcAft>
                        <a:buClr>
                          <a:schemeClr val="dk1"/>
                        </a:buClr>
                        <a:buSzPts val="1500"/>
                        <a:buFont typeface="Arial"/>
                        <a:buNone/>
                      </a:pPr>
                      <a:r>
                        <a:rPr lang="en-US" sz="1500" u="none" strike="noStrike" cap="none"/>
                        <a:t>(The, quick, brown, fox), (quick, brown, fox, jumps), (brown, fox, jumps, over), …</a:t>
                      </a:r>
                      <a:endParaRPr sz="1500" u="none" strike="noStrike" cap="none"/>
                    </a:p>
                  </a:txBody>
                  <a:tcPr marL="91450" marR="91450" marT="45750" marB="45750"/>
                </a:tc>
                <a:extLst>
                  <a:ext uri="{0D108BD9-81ED-4DB2-BD59-A6C34878D82A}">
                    <a16:rowId xmlns:a16="http://schemas.microsoft.com/office/drawing/2014/main" val="10003"/>
                  </a:ext>
                </a:extLst>
              </a:tr>
            </a:tbl>
          </a:graphicData>
        </a:graphic>
      </p:graphicFrame>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35"/>
          <p:cNvSpPr txBox="1">
            <a:spLocks noGrp="1"/>
          </p:cNvSpPr>
          <p:nvPr>
            <p:ph type="title"/>
          </p:nvPr>
        </p:nvSpPr>
        <p:spPr>
          <a:xfrm>
            <a:off x="425450" y="177800"/>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2400" b="0" i="0" u="none" strike="noStrike" cap="none">
                <a:solidFill>
                  <a:schemeClr val="dk2"/>
                </a:solidFill>
                <a:latin typeface="Arial"/>
                <a:ea typeface="Arial"/>
                <a:cs typeface="Arial"/>
                <a:sym typeface="Arial"/>
              </a:rPr>
              <a:t>PL/Python to extract n-grams</a:t>
            </a:r>
            <a:endParaRPr/>
          </a:p>
        </p:txBody>
      </p:sp>
      <p:sp>
        <p:nvSpPr>
          <p:cNvPr id="1048" name="Google Shape;1048;p135"/>
          <p:cNvSpPr/>
          <p:nvPr/>
        </p:nvSpPr>
        <p:spPr>
          <a:xfrm>
            <a:off x="317500" y="660400"/>
            <a:ext cx="8382000" cy="24622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408080"/>
                </a:solidFill>
                <a:latin typeface="Arial"/>
                <a:ea typeface="Arial"/>
                <a:cs typeface="Arial"/>
                <a:sym typeface="Arial"/>
              </a:rPr>
              <a:t>/* Extract n-grams from a text field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40808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7F0055"/>
                </a:solidFill>
                <a:latin typeface="Arial"/>
                <a:ea typeface="Arial"/>
                <a:cs typeface="Arial"/>
                <a:sym typeface="Arial"/>
              </a:rPr>
              <a:t>CREATE</a:t>
            </a:r>
            <a:r>
              <a:rPr lang="en-US" sz="1100" b="1" i="0" u="none" strike="noStrike" cap="none">
                <a:solidFill>
                  <a:srgbClr val="000000"/>
                </a:solidFill>
                <a:latin typeface="Arial"/>
                <a:ea typeface="Arial"/>
                <a:cs typeface="Arial"/>
                <a:sym typeface="Arial"/>
              </a:rPr>
              <a:t> </a:t>
            </a:r>
            <a:r>
              <a:rPr lang="en-US" sz="1100" b="1" i="0" u="none" strike="noStrike" cap="none">
                <a:solidFill>
                  <a:srgbClr val="7F0055"/>
                </a:solidFill>
                <a:latin typeface="Arial"/>
                <a:ea typeface="Arial"/>
                <a:cs typeface="Arial"/>
                <a:sym typeface="Arial"/>
              </a:rPr>
              <a:t>OR</a:t>
            </a:r>
            <a:r>
              <a:rPr lang="en-US" sz="1100" b="1" i="0" u="none" strike="noStrike" cap="none">
                <a:solidFill>
                  <a:srgbClr val="000000"/>
                </a:solidFill>
                <a:latin typeface="Arial"/>
                <a:ea typeface="Arial"/>
                <a:cs typeface="Arial"/>
                <a:sym typeface="Arial"/>
              </a:rPr>
              <a:t> </a:t>
            </a:r>
            <a:r>
              <a:rPr lang="en-US" sz="1100" b="1" i="0" u="none" strike="noStrike" cap="none">
                <a:solidFill>
                  <a:srgbClr val="000080"/>
                </a:solidFill>
                <a:latin typeface="Arial"/>
                <a:ea typeface="Arial"/>
                <a:cs typeface="Arial"/>
                <a:sym typeface="Arial"/>
              </a:rPr>
              <a:t>REPLACE</a:t>
            </a:r>
            <a:r>
              <a:rPr lang="en-US" sz="1100" b="1" i="0" u="none" strike="noStrike" cap="none">
                <a:solidFill>
                  <a:srgbClr val="000000"/>
                </a:solidFill>
                <a:latin typeface="Arial"/>
                <a:ea typeface="Arial"/>
                <a:cs typeface="Arial"/>
                <a:sym typeface="Arial"/>
              </a:rPr>
              <a:t> FUNCTION extract_ngrams(textfield text, min_n </a:t>
            </a:r>
            <a:r>
              <a:rPr lang="en-US" sz="1100" b="1" i="0" u="none" strike="noStrike" cap="none">
                <a:solidFill>
                  <a:srgbClr val="4000C8"/>
                </a:solidFill>
                <a:latin typeface="Arial"/>
                <a:ea typeface="Arial"/>
                <a:cs typeface="Arial"/>
                <a:sym typeface="Arial"/>
              </a:rPr>
              <a:t>integer</a:t>
            </a:r>
            <a:r>
              <a:rPr lang="en-US" sz="1100" b="1" i="0" u="none" strike="noStrike" cap="none">
                <a:solidFill>
                  <a:srgbClr val="000000"/>
                </a:solidFill>
                <a:latin typeface="Arial"/>
                <a:ea typeface="Arial"/>
                <a:cs typeface="Arial"/>
                <a:sym typeface="Arial"/>
              </a:rPr>
              <a:t>, max_n </a:t>
            </a:r>
            <a:r>
              <a:rPr lang="en-US" sz="1100" b="1" i="0" u="none" strike="noStrike" cap="none">
                <a:solidFill>
                  <a:srgbClr val="4000C8"/>
                </a:solidFill>
                <a:latin typeface="Arial"/>
                <a:ea typeface="Arial"/>
                <a:cs typeface="Arial"/>
                <a:sym typeface="Arial"/>
              </a:rPr>
              <a:t>integer</a:t>
            </a:r>
            <a:r>
              <a:rPr lang="en-US" sz="1100" b="1"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RETURNS text[] </a:t>
            </a:r>
            <a:r>
              <a:rPr lang="en-US" sz="1100" b="1" i="0" u="none" strike="noStrike" cap="none">
                <a:solidFill>
                  <a:srgbClr val="7F0055"/>
                </a:solidFill>
                <a:latin typeface="Arial"/>
                <a:ea typeface="Arial"/>
                <a:cs typeface="Arial"/>
                <a:sym typeface="Arial"/>
              </a:rPr>
              <a:t>AS  </a:t>
            </a:r>
            <a:r>
              <a:rPr lang="en-US" sz="1100" b="0" i="0" u="none" strike="noStrike" cap="none">
                <a:solidFill>
                  <a:srgbClr val="000000"/>
                </a:solidFill>
                <a:latin typeface="Arial"/>
                <a:ea typeface="Arial"/>
                <a:cs typeface="Arial"/>
                <a:sym typeface="Arial"/>
              </a:rPr>
              <a:t>$BODY$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if textfield == None: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return None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tokens = textfield.split(</a:t>
            </a:r>
            <a:r>
              <a:rPr lang="en-US" sz="1100" b="0" i="0" u="none" strike="noStrike" cap="none">
                <a:solidFill>
                  <a:srgbClr val="008000"/>
                </a:solidFill>
                <a:latin typeface="Arial"/>
                <a:ea typeface="Arial"/>
                <a:cs typeface="Arial"/>
                <a:sym typeface="Arial"/>
              </a:rPr>
              <a:t>" "</a:t>
            </a:r>
            <a:r>
              <a:rPr lang="en-US" sz="1100" b="0" i="0" u="none" strike="noStrike" cap="none">
                <a:solidFill>
                  <a:srgbClr val="000000"/>
                </a:solidFill>
                <a:latin typeface="Arial"/>
                <a:ea typeface="Arial"/>
                <a:cs typeface="Arial"/>
                <a:sym typeface="Arial"/>
              </a:rPr>
              <a:t>) # tokenize by whitespace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list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n_tokens = len(tokens)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80"/>
                </a:solidFill>
                <a:latin typeface="Arial"/>
                <a:ea typeface="Arial"/>
                <a:cs typeface="Arial"/>
                <a:sym typeface="Arial"/>
              </a:rPr>
              <a:t>for</a:t>
            </a:r>
            <a:r>
              <a:rPr lang="en-US" sz="1100" b="0" i="0" u="none" strike="noStrike" cap="none">
                <a:solidFill>
                  <a:srgbClr val="000000"/>
                </a:solidFill>
                <a:latin typeface="Arial"/>
                <a:ea typeface="Arial"/>
                <a:cs typeface="Arial"/>
                <a:sym typeface="Arial"/>
              </a:rPr>
              <a:t> i </a:t>
            </a:r>
            <a:r>
              <a:rPr lang="en-US" sz="1100" b="1" i="0" u="none" strike="noStrike" cap="none">
                <a:solidFill>
                  <a:srgbClr val="7F0055"/>
                </a:solidFill>
                <a:latin typeface="Arial"/>
                <a:ea typeface="Arial"/>
                <a:cs typeface="Arial"/>
                <a:sym typeface="Arial"/>
              </a:rPr>
              <a:t>in</a:t>
            </a:r>
            <a:r>
              <a:rPr lang="en-US" sz="1100" b="1" i="0" u="none" strike="noStrike" cap="none">
                <a:solidFill>
                  <a:srgbClr val="000000"/>
                </a:solidFill>
                <a:latin typeface="Arial"/>
                <a:ea typeface="Arial"/>
                <a:cs typeface="Arial"/>
                <a:sym typeface="Arial"/>
              </a:rPr>
              <a:t> xrange(n_tokens):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a:t>
            </a:r>
            <a:r>
              <a:rPr lang="en-US" sz="1100" b="0" i="0" u="none" strike="noStrike" cap="none">
                <a:solidFill>
                  <a:srgbClr val="000080"/>
                </a:solidFill>
                <a:latin typeface="Arial"/>
                <a:ea typeface="Arial"/>
                <a:cs typeface="Arial"/>
                <a:sym typeface="Arial"/>
              </a:rPr>
              <a:t>for</a:t>
            </a:r>
            <a:r>
              <a:rPr lang="en-US" sz="1100" b="0" i="0" u="none" strike="noStrike" cap="none">
                <a:solidFill>
                  <a:srgbClr val="000000"/>
                </a:solidFill>
                <a:latin typeface="Arial"/>
                <a:ea typeface="Arial"/>
                <a:cs typeface="Arial"/>
                <a:sym typeface="Arial"/>
              </a:rPr>
              <a:t> j </a:t>
            </a:r>
            <a:r>
              <a:rPr lang="en-US" sz="1100" b="1" i="0" u="none" strike="noStrike" cap="none">
                <a:solidFill>
                  <a:srgbClr val="7F0055"/>
                </a:solidFill>
                <a:latin typeface="Arial"/>
                <a:ea typeface="Arial"/>
                <a:cs typeface="Arial"/>
                <a:sym typeface="Arial"/>
              </a:rPr>
              <a:t>in</a:t>
            </a:r>
            <a:r>
              <a:rPr lang="en-US" sz="1100" b="1" i="0" u="none" strike="noStrike" cap="none">
                <a:solidFill>
                  <a:srgbClr val="000000"/>
                </a:solidFill>
                <a:latin typeface="Arial"/>
                <a:ea typeface="Arial"/>
                <a:cs typeface="Arial"/>
                <a:sym typeface="Arial"/>
              </a:rPr>
              <a:t> xrange(i+min_n, </a:t>
            </a:r>
            <a:r>
              <a:rPr lang="en-US" sz="1100" b="1" i="0" u="none" strike="noStrike" cap="none">
                <a:solidFill>
                  <a:srgbClr val="000080"/>
                </a:solidFill>
                <a:latin typeface="Arial"/>
                <a:ea typeface="Arial"/>
                <a:cs typeface="Arial"/>
                <a:sym typeface="Arial"/>
              </a:rPr>
              <a:t>min</a:t>
            </a:r>
            <a:r>
              <a:rPr lang="en-US" sz="1100" b="1" i="0" u="none" strike="noStrike" cap="none">
                <a:solidFill>
                  <a:srgbClr val="000000"/>
                </a:solidFill>
                <a:latin typeface="Arial"/>
                <a:ea typeface="Arial"/>
                <a:cs typeface="Arial"/>
                <a:sym typeface="Arial"/>
              </a:rPr>
              <a:t>(n_tokens, i+max_n)+1):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list.append(</a:t>
            </a:r>
            <a:r>
              <a:rPr lang="en-US" sz="1100" b="0" i="0" u="none" strike="noStrike" cap="none">
                <a:solidFill>
                  <a:srgbClr val="0000FF"/>
                </a:solidFill>
                <a:latin typeface="Arial"/>
                <a:ea typeface="Arial"/>
                <a:cs typeface="Arial"/>
                <a:sym typeface="Arial"/>
              </a:rPr>
              <a:t>' '</a:t>
            </a:r>
            <a:r>
              <a:rPr lang="en-US" sz="1100" b="0" i="0" u="none" strike="noStrike" cap="none">
                <a:solidFill>
                  <a:srgbClr val="000000"/>
                </a:solidFill>
                <a:latin typeface="Arial"/>
                <a:ea typeface="Arial"/>
                <a:cs typeface="Arial"/>
                <a:sym typeface="Arial"/>
              </a:rPr>
              <a:t>.</a:t>
            </a:r>
            <a:r>
              <a:rPr lang="en-US" sz="1100" b="1" i="0" u="none" strike="noStrike" cap="none">
                <a:solidFill>
                  <a:srgbClr val="7F0055"/>
                </a:solidFill>
                <a:latin typeface="Arial"/>
                <a:ea typeface="Arial"/>
                <a:cs typeface="Arial"/>
                <a:sym typeface="Arial"/>
              </a:rPr>
              <a:t>join</a:t>
            </a:r>
            <a:r>
              <a:rPr lang="en-US" sz="1100" b="1" i="0" u="none" strike="noStrike" cap="none">
                <a:solidFill>
                  <a:srgbClr val="000000"/>
                </a:solidFill>
                <a:latin typeface="Arial"/>
                <a:ea typeface="Arial"/>
                <a:cs typeface="Arial"/>
                <a:sym typeface="Arial"/>
              </a:rPr>
              <a:t>(tokens[i:j]))</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return 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$BODY$ LANGUAGE plpythonu IMMUTABLE;</a:t>
            </a:r>
            <a:endParaRPr sz="1100" b="0" i="0" u="none" strike="noStrike" cap="none">
              <a:solidFill>
                <a:schemeClr val="dk1"/>
              </a:solidFill>
              <a:latin typeface="Arial"/>
              <a:ea typeface="Arial"/>
              <a:cs typeface="Arial"/>
              <a:sym typeface="Arial"/>
            </a:endParaRPr>
          </a:p>
        </p:txBody>
      </p:sp>
      <p:sp>
        <p:nvSpPr>
          <p:cNvPr id="1049" name="Google Shape;1049;p135"/>
          <p:cNvSpPr txBox="1">
            <a:spLocks noGrp="1"/>
          </p:cNvSpPr>
          <p:nvPr>
            <p:ph type="body" idx="1"/>
          </p:nvPr>
        </p:nvSpPr>
        <p:spPr>
          <a:xfrm>
            <a:off x="80963" y="3365500"/>
            <a:ext cx="9063037" cy="13970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Example:</a:t>
            </a:r>
            <a:endParaRPr/>
          </a:p>
          <a:p>
            <a:pPr marL="457200" marR="0" lvl="1" indent="0" algn="l" rtl="0">
              <a:lnSpc>
                <a:spcPct val="100000"/>
              </a:lnSpc>
              <a:spcBef>
                <a:spcPts val="300"/>
              </a:spcBef>
              <a:spcAft>
                <a:spcPts val="0"/>
              </a:spcAft>
              <a:buClr>
                <a:schemeClr val="accent1"/>
              </a:buClr>
              <a:buSzPts val="1400"/>
              <a:buFont typeface="Verdana"/>
              <a:buNone/>
            </a:pPr>
            <a:r>
              <a:rPr lang="en-US" sz="1400" b="0" i="0" u="none" strike="noStrike" cap="none">
                <a:solidFill>
                  <a:srgbClr val="0000FF"/>
                </a:solidFill>
                <a:latin typeface="Consolas"/>
                <a:ea typeface="Consolas"/>
                <a:cs typeface="Consolas"/>
                <a:sym typeface="Consolas"/>
              </a:rPr>
              <a:t>SELECT </a:t>
            </a:r>
            <a:r>
              <a:rPr lang="en-US" sz="1400" b="0" i="0" u="none" strike="noStrike" cap="none">
                <a:solidFill>
                  <a:schemeClr val="dk1"/>
                </a:solidFill>
                <a:latin typeface="Consolas"/>
                <a:ea typeface="Consolas"/>
                <a:cs typeface="Consolas"/>
                <a:sym typeface="Consolas"/>
              </a:rPr>
              <a:t>extract_ngrams('The quick brown fox jumped over the lazy dog', 2, 2);</a:t>
            </a:r>
            <a:endParaRPr/>
          </a:p>
          <a:p>
            <a:pPr marL="457200" marR="0" lvl="1" indent="0" algn="l" rtl="0">
              <a:lnSpc>
                <a:spcPct val="100000"/>
              </a:lnSpc>
              <a:spcBef>
                <a:spcPts val="300"/>
              </a:spcBef>
              <a:spcAft>
                <a:spcPts val="0"/>
              </a:spcAft>
              <a:buClr>
                <a:schemeClr val="accent1"/>
              </a:buClr>
              <a:buSzPts val="1400"/>
              <a:buFont typeface="Verdana"/>
              <a:buNone/>
            </a:pPr>
            <a:endParaRPr sz="1400" b="1" i="0" u="none" strike="noStrike" cap="none">
              <a:solidFill>
                <a:schemeClr val="dk1"/>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400"/>
              <a:buFont typeface="Verdana"/>
              <a:buNone/>
            </a:pPr>
            <a:r>
              <a:rPr lang="en-US" sz="1400" b="1" i="0" u="none" strike="noStrike" cap="none">
                <a:solidFill>
                  <a:schemeClr val="dk1"/>
                </a:solidFill>
                <a:latin typeface="Arial"/>
                <a:ea typeface="Arial"/>
                <a:cs typeface="Arial"/>
                <a:sym typeface="Arial"/>
              </a:rPr>
              <a:t>Result: </a:t>
            </a:r>
            <a:r>
              <a:rPr lang="en-US" sz="1400" b="0" i="0" u="none" strike="noStrike" cap="none">
                <a:solidFill>
                  <a:schemeClr val="dk1"/>
                </a:solidFill>
                <a:latin typeface="Arial"/>
                <a:ea typeface="Arial"/>
                <a:cs typeface="Arial"/>
                <a:sym typeface="Arial"/>
              </a:rPr>
              <a:t>{"The quick","quick brown","brown fox","fox jumped","jumped over","over the","the lazy","lazy dog"}</a:t>
            </a:r>
            <a:endParaRPr sz="300" b="0" i="1" u="none" strike="noStrike" cap="none">
              <a:solidFill>
                <a:schemeClr val="dk1"/>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36"/>
          <p:cNvSpPr txBox="1">
            <a:spLocks noGrp="1"/>
          </p:cNvSpPr>
          <p:nvPr>
            <p:ph type="title"/>
          </p:nvPr>
        </p:nvSpPr>
        <p:spPr>
          <a:xfrm>
            <a:off x="366713" y="3254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Utilizing NLP packages via PL languages</a:t>
            </a:r>
            <a:endParaRPr/>
          </a:p>
        </p:txBody>
      </p:sp>
      <p:sp>
        <p:nvSpPr>
          <p:cNvPr id="1055" name="Google Shape;1055;p136"/>
          <p:cNvSpPr txBox="1">
            <a:spLocks noGrp="1"/>
          </p:cNvSpPr>
          <p:nvPr>
            <p:ph type="body" idx="1"/>
          </p:nvPr>
        </p:nvSpPr>
        <p:spPr>
          <a:xfrm>
            <a:off x="366713" y="904875"/>
            <a:ext cx="8410575" cy="389255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Languages</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Python</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R</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Java</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PGSQL</a:t>
            </a:r>
            <a:endParaRPr/>
          </a:p>
          <a:p>
            <a:pPr marL="228600" marR="0" lvl="0" indent="-228600" algn="l" rtl="0">
              <a:lnSpc>
                <a:spcPct val="10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Extend database functions with open source packages</a:t>
            </a:r>
            <a:endParaRPr/>
          </a:p>
          <a:p>
            <a:pPr marL="742950" marR="0" lvl="1" indent="-285750" algn="l" rtl="0">
              <a:lnSpc>
                <a:spcPct val="10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NLTK (Python)</a:t>
            </a:r>
            <a:endParaRPr/>
          </a:p>
          <a:p>
            <a:pPr marL="742950" marR="0" lvl="1" indent="-285750" algn="l" rtl="0">
              <a:lnSpc>
                <a:spcPct val="10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TM (R)</a:t>
            </a:r>
            <a:endParaRPr/>
          </a:p>
          <a:p>
            <a:pPr marL="742950" marR="0" lvl="1" indent="-285750" algn="l" rtl="0">
              <a:lnSpc>
                <a:spcPct val="10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OpenNLP (Java)</a:t>
            </a:r>
            <a:endParaRPr sz="16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Many NLP tasks are </a:t>
            </a:r>
            <a:r>
              <a:rPr lang="en-US" sz="1800" b="0" i="1" u="none" strike="noStrike" cap="none">
                <a:solidFill>
                  <a:schemeClr val="dk1"/>
                </a:solidFill>
                <a:latin typeface="Arial"/>
                <a:ea typeface="Arial"/>
                <a:cs typeface="Arial"/>
                <a:sym typeface="Arial"/>
              </a:rPr>
              <a:t>embarrassingly</a:t>
            </a:r>
            <a:r>
              <a:rPr lang="en-US" sz="1800" b="0" i="0" u="none" strike="noStrike" cap="none">
                <a:solidFill>
                  <a:schemeClr val="dk1"/>
                </a:solidFill>
                <a:latin typeface="Arial"/>
                <a:ea typeface="Arial"/>
                <a:cs typeface="Arial"/>
                <a:sym typeface="Arial"/>
              </a:rPr>
              <a:t> parallel</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PoS tagging</a:t>
            </a:r>
            <a:endParaRPr/>
          </a:p>
          <a:p>
            <a:pPr marL="742950" marR="0" lvl="1" indent="-28575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Parsing</a:t>
            </a:r>
            <a:endParaRPr/>
          </a:p>
        </p:txBody>
      </p:sp>
      <p:pic>
        <p:nvPicPr>
          <p:cNvPr id="1056" name="Google Shape;1056;p136"/>
          <p:cNvPicPr preferRelativeResize="0"/>
          <p:nvPr/>
        </p:nvPicPr>
        <p:blipFill rotWithShape="1">
          <a:blip r:embed="rId3">
            <a:alphaModFix/>
          </a:blip>
          <a:srcRect/>
          <a:stretch/>
        </p:blipFill>
        <p:spPr>
          <a:xfrm>
            <a:off x="3284538" y="1374775"/>
            <a:ext cx="1366837" cy="460375"/>
          </a:xfrm>
          <a:prstGeom prst="rect">
            <a:avLst/>
          </a:prstGeom>
          <a:noFill/>
          <a:ln>
            <a:noFill/>
          </a:ln>
        </p:spPr>
      </p:pic>
      <p:pic>
        <p:nvPicPr>
          <p:cNvPr id="1057" name="Google Shape;1057;p136"/>
          <p:cNvPicPr preferRelativeResize="0"/>
          <p:nvPr/>
        </p:nvPicPr>
        <p:blipFill rotWithShape="1">
          <a:blip r:embed="rId4">
            <a:alphaModFix/>
          </a:blip>
          <a:srcRect/>
          <a:stretch/>
        </p:blipFill>
        <p:spPr>
          <a:xfrm>
            <a:off x="4686300" y="1004888"/>
            <a:ext cx="631825" cy="476250"/>
          </a:xfrm>
          <a:prstGeom prst="rect">
            <a:avLst/>
          </a:prstGeom>
          <a:noFill/>
          <a:ln>
            <a:noFill/>
          </a:ln>
        </p:spPr>
      </p:pic>
      <p:pic>
        <p:nvPicPr>
          <p:cNvPr id="1058" name="Google Shape;1058;p136"/>
          <p:cNvPicPr preferRelativeResize="0"/>
          <p:nvPr/>
        </p:nvPicPr>
        <p:blipFill rotWithShape="1">
          <a:blip r:embed="rId5">
            <a:alphaModFix/>
          </a:blip>
          <a:srcRect/>
          <a:stretch/>
        </p:blipFill>
        <p:spPr>
          <a:xfrm>
            <a:off x="5530850" y="1247775"/>
            <a:ext cx="1006475" cy="619125"/>
          </a:xfrm>
          <a:prstGeom prst="rect">
            <a:avLst/>
          </a:prstGeom>
          <a:noFill/>
          <a:ln>
            <a:noFill/>
          </a:ln>
        </p:spPr>
      </p:pic>
      <p:pic>
        <p:nvPicPr>
          <p:cNvPr id="1059" name="Google Shape;1059;p136"/>
          <p:cNvPicPr preferRelativeResize="0"/>
          <p:nvPr/>
        </p:nvPicPr>
        <p:blipFill rotWithShape="1">
          <a:blip r:embed="rId6">
            <a:alphaModFix/>
          </a:blip>
          <a:srcRect/>
          <a:stretch/>
        </p:blipFill>
        <p:spPr>
          <a:xfrm>
            <a:off x="4676775" y="1809750"/>
            <a:ext cx="804863" cy="623888"/>
          </a:xfrm>
          <a:prstGeom prst="rect">
            <a:avLst/>
          </a:prstGeom>
          <a:noFill/>
          <a:ln>
            <a:noFill/>
          </a:ln>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37"/>
          <p:cNvSpPr/>
          <p:nvPr/>
        </p:nvSpPr>
        <p:spPr>
          <a:xfrm>
            <a:off x="0" y="1008063"/>
            <a:ext cx="4554538" cy="3622675"/>
          </a:xfrm>
          <a:prstGeom prst="rect">
            <a:avLst/>
          </a:prstGeom>
          <a:gradFill>
            <a:gsLst>
              <a:gs pos="0">
                <a:schemeClr val="accent1"/>
              </a:gs>
              <a:gs pos="100000">
                <a:srgbClr val="FFFFFF"/>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5" name="Google Shape;1065;p137"/>
          <p:cNvSpPr txBox="1">
            <a:spLocks noGrp="1"/>
          </p:cNvSpPr>
          <p:nvPr>
            <p:ph type="title"/>
          </p:nvPr>
        </p:nvSpPr>
        <p:spPr>
          <a:xfrm>
            <a:off x="358775" y="130175"/>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Open source tools for common NLP tasks</a:t>
            </a:r>
            <a:endParaRPr/>
          </a:p>
        </p:txBody>
      </p:sp>
      <p:sp>
        <p:nvSpPr>
          <p:cNvPr id="1066" name="Google Shape;1066;p137"/>
          <p:cNvSpPr txBox="1"/>
          <p:nvPr/>
        </p:nvSpPr>
        <p:spPr>
          <a:xfrm>
            <a:off x="334963" y="1033463"/>
            <a:ext cx="4800600" cy="2460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small">
                <a:solidFill>
                  <a:schemeClr val="lt2"/>
                </a:solidFill>
                <a:latin typeface="Arial"/>
                <a:ea typeface="Arial"/>
                <a:cs typeface="Arial"/>
                <a:sym typeface="Arial"/>
              </a:rPr>
              <a:t>Word Clouds</a:t>
            </a:r>
            <a:endParaRPr sz="1400" b="0" i="0" u="none" strike="noStrike" cap="none">
              <a:solidFill>
                <a:srgbClr val="000000"/>
              </a:solidFill>
              <a:latin typeface="Arial"/>
              <a:ea typeface="Arial"/>
              <a:cs typeface="Arial"/>
              <a:sym typeface="Arial"/>
            </a:endParaRPr>
          </a:p>
        </p:txBody>
      </p:sp>
      <p:cxnSp>
        <p:nvCxnSpPr>
          <p:cNvPr id="1067" name="Google Shape;1067;p137"/>
          <p:cNvCxnSpPr/>
          <p:nvPr/>
        </p:nvCxnSpPr>
        <p:spPr>
          <a:xfrm>
            <a:off x="334963" y="1033463"/>
            <a:ext cx="4800600" cy="0"/>
          </a:xfrm>
          <a:prstGeom prst="straightConnector1">
            <a:avLst/>
          </a:prstGeom>
          <a:noFill/>
          <a:ln w="9525" cap="flat" cmpd="sng">
            <a:solidFill>
              <a:schemeClr val="lt2"/>
            </a:solidFill>
            <a:prstDash val="solid"/>
            <a:round/>
            <a:headEnd type="none" w="sm" len="sm"/>
            <a:tailEnd type="none" w="sm" len="sm"/>
          </a:ln>
        </p:spPr>
      </p:cxnSp>
      <p:sp>
        <p:nvSpPr>
          <p:cNvPr id="1068" name="Google Shape;1068;p137"/>
          <p:cNvSpPr/>
          <p:nvPr/>
        </p:nvSpPr>
        <p:spPr>
          <a:xfrm>
            <a:off x="1347788" y="1301750"/>
            <a:ext cx="1041400" cy="398463"/>
          </a:xfrm>
          <a:prstGeom prst="roundRect">
            <a:avLst>
              <a:gd name="adj" fmla="val 16667"/>
            </a:avLst>
          </a:prstGeom>
          <a:solidFill>
            <a:schemeClr val="accent6"/>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Stemming/lemmatization</a:t>
            </a:r>
            <a:endParaRPr sz="1400" b="0" i="0" u="none" strike="noStrike" cap="none">
              <a:solidFill>
                <a:srgbClr val="000000"/>
              </a:solidFill>
              <a:latin typeface="Arial"/>
              <a:ea typeface="Arial"/>
              <a:cs typeface="Arial"/>
              <a:sym typeface="Arial"/>
            </a:endParaRPr>
          </a:p>
        </p:txBody>
      </p:sp>
      <p:sp>
        <p:nvSpPr>
          <p:cNvPr id="1069" name="Google Shape;1069;p137"/>
          <p:cNvSpPr/>
          <p:nvPr/>
        </p:nvSpPr>
        <p:spPr>
          <a:xfrm>
            <a:off x="377825" y="1733550"/>
            <a:ext cx="923925" cy="398463"/>
          </a:xfrm>
          <a:prstGeom prst="roundRect">
            <a:avLst>
              <a:gd name="adj" fmla="val 16667"/>
            </a:avLst>
          </a:prstGeom>
          <a:solidFill>
            <a:schemeClr val="accent6"/>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Stop word removal</a:t>
            </a:r>
            <a:endParaRPr sz="1400" b="0" i="0" u="none" strike="noStrike" cap="none">
              <a:solidFill>
                <a:srgbClr val="000000"/>
              </a:solidFill>
              <a:latin typeface="Arial"/>
              <a:ea typeface="Arial"/>
              <a:cs typeface="Arial"/>
              <a:sym typeface="Arial"/>
            </a:endParaRPr>
          </a:p>
        </p:txBody>
      </p:sp>
      <p:sp>
        <p:nvSpPr>
          <p:cNvPr id="1070" name="Google Shape;1070;p137"/>
          <p:cNvSpPr/>
          <p:nvPr/>
        </p:nvSpPr>
        <p:spPr>
          <a:xfrm>
            <a:off x="377825" y="1301750"/>
            <a:ext cx="923925" cy="398463"/>
          </a:xfrm>
          <a:prstGeom prst="roundRect">
            <a:avLst>
              <a:gd name="adj" fmla="val 16667"/>
            </a:avLst>
          </a:prstGeom>
          <a:solidFill>
            <a:schemeClr val="accent6"/>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Tokenization</a:t>
            </a:r>
            <a:endParaRPr sz="1400" b="0" i="0" u="none" strike="noStrike" cap="none">
              <a:solidFill>
                <a:srgbClr val="000000"/>
              </a:solidFill>
              <a:latin typeface="Arial"/>
              <a:ea typeface="Arial"/>
              <a:cs typeface="Arial"/>
              <a:sym typeface="Arial"/>
            </a:endParaRPr>
          </a:p>
        </p:txBody>
      </p:sp>
      <p:sp>
        <p:nvSpPr>
          <p:cNvPr id="1071" name="Google Shape;1071;p137"/>
          <p:cNvSpPr/>
          <p:nvPr/>
        </p:nvSpPr>
        <p:spPr>
          <a:xfrm>
            <a:off x="4224886" y="1343964"/>
            <a:ext cx="4919135" cy="954107"/>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GPText</a:t>
            </a: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Apache UIMA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OpenNLP (Java)</a:t>
            </a: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NLTK (Python)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WordNet</a:t>
            </a: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Pytagcloud</a:t>
            </a:r>
            <a:endParaRPr sz="1400" b="0" i="0" u="none" strike="noStrike" cap="none">
              <a:solidFill>
                <a:schemeClr val="dk1"/>
              </a:solidFill>
              <a:latin typeface="Arial"/>
              <a:ea typeface="Arial"/>
              <a:cs typeface="Arial"/>
              <a:sym typeface="Arial"/>
            </a:endParaRPr>
          </a:p>
        </p:txBody>
      </p:sp>
      <p:sp>
        <p:nvSpPr>
          <p:cNvPr id="1072" name="Google Shape;1072;p137"/>
          <p:cNvSpPr txBox="1"/>
          <p:nvPr/>
        </p:nvSpPr>
        <p:spPr>
          <a:xfrm>
            <a:off x="334963" y="3430588"/>
            <a:ext cx="4800600" cy="2460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small">
                <a:solidFill>
                  <a:schemeClr val="lt2"/>
                </a:solidFill>
                <a:latin typeface="Arial"/>
                <a:ea typeface="Arial"/>
                <a:cs typeface="Arial"/>
                <a:sym typeface="Arial"/>
              </a:rPr>
              <a:t>Information Extraction</a:t>
            </a:r>
            <a:endParaRPr sz="1400" b="0" i="0" u="none" strike="noStrike" cap="none">
              <a:solidFill>
                <a:srgbClr val="000000"/>
              </a:solidFill>
              <a:latin typeface="Arial"/>
              <a:ea typeface="Arial"/>
              <a:cs typeface="Arial"/>
              <a:sym typeface="Arial"/>
            </a:endParaRPr>
          </a:p>
        </p:txBody>
      </p:sp>
      <p:cxnSp>
        <p:nvCxnSpPr>
          <p:cNvPr id="1073" name="Google Shape;1073;p137"/>
          <p:cNvCxnSpPr/>
          <p:nvPr/>
        </p:nvCxnSpPr>
        <p:spPr>
          <a:xfrm>
            <a:off x="334963" y="3430588"/>
            <a:ext cx="4800600" cy="0"/>
          </a:xfrm>
          <a:prstGeom prst="straightConnector1">
            <a:avLst/>
          </a:prstGeom>
          <a:noFill/>
          <a:ln w="9525" cap="flat" cmpd="sng">
            <a:solidFill>
              <a:schemeClr val="lt2"/>
            </a:solidFill>
            <a:prstDash val="solid"/>
            <a:round/>
            <a:headEnd type="none" w="sm" len="sm"/>
            <a:tailEnd type="none" w="sm" len="sm"/>
          </a:ln>
        </p:spPr>
      </p:cxnSp>
      <p:sp>
        <p:nvSpPr>
          <p:cNvPr id="1074" name="Google Shape;1074;p137"/>
          <p:cNvSpPr/>
          <p:nvPr/>
        </p:nvSpPr>
        <p:spPr>
          <a:xfrm>
            <a:off x="2422525" y="4133850"/>
            <a:ext cx="785813" cy="395288"/>
          </a:xfrm>
          <a:prstGeom prst="roundRect">
            <a:avLst>
              <a:gd name="adj" fmla="val 16667"/>
            </a:avLst>
          </a:prstGeom>
          <a:solidFill>
            <a:schemeClr val="accent6"/>
          </a:solidFill>
          <a:ln w="25400" cap="flat" cmpd="sng">
            <a:solidFill>
              <a:srgbClr val="383838"/>
            </a:solidFill>
            <a:prstDash val="solid"/>
            <a:round/>
            <a:headEnd type="none" w="sm" len="sm"/>
            <a:tailEnd type="none" w="sm" len="sm"/>
          </a:ln>
        </p:spPr>
        <p:txBody>
          <a:bodyPr spcFirstLastPara="1" wrap="square" lIns="72000" tIns="45700" rIns="720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Syntactic parsing</a:t>
            </a:r>
            <a:endParaRPr sz="1400" b="0" i="0" u="none" strike="noStrike" cap="none">
              <a:solidFill>
                <a:srgbClr val="000000"/>
              </a:solidFill>
              <a:latin typeface="Arial"/>
              <a:ea typeface="Arial"/>
              <a:cs typeface="Arial"/>
              <a:sym typeface="Arial"/>
            </a:endParaRPr>
          </a:p>
        </p:txBody>
      </p:sp>
      <p:sp>
        <p:nvSpPr>
          <p:cNvPr id="1075" name="Google Shape;1075;p137"/>
          <p:cNvSpPr/>
          <p:nvPr/>
        </p:nvSpPr>
        <p:spPr>
          <a:xfrm>
            <a:off x="2422525" y="3698875"/>
            <a:ext cx="785813" cy="398463"/>
          </a:xfrm>
          <a:prstGeom prst="roundRect">
            <a:avLst>
              <a:gd name="adj" fmla="val 16667"/>
            </a:avLst>
          </a:prstGeom>
          <a:solidFill>
            <a:schemeClr val="accent6"/>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Sentence detection</a:t>
            </a:r>
            <a:endParaRPr sz="1400" b="0" i="0" u="none" strike="noStrike" cap="none">
              <a:solidFill>
                <a:srgbClr val="000000"/>
              </a:solidFill>
              <a:latin typeface="Arial"/>
              <a:ea typeface="Arial"/>
              <a:cs typeface="Arial"/>
              <a:sym typeface="Arial"/>
            </a:endParaRPr>
          </a:p>
        </p:txBody>
      </p:sp>
      <p:sp>
        <p:nvSpPr>
          <p:cNvPr id="1076" name="Google Shape;1076;p137"/>
          <p:cNvSpPr/>
          <p:nvPr/>
        </p:nvSpPr>
        <p:spPr>
          <a:xfrm>
            <a:off x="1338263" y="4130675"/>
            <a:ext cx="1042987" cy="398463"/>
          </a:xfrm>
          <a:prstGeom prst="roundRect">
            <a:avLst>
              <a:gd name="adj" fmla="val 16667"/>
            </a:avLst>
          </a:prstGeom>
          <a:solidFill>
            <a:srgbClr val="C4BCD1"/>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Language detection</a:t>
            </a:r>
            <a:endParaRPr sz="1400" b="0" i="0" u="none" strike="noStrike" cap="none">
              <a:solidFill>
                <a:srgbClr val="000000"/>
              </a:solidFill>
              <a:latin typeface="Arial"/>
              <a:ea typeface="Arial"/>
              <a:cs typeface="Arial"/>
              <a:sym typeface="Arial"/>
            </a:endParaRPr>
          </a:p>
        </p:txBody>
      </p:sp>
      <p:sp>
        <p:nvSpPr>
          <p:cNvPr id="1077" name="Google Shape;1077;p137"/>
          <p:cNvSpPr/>
          <p:nvPr/>
        </p:nvSpPr>
        <p:spPr>
          <a:xfrm>
            <a:off x="377825" y="3698875"/>
            <a:ext cx="923925" cy="398463"/>
          </a:xfrm>
          <a:prstGeom prst="roundRect">
            <a:avLst>
              <a:gd name="adj" fmla="val 16667"/>
            </a:avLst>
          </a:prstGeom>
          <a:solidFill>
            <a:srgbClr val="C4BCD1"/>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Tokenization</a:t>
            </a:r>
            <a:endParaRPr sz="1400" b="0" i="0" u="none" strike="noStrike" cap="none">
              <a:solidFill>
                <a:srgbClr val="000000"/>
              </a:solidFill>
              <a:latin typeface="Arial"/>
              <a:ea typeface="Arial"/>
              <a:cs typeface="Arial"/>
              <a:sym typeface="Arial"/>
            </a:endParaRPr>
          </a:p>
        </p:txBody>
      </p:sp>
      <p:sp>
        <p:nvSpPr>
          <p:cNvPr id="1078" name="Google Shape;1078;p137"/>
          <p:cNvSpPr/>
          <p:nvPr/>
        </p:nvSpPr>
        <p:spPr>
          <a:xfrm>
            <a:off x="3252788" y="4133850"/>
            <a:ext cx="919162" cy="395288"/>
          </a:xfrm>
          <a:prstGeom prst="roundRect">
            <a:avLst>
              <a:gd name="adj" fmla="val 16667"/>
            </a:avLst>
          </a:prstGeom>
          <a:solidFill>
            <a:schemeClr val="accent6"/>
          </a:solidFill>
          <a:ln w="25400" cap="flat" cmpd="sng">
            <a:solidFill>
              <a:srgbClr val="383838"/>
            </a:solidFill>
            <a:prstDash val="solid"/>
            <a:round/>
            <a:headEnd type="none" w="sm" len="sm"/>
            <a:tailEnd type="none" w="sm" len="sm"/>
          </a:ln>
        </p:spPr>
        <p:txBody>
          <a:bodyPr spcFirstLastPara="1" wrap="square" lIns="72000" tIns="45700" rIns="720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Entity extraction</a:t>
            </a:r>
            <a:endParaRPr sz="1400" b="0" i="0" u="none" strike="noStrike" cap="none">
              <a:solidFill>
                <a:srgbClr val="000000"/>
              </a:solidFill>
              <a:latin typeface="Arial"/>
              <a:ea typeface="Arial"/>
              <a:cs typeface="Arial"/>
              <a:sym typeface="Arial"/>
            </a:endParaRPr>
          </a:p>
        </p:txBody>
      </p:sp>
      <p:sp>
        <p:nvSpPr>
          <p:cNvPr id="1079" name="Google Shape;1079;p137"/>
          <p:cNvSpPr/>
          <p:nvPr/>
        </p:nvSpPr>
        <p:spPr>
          <a:xfrm>
            <a:off x="3252788" y="3698875"/>
            <a:ext cx="919162" cy="398463"/>
          </a:xfrm>
          <a:prstGeom prst="roundRect">
            <a:avLst>
              <a:gd name="adj" fmla="val 16667"/>
            </a:avLst>
          </a:prstGeom>
          <a:solidFill>
            <a:schemeClr val="accent6"/>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Relationship extraction</a:t>
            </a:r>
            <a:endParaRPr sz="1400" b="0" i="0" u="none" strike="noStrike" cap="none">
              <a:solidFill>
                <a:srgbClr val="000000"/>
              </a:solidFill>
              <a:latin typeface="Arial"/>
              <a:ea typeface="Arial"/>
              <a:cs typeface="Arial"/>
              <a:sym typeface="Arial"/>
            </a:endParaRPr>
          </a:p>
        </p:txBody>
      </p:sp>
      <p:sp>
        <p:nvSpPr>
          <p:cNvPr id="1080" name="Google Shape;1080;p137"/>
          <p:cNvSpPr txBox="1"/>
          <p:nvPr/>
        </p:nvSpPr>
        <p:spPr>
          <a:xfrm>
            <a:off x="334963" y="2235200"/>
            <a:ext cx="4683125" cy="24606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small">
                <a:solidFill>
                  <a:schemeClr val="lt2"/>
                </a:solidFill>
                <a:latin typeface="Arial"/>
                <a:ea typeface="Arial"/>
                <a:cs typeface="Arial"/>
                <a:sym typeface="Arial"/>
              </a:rPr>
              <a:t>Topic Modeling/Text Classification</a:t>
            </a:r>
            <a:endParaRPr sz="1400" b="0" i="0" u="none" strike="noStrike" cap="none">
              <a:solidFill>
                <a:srgbClr val="000000"/>
              </a:solidFill>
              <a:latin typeface="Arial"/>
              <a:ea typeface="Arial"/>
              <a:cs typeface="Arial"/>
              <a:sym typeface="Arial"/>
            </a:endParaRPr>
          </a:p>
        </p:txBody>
      </p:sp>
      <p:cxnSp>
        <p:nvCxnSpPr>
          <p:cNvPr id="1081" name="Google Shape;1081;p137"/>
          <p:cNvCxnSpPr/>
          <p:nvPr/>
        </p:nvCxnSpPr>
        <p:spPr>
          <a:xfrm>
            <a:off x="334963" y="2235200"/>
            <a:ext cx="4683125" cy="0"/>
          </a:xfrm>
          <a:prstGeom prst="straightConnector1">
            <a:avLst/>
          </a:prstGeom>
          <a:noFill/>
          <a:ln w="9525" cap="flat" cmpd="sng">
            <a:solidFill>
              <a:schemeClr val="lt2"/>
            </a:solidFill>
            <a:prstDash val="solid"/>
            <a:round/>
            <a:headEnd type="none" w="sm" len="sm"/>
            <a:tailEnd type="none" w="sm" len="sm"/>
          </a:ln>
        </p:spPr>
      </p:cxnSp>
      <p:sp>
        <p:nvSpPr>
          <p:cNvPr id="1082" name="Google Shape;1082;p137"/>
          <p:cNvSpPr/>
          <p:nvPr/>
        </p:nvSpPr>
        <p:spPr>
          <a:xfrm>
            <a:off x="1347788" y="2932113"/>
            <a:ext cx="1041400" cy="395287"/>
          </a:xfrm>
          <a:prstGeom prst="roundRect">
            <a:avLst>
              <a:gd name="adj" fmla="val 16667"/>
            </a:avLst>
          </a:prstGeom>
          <a:solidFill>
            <a:schemeClr val="accent6"/>
          </a:solidFill>
          <a:ln w="25400" cap="flat" cmpd="sng">
            <a:solidFill>
              <a:srgbClr val="383838"/>
            </a:solidFill>
            <a:prstDash val="solid"/>
            <a:round/>
            <a:headEnd type="none" w="sm" len="sm"/>
            <a:tailEnd type="none" w="sm" len="sm"/>
          </a:ln>
        </p:spPr>
        <p:txBody>
          <a:bodyPr spcFirstLastPara="1" wrap="square" lIns="72000" tIns="45700" rIns="720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Language detection</a:t>
            </a:r>
            <a:endParaRPr sz="1400" b="0" i="0" u="none" strike="noStrike" cap="none">
              <a:solidFill>
                <a:srgbClr val="000000"/>
              </a:solidFill>
              <a:latin typeface="Arial"/>
              <a:ea typeface="Arial"/>
              <a:cs typeface="Arial"/>
              <a:sym typeface="Arial"/>
            </a:endParaRPr>
          </a:p>
        </p:txBody>
      </p:sp>
      <p:sp>
        <p:nvSpPr>
          <p:cNvPr id="1083" name="Google Shape;1083;p137"/>
          <p:cNvSpPr/>
          <p:nvPr/>
        </p:nvSpPr>
        <p:spPr>
          <a:xfrm>
            <a:off x="1347788" y="2495550"/>
            <a:ext cx="1039812" cy="400050"/>
          </a:xfrm>
          <a:prstGeom prst="roundRect">
            <a:avLst>
              <a:gd name="adj" fmla="val 16667"/>
            </a:avLst>
          </a:prstGeom>
          <a:solidFill>
            <a:srgbClr val="C4BCD1"/>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Stemming/lemmatization</a:t>
            </a:r>
            <a:endParaRPr sz="1400" b="0" i="0" u="none" strike="noStrike" cap="none">
              <a:solidFill>
                <a:srgbClr val="000000"/>
              </a:solidFill>
              <a:latin typeface="Arial"/>
              <a:ea typeface="Arial"/>
              <a:cs typeface="Arial"/>
              <a:sym typeface="Arial"/>
            </a:endParaRPr>
          </a:p>
        </p:txBody>
      </p:sp>
      <p:sp>
        <p:nvSpPr>
          <p:cNvPr id="1084" name="Google Shape;1084;p137"/>
          <p:cNvSpPr/>
          <p:nvPr/>
        </p:nvSpPr>
        <p:spPr>
          <a:xfrm>
            <a:off x="377825" y="2927350"/>
            <a:ext cx="923925" cy="400050"/>
          </a:xfrm>
          <a:prstGeom prst="roundRect">
            <a:avLst>
              <a:gd name="adj" fmla="val 16667"/>
            </a:avLst>
          </a:prstGeom>
          <a:solidFill>
            <a:srgbClr val="C4BCD1"/>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Stop word removal</a:t>
            </a:r>
            <a:endParaRPr sz="1400" b="0" i="0" u="none" strike="noStrike" cap="none">
              <a:solidFill>
                <a:srgbClr val="000000"/>
              </a:solidFill>
              <a:latin typeface="Arial"/>
              <a:ea typeface="Arial"/>
              <a:cs typeface="Arial"/>
              <a:sym typeface="Arial"/>
            </a:endParaRPr>
          </a:p>
        </p:txBody>
      </p:sp>
      <p:sp>
        <p:nvSpPr>
          <p:cNvPr id="1085" name="Google Shape;1085;p137"/>
          <p:cNvSpPr/>
          <p:nvPr/>
        </p:nvSpPr>
        <p:spPr>
          <a:xfrm>
            <a:off x="377825" y="2495550"/>
            <a:ext cx="923925" cy="400050"/>
          </a:xfrm>
          <a:prstGeom prst="roundRect">
            <a:avLst>
              <a:gd name="adj" fmla="val 16667"/>
            </a:avLst>
          </a:prstGeom>
          <a:solidFill>
            <a:srgbClr val="C4BCD1"/>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Tokenization</a:t>
            </a:r>
            <a:endParaRPr sz="1400" b="0" i="0" u="none" strike="noStrike" cap="none">
              <a:solidFill>
                <a:srgbClr val="000000"/>
              </a:solidFill>
              <a:latin typeface="Arial"/>
              <a:ea typeface="Arial"/>
              <a:cs typeface="Arial"/>
              <a:sym typeface="Arial"/>
            </a:endParaRPr>
          </a:p>
        </p:txBody>
      </p:sp>
      <p:sp>
        <p:nvSpPr>
          <p:cNvPr id="1086" name="Google Shape;1086;p137"/>
          <p:cNvSpPr/>
          <p:nvPr/>
        </p:nvSpPr>
        <p:spPr>
          <a:xfrm>
            <a:off x="4224338" y="2538413"/>
            <a:ext cx="4919662" cy="738187"/>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Madlib (PLDA)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gensim (LSA &amp; LDA package for python)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https://code.google.com/p/language-detection/</a:t>
            </a:r>
            <a:endParaRPr sz="1400" b="0" i="0" u="none" strike="noStrike" cap="none">
              <a:solidFill>
                <a:srgbClr val="000000"/>
              </a:solidFill>
              <a:latin typeface="Arial"/>
              <a:ea typeface="Arial"/>
              <a:cs typeface="Arial"/>
              <a:sym typeface="Arial"/>
            </a:endParaRPr>
          </a:p>
        </p:txBody>
      </p:sp>
      <p:sp>
        <p:nvSpPr>
          <p:cNvPr id="1087" name="Google Shape;1087;p137"/>
          <p:cNvSpPr/>
          <p:nvPr/>
        </p:nvSpPr>
        <p:spPr>
          <a:xfrm>
            <a:off x="4224886" y="3739982"/>
            <a:ext cx="4919135" cy="954107"/>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GPText and Madlib</a:t>
            </a: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OpenNLP</a:t>
            </a: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NLTK</a:t>
            </a: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Stanford CoreNLP (incl. POS tagger, NER, parser, etc.) </a:t>
            </a:r>
            <a:endParaRPr sz="1400" b="0" i="0" u="none" strike="noStrike" cap="none">
              <a:solidFill>
                <a:srgbClr val="000000"/>
              </a:solidFill>
              <a:latin typeface="Arial"/>
              <a:ea typeface="Arial"/>
              <a:cs typeface="Arial"/>
              <a:sym typeface="Arial"/>
            </a:endParaRPr>
          </a:p>
        </p:txBody>
      </p:sp>
      <p:sp>
        <p:nvSpPr>
          <p:cNvPr id="1088" name="Google Shape;1088;p137"/>
          <p:cNvSpPr txBox="1"/>
          <p:nvPr/>
        </p:nvSpPr>
        <p:spPr>
          <a:xfrm>
            <a:off x="5441950" y="711200"/>
            <a:ext cx="2236788" cy="2762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OPEN SOURCE SOFTWARE</a:t>
            </a:r>
            <a:endParaRPr sz="1400" b="0" i="0" u="none" strike="noStrike" cap="none">
              <a:solidFill>
                <a:srgbClr val="000000"/>
              </a:solidFill>
              <a:latin typeface="Arial"/>
              <a:ea typeface="Arial"/>
              <a:cs typeface="Arial"/>
              <a:sym typeface="Arial"/>
            </a:endParaRPr>
          </a:p>
        </p:txBody>
      </p:sp>
      <p:sp>
        <p:nvSpPr>
          <p:cNvPr id="1089" name="Google Shape;1089;p137"/>
          <p:cNvSpPr txBox="1"/>
          <p:nvPr/>
        </p:nvSpPr>
        <p:spPr>
          <a:xfrm>
            <a:off x="1384300" y="711200"/>
            <a:ext cx="1920875" cy="2762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RELEVANT NLP TOOLS</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38"/>
          <p:cNvSpPr txBox="1">
            <a:spLocks noGrp="1"/>
          </p:cNvSpPr>
          <p:nvPr>
            <p:ph type="ctrTitle"/>
          </p:nvPr>
        </p:nvSpPr>
        <p:spPr>
          <a:xfrm>
            <a:off x="669925" y="1687044"/>
            <a:ext cx="6474046" cy="1341906"/>
          </a:xfrm>
          <a:prstGeom prst="rect">
            <a:avLst/>
          </a:prstGeom>
          <a:noFill/>
          <a:ln>
            <a:noFill/>
          </a:ln>
          <a:effectLst>
            <a:reflection stA="50000" endPos="75000" dist="12700" dir="5400000" sy="-100000" algn="bl" rotWithShape="0"/>
          </a:effectLst>
        </p:spPr>
        <p:txBody>
          <a:bodyPr spcFirstLastPara="1" wrap="square" lIns="0" tIns="0" rIns="0" bIns="0" anchor="b" anchorCtr="0">
            <a:noAutofit/>
          </a:bodyPr>
          <a:lstStyle/>
          <a:p>
            <a:pPr marL="0" marR="0" lvl="0" indent="0" algn="l" rtl="0">
              <a:lnSpc>
                <a:spcPct val="90000"/>
              </a:lnSpc>
              <a:spcBef>
                <a:spcPts val="0"/>
              </a:spcBef>
              <a:spcAft>
                <a:spcPts val="0"/>
              </a:spcAft>
              <a:buClr>
                <a:srgbClr val="008881"/>
              </a:buClr>
              <a:buSzPts val="1200"/>
              <a:buFont typeface="Arial"/>
              <a:buNone/>
            </a:pPr>
            <a:r>
              <a:rPr lang="en-US" sz="4800" b="0" i="0" u="none" strike="noStrike" cap="none">
                <a:solidFill>
                  <a:srgbClr val="008881"/>
                </a:solidFill>
                <a:latin typeface="Arial"/>
                <a:ea typeface="Arial"/>
                <a:cs typeface="Arial"/>
                <a:sym typeface="Arial"/>
              </a:rPr>
              <a:t>NLP: Practical examples with NLTK</a:t>
            </a:r>
            <a:endParaRPr sz="4800" b="0" i="0" u="none" strike="noStrike" cap="none">
              <a:solidFill>
                <a:srgbClr val="008881"/>
              </a:solidFill>
              <a:latin typeface="Arial"/>
              <a:ea typeface="Arial"/>
              <a:cs typeface="Arial"/>
              <a:sym typeface="Aria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8"/>
          <p:cNvSpPr txBox="1">
            <a:spLocks noGrp="1"/>
          </p:cNvSpPr>
          <p:nvPr>
            <p:ph type="title"/>
          </p:nvPr>
        </p:nvSpPr>
        <p:spPr>
          <a:xfrm>
            <a:off x="330427" y="161903"/>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3200" b="0" i="0" u="none" strike="noStrike" cap="none">
                <a:solidFill>
                  <a:schemeClr val="dk2"/>
                </a:solidFill>
                <a:latin typeface="Arial"/>
                <a:ea typeface="Arial"/>
                <a:cs typeface="Arial"/>
                <a:sym typeface="Arial"/>
              </a:rPr>
              <a:t>General Architecture</a:t>
            </a:r>
            <a:endParaRPr sz="3200" b="0" i="0" u="none" strike="noStrike" cap="none">
              <a:solidFill>
                <a:schemeClr val="dk2"/>
              </a:solidFill>
              <a:latin typeface="Arial"/>
              <a:ea typeface="Arial"/>
              <a:cs typeface="Arial"/>
              <a:sym typeface="Arial"/>
            </a:endParaRPr>
          </a:p>
        </p:txBody>
      </p:sp>
      <p:sp>
        <p:nvSpPr>
          <p:cNvPr id="487" name="Google Shape;487;p58"/>
          <p:cNvSpPr txBox="1">
            <a:spLocks noGrp="1"/>
          </p:cNvSpPr>
          <p:nvPr>
            <p:ph type="body" idx="2"/>
          </p:nvPr>
        </p:nvSpPr>
        <p:spPr>
          <a:xfrm>
            <a:off x="306325" y="924600"/>
            <a:ext cx="8410500" cy="372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GPText consists of</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Database functions in </a:t>
            </a:r>
            <a:r>
              <a:rPr lang="en-US" sz="2000" b="1" i="1" u="none" strike="noStrike" cap="none">
                <a:solidFill>
                  <a:schemeClr val="dk1"/>
                </a:solidFill>
              </a:rPr>
              <a:t>gptext</a:t>
            </a:r>
            <a:r>
              <a:rPr lang="en-US" sz="2000" b="0" i="0" u="none" strike="noStrike" cap="none">
                <a:solidFill>
                  <a:schemeClr val="dk1"/>
                </a:solidFill>
                <a:latin typeface="Arial"/>
                <a:ea typeface="Arial"/>
                <a:cs typeface="Arial"/>
                <a:sym typeface="Arial"/>
              </a:rPr>
              <a:t> schema</a:t>
            </a:r>
            <a:endParaRPr/>
          </a:p>
          <a:p>
            <a:pPr marL="1143000" marR="0" lvl="2" indent="-22860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Some functions are in pl/pgsql for simplicity</a:t>
            </a:r>
            <a:endParaRPr/>
          </a:p>
          <a:p>
            <a:pPr marL="1143000" marR="0" lvl="2" indent="-22860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Main interface functions are in C</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Shared library “gptext-2.0.0.so”</a:t>
            </a:r>
            <a:endParaRPr/>
          </a:p>
          <a:p>
            <a:pPr marL="1143000" marR="0" lvl="2" indent="-22860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Contains </a:t>
            </a:r>
            <a:r>
              <a:rPr lang="en-US"/>
              <a:t>P</a:t>
            </a:r>
            <a:r>
              <a:rPr lang="en-US" sz="1600" b="0" i="0" u="none" strike="noStrike" cap="none">
                <a:solidFill>
                  <a:schemeClr val="dk1"/>
                </a:solidFill>
                <a:latin typeface="Arial"/>
                <a:ea typeface="Arial"/>
                <a:cs typeface="Arial"/>
                <a:sym typeface="Arial"/>
              </a:rPr>
              <a:t>ostgres C functions</a:t>
            </a:r>
            <a:endParaRPr/>
          </a:p>
          <a:p>
            <a:pPr marL="1143000" marR="0" lvl="2" indent="-22860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Uses libcurl.so to query REST API of the Solr</a:t>
            </a:r>
            <a:endParaRPr sz="1600" b="0" i="0" u="none" strike="noStrike" cap="none">
              <a:solidFill>
                <a:schemeClr val="dk1"/>
              </a:solidFill>
              <a:latin typeface="Arial"/>
              <a:ea typeface="Arial"/>
              <a:cs typeface="Arial"/>
              <a:sym typeface="Arial"/>
            </a:endParaRPr>
          </a:p>
          <a:p>
            <a:pPr marL="1143000" marR="0" lvl="2" indent="-22860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Uses libxml2.so to parse XML response from Solr REST API</a:t>
            </a:r>
            <a:endParaRPr/>
          </a:p>
          <a:p>
            <a:pPr marL="742950" marR="0" lvl="1" indent="-285750" algn="l" rtl="0">
              <a:lnSpc>
                <a:spcPct val="100000"/>
              </a:lnSpc>
              <a:spcBef>
                <a:spcPts val="300"/>
              </a:spcBef>
              <a:spcAft>
                <a:spcPts val="0"/>
              </a:spcAft>
              <a:buClr>
                <a:schemeClr val="accent1"/>
              </a:buClr>
              <a:buSzPts val="2000"/>
              <a:buFont typeface="Verdana"/>
              <a:buChar char="–"/>
            </a:pPr>
            <a:r>
              <a:rPr lang="en-US" sz="2000" b="0" i="0" u="none" strike="noStrike" cap="none">
                <a:solidFill>
                  <a:schemeClr val="dk1"/>
                </a:solidFill>
                <a:latin typeface="Arial"/>
                <a:ea typeface="Arial"/>
                <a:cs typeface="Arial"/>
                <a:sym typeface="Arial"/>
              </a:rPr>
              <a:t>SolrCloud</a:t>
            </a:r>
            <a:endParaRPr sz="2000" b="0" i="0" u="none" strike="noStrike" cap="none">
              <a:solidFill>
                <a:schemeClr val="dk1"/>
              </a:solidFill>
              <a:latin typeface="Arial"/>
              <a:ea typeface="Arial"/>
              <a:cs typeface="Arial"/>
              <a:sym typeface="Arial"/>
            </a:endParaRPr>
          </a:p>
          <a:p>
            <a:pPr marL="1143000" marR="0" lvl="2" indent="-228600" algn="l" rtl="0">
              <a:lnSpc>
                <a:spcPct val="100000"/>
              </a:lnSpc>
              <a:spcBef>
                <a:spcPts val="300"/>
              </a:spcBef>
              <a:spcAft>
                <a:spcPts val="0"/>
              </a:spcAft>
              <a:buClr>
                <a:schemeClr val="accent1"/>
              </a:buClr>
              <a:buSzPts val="1600"/>
              <a:buFont typeface="Verdana"/>
              <a:buChar char="▪"/>
            </a:pPr>
            <a:r>
              <a:rPr lang="en-US"/>
              <a:t>Zookeeper instances manage and monitor SolrCloud cluster</a:t>
            </a:r>
            <a:endParaRPr/>
          </a:p>
          <a:p>
            <a:pPr marL="1143000" marR="0" lvl="2" indent="-228600" algn="l" rtl="0">
              <a:lnSpc>
                <a:spcPct val="100000"/>
              </a:lnSpc>
              <a:spcBef>
                <a:spcPts val="300"/>
              </a:spcBef>
              <a:spcAft>
                <a:spcPts val="0"/>
              </a:spcAft>
              <a:buClr>
                <a:schemeClr val="accent1"/>
              </a:buClr>
              <a:buSzPts val="1600"/>
              <a:buFont typeface="Verdana"/>
              <a:buChar char="▪"/>
            </a:pPr>
            <a:r>
              <a:rPr lang="en-US" sz="1600" b="0" i="0" u="none" strike="noStrike" cap="none">
                <a:solidFill>
                  <a:schemeClr val="dk1"/>
                </a:solidFill>
                <a:latin typeface="Arial"/>
                <a:ea typeface="Arial"/>
                <a:cs typeface="Arial"/>
                <a:sym typeface="Arial"/>
              </a:rPr>
              <a:t>Solr and Lucene core jar libraries</a:t>
            </a:r>
            <a:endParaRPr sz="1600" b="0" i="0" u="none" strike="noStrike" cap="none">
              <a:solidFill>
                <a:schemeClr val="dk1"/>
              </a:solidFill>
              <a:latin typeface="Arial"/>
              <a:ea typeface="Arial"/>
              <a:cs typeface="Arial"/>
              <a:sym typeface="Arial"/>
            </a:endParaRPr>
          </a:p>
        </p:txBody>
      </p:sp>
    </p:spTree>
  </p:cSld>
  <p:clrMapOvr>
    <a:masterClrMapping/>
  </p:clrMapOvr>
  <p:transition>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39"/>
          <p:cNvSpPr txBox="1">
            <a:spLocks noGrp="1"/>
          </p:cNvSpPr>
          <p:nvPr>
            <p:ph type="title"/>
          </p:nvPr>
        </p:nvSpPr>
        <p:spPr>
          <a:xfrm>
            <a:off x="319088" y="114300"/>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2800" b="0" i="0" u="none" strike="noStrike" cap="none">
                <a:solidFill>
                  <a:schemeClr val="dk2"/>
                </a:solidFill>
                <a:latin typeface="Arial"/>
                <a:ea typeface="Arial"/>
                <a:cs typeface="Arial"/>
                <a:sym typeface="Arial"/>
              </a:rPr>
              <a:t>Lemmatization using NLTK</a:t>
            </a:r>
            <a:endParaRPr/>
          </a:p>
        </p:txBody>
      </p:sp>
      <p:sp>
        <p:nvSpPr>
          <p:cNvPr id="1100" name="Google Shape;1100;p139"/>
          <p:cNvSpPr txBox="1">
            <a:spLocks noGrp="1"/>
          </p:cNvSpPr>
          <p:nvPr>
            <p:ph type="body" idx="1"/>
          </p:nvPr>
        </p:nvSpPr>
        <p:spPr>
          <a:xfrm>
            <a:off x="190500" y="646113"/>
            <a:ext cx="3984625" cy="2752725"/>
          </a:xfrm>
          <a:prstGeom prst="rect">
            <a:avLst/>
          </a:prstGeom>
          <a:noFill/>
          <a:ln>
            <a:noFill/>
          </a:ln>
        </p:spPr>
        <p:txBody>
          <a:bodyPr spcFirstLastPara="1" wrap="square" lIns="0" tIns="0" rIns="0" bIns="0" anchor="t" anchorCtr="0">
            <a:noAutofit/>
          </a:bodyPr>
          <a:lstStyle/>
          <a:p>
            <a:pPr marL="228600" marR="0" lvl="0" indent="-228600" algn="l" rtl="0">
              <a:lnSpc>
                <a:spcPct val="90000"/>
              </a:lnSpc>
              <a:spcBef>
                <a:spcPts val="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Identify the lemma (citation form) of a word</a:t>
            </a:r>
            <a:endParaRPr/>
          </a:p>
          <a:p>
            <a:pPr marL="228600" marR="0" lvl="0" indent="-228600" algn="l" rtl="0">
              <a:lnSpc>
                <a:spcPct val="8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Why:</a:t>
            </a:r>
            <a:endParaRPr/>
          </a:p>
          <a:p>
            <a:pPr marL="742950" marR="0" lvl="1" indent="-285750" algn="l" rtl="0">
              <a:lnSpc>
                <a:spcPct val="8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Stemmers only stem</a:t>
            </a:r>
            <a:endParaRPr/>
          </a:p>
          <a:p>
            <a:pPr marL="457200" marR="0" lvl="1" indent="0" algn="l" rtl="0">
              <a:lnSpc>
                <a:spcPct val="80000"/>
              </a:lnSpc>
              <a:spcBef>
                <a:spcPts val="300"/>
              </a:spcBef>
              <a:spcAft>
                <a:spcPts val="0"/>
              </a:spcAft>
              <a:buClr>
                <a:schemeClr val="accent1"/>
              </a:buClr>
              <a:buSzPts val="1400"/>
              <a:buFont typeface="Verdana"/>
              <a:buNone/>
            </a:pPr>
            <a:r>
              <a:rPr lang="en-US" sz="1400" b="0" i="0" u="none" strike="noStrike" cap="none">
                <a:solidFill>
                  <a:schemeClr val="dk1"/>
                </a:solidFill>
                <a:latin typeface="Arial"/>
                <a:ea typeface="Arial"/>
                <a:cs typeface="Arial"/>
                <a:sym typeface="Arial"/>
              </a:rPr>
              <a:t>      eating = eat (rule: remove ‘ing’)</a:t>
            </a:r>
            <a:endParaRPr/>
          </a:p>
          <a:p>
            <a:pPr marL="742950" marR="0" lvl="1" indent="-285750" algn="l" rtl="0">
              <a:lnSpc>
                <a:spcPct val="8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They do not catch: ate = eat</a:t>
            </a:r>
            <a:endParaRPr/>
          </a:p>
          <a:p>
            <a:pPr marL="742950" marR="0" lvl="1" indent="-285750" algn="l" rtl="0">
              <a:lnSpc>
                <a:spcPct val="8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Or better</a:t>
            </a:r>
            <a:endParaRPr/>
          </a:p>
          <a:p>
            <a:pPr marL="228600" marR="0" lvl="0" indent="-228600" algn="l" rtl="0">
              <a:lnSpc>
                <a:spcPct val="9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Example: </a:t>
            </a:r>
            <a:endParaRPr sz="1800" b="0" i="0" u="none" strike="noStrike" cap="none">
              <a:solidFill>
                <a:schemeClr val="dk1"/>
              </a:solidFill>
              <a:latin typeface="Arial"/>
              <a:ea typeface="Arial"/>
              <a:cs typeface="Arial"/>
              <a:sym typeface="Arial"/>
            </a:endParaRPr>
          </a:p>
          <a:p>
            <a:pPr marL="742950" marR="0" lvl="1" indent="-285750" algn="l" rtl="0">
              <a:lnSpc>
                <a:spcPct val="9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ate = eats = eating → eat</a:t>
            </a:r>
            <a:endParaRPr/>
          </a:p>
          <a:p>
            <a:pPr marL="742950" marR="0" lvl="1" indent="-285750" algn="l" rtl="0">
              <a:lnSpc>
                <a:spcPct val="9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good = better → good</a:t>
            </a:r>
            <a:endParaRPr sz="1400" b="0" i="0" u="none" strike="noStrike" cap="none">
              <a:solidFill>
                <a:schemeClr val="dk1"/>
              </a:solidFill>
              <a:latin typeface="Arial"/>
              <a:ea typeface="Arial"/>
              <a:cs typeface="Arial"/>
              <a:sym typeface="Arial"/>
            </a:endParaRPr>
          </a:p>
          <a:p>
            <a:pPr marL="228600" marR="0" lvl="0" indent="-228600" algn="l" rtl="0">
              <a:lnSpc>
                <a:spcPct val="9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Prerequisites</a:t>
            </a:r>
            <a:endParaRPr/>
          </a:p>
          <a:p>
            <a:pPr marL="742950" marR="0" lvl="1" indent="-285750" algn="l" rtl="0">
              <a:lnSpc>
                <a:spcPct val="9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Access to WordNet dictionary files</a:t>
            </a:r>
            <a:endParaRPr/>
          </a:p>
        </p:txBody>
      </p:sp>
      <p:sp>
        <p:nvSpPr>
          <p:cNvPr id="1101" name="Google Shape;1101;p139"/>
          <p:cNvSpPr/>
          <p:nvPr/>
        </p:nvSpPr>
        <p:spPr>
          <a:xfrm>
            <a:off x="4068763" y="647700"/>
            <a:ext cx="5075237" cy="2193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 </a:t>
            </a:r>
            <a:r>
              <a:rPr lang="en-US" sz="1050" b="0" i="0" u="none" strike="noStrike" cap="none">
                <a:solidFill>
                  <a:srgbClr val="408080"/>
                </a:solidFill>
                <a:latin typeface="Arial"/>
                <a:ea typeface="Arial"/>
                <a:cs typeface="Arial"/>
                <a:sym typeface="Arial"/>
              </a:rPr>
              <a:t>/* Lemmatize, but only look for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408080"/>
                </a:solidFill>
                <a:latin typeface="Arial"/>
                <a:ea typeface="Arial"/>
                <a:cs typeface="Arial"/>
                <a:sym typeface="Arial"/>
              </a:rPr>
              <a:t>  * lemmas with the given Part-of-Speech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40808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7F0055"/>
                </a:solidFill>
                <a:latin typeface="Arial"/>
                <a:ea typeface="Arial"/>
                <a:cs typeface="Arial"/>
                <a:sym typeface="Arial"/>
              </a:rPr>
              <a:t>CREATE</a:t>
            </a:r>
            <a:r>
              <a:rPr lang="en-US" sz="1050" b="1" i="0" u="none" strike="noStrike" cap="none">
                <a:solidFill>
                  <a:srgbClr val="000000"/>
                </a:solidFill>
                <a:latin typeface="Arial"/>
                <a:ea typeface="Arial"/>
                <a:cs typeface="Arial"/>
                <a:sym typeface="Arial"/>
              </a:rPr>
              <a:t> </a:t>
            </a:r>
            <a:r>
              <a:rPr lang="en-US" sz="1050" b="1" i="0" u="none" strike="noStrike" cap="none">
                <a:solidFill>
                  <a:srgbClr val="7F0055"/>
                </a:solidFill>
                <a:latin typeface="Arial"/>
                <a:ea typeface="Arial"/>
                <a:cs typeface="Arial"/>
                <a:sym typeface="Arial"/>
              </a:rPr>
              <a:t>OR</a:t>
            </a:r>
            <a:r>
              <a:rPr lang="en-US" sz="1050" b="1" i="0" u="none" strike="noStrike" cap="none">
                <a:solidFill>
                  <a:srgbClr val="000000"/>
                </a:solidFill>
                <a:latin typeface="Arial"/>
                <a:ea typeface="Arial"/>
                <a:cs typeface="Arial"/>
                <a:sym typeface="Arial"/>
              </a:rPr>
              <a:t> </a:t>
            </a:r>
            <a:r>
              <a:rPr lang="en-US" sz="1050" b="1" i="0" u="none" strike="noStrike" cap="none">
                <a:solidFill>
                  <a:srgbClr val="000080"/>
                </a:solidFill>
                <a:latin typeface="Arial"/>
                <a:ea typeface="Arial"/>
                <a:cs typeface="Arial"/>
                <a:sym typeface="Arial"/>
              </a:rPr>
              <a:t>REPLACE</a:t>
            </a:r>
            <a:r>
              <a:rPr lang="en-US" sz="1050" b="1" i="0" u="none" strike="noStrike" cap="none">
                <a:solidFill>
                  <a:srgbClr val="000000"/>
                </a:solidFill>
                <a:latin typeface="Arial"/>
                <a:ea typeface="Arial"/>
                <a:cs typeface="Arial"/>
                <a:sym typeface="Arial"/>
              </a:rPr>
              <a:t> FUNCTION lemmatize(word text, pos text)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  RETURNS text </a:t>
            </a:r>
            <a:r>
              <a:rPr lang="en-US" sz="1050" b="1" i="0" u="none" strike="noStrike" cap="none">
                <a:solidFill>
                  <a:srgbClr val="7F0055"/>
                </a:solidFill>
                <a:latin typeface="Arial"/>
                <a:ea typeface="Arial"/>
                <a:cs typeface="Arial"/>
                <a:sym typeface="Arial"/>
              </a:rPr>
              <a:t>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$BODY$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  import nltk</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  </a:t>
            </a:r>
            <a:r>
              <a:rPr lang="en-US" sz="1050" b="1" i="0" u="none" strike="noStrike" cap="none">
                <a:solidFill>
                  <a:srgbClr val="7F0055"/>
                </a:solidFill>
                <a:latin typeface="Arial"/>
                <a:ea typeface="Arial"/>
                <a:cs typeface="Arial"/>
                <a:sym typeface="Arial"/>
              </a:rPr>
              <a:t>from</a:t>
            </a:r>
            <a:r>
              <a:rPr lang="en-US" sz="1050" b="1" i="0" u="none" strike="noStrike" cap="none">
                <a:solidFill>
                  <a:srgbClr val="000000"/>
                </a:solidFill>
                <a:latin typeface="Arial"/>
                <a:ea typeface="Arial"/>
                <a:cs typeface="Arial"/>
                <a:sym typeface="Arial"/>
              </a:rPr>
              <a:t> nltk.stem.wordnet import WordNetLemmatizer</a:t>
            </a:r>
            <a:endParaRPr sz="105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  lemmatizer = WordNetLemmatizer()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000000"/>
                </a:solidFill>
                <a:latin typeface="Arial"/>
                <a:ea typeface="Arial"/>
                <a:cs typeface="Arial"/>
                <a:sym typeface="Arial"/>
              </a:rPr>
              <a:t>  return lemmatizer.lemmatize(word, pos)</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$BODY$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  LANGUAGE plpythonu;</a:t>
            </a:r>
            <a:endParaRPr sz="1400" b="0" i="0" u="none" strike="noStrike" cap="none">
              <a:solidFill>
                <a:srgbClr val="000000"/>
              </a:solidFill>
              <a:latin typeface="Arial"/>
              <a:ea typeface="Arial"/>
              <a:cs typeface="Arial"/>
              <a:sym typeface="Arial"/>
            </a:endParaRPr>
          </a:p>
        </p:txBody>
      </p:sp>
      <p:sp>
        <p:nvSpPr>
          <p:cNvPr id="1102" name="Google Shape;1102;p139"/>
          <p:cNvSpPr txBox="1"/>
          <p:nvPr/>
        </p:nvSpPr>
        <p:spPr>
          <a:xfrm>
            <a:off x="4113213" y="3130550"/>
            <a:ext cx="3811587" cy="163195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600"/>
              <a:buFont typeface="Noto Sans Symbols"/>
              <a:buChar char="•"/>
            </a:pPr>
            <a:r>
              <a:rPr lang="en-US" sz="1600" b="0" i="0" u="none" strike="noStrike" cap="none">
                <a:solidFill>
                  <a:schemeClr val="dk1"/>
                </a:solidFill>
                <a:latin typeface="Arial"/>
                <a:ea typeface="Arial"/>
                <a:cs typeface="Arial"/>
                <a:sym typeface="Arial"/>
              </a:rPr>
              <a:t>Example: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0" i="0" u="none" strike="noStrike" cap="none">
                <a:solidFill>
                  <a:srgbClr val="0000FF"/>
                </a:solidFill>
                <a:latin typeface="Consolas"/>
                <a:ea typeface="Consolas"/>
                <a:cs typeface="Consolas"/>
                <a:sym typeface="Consolas"/>
              </a:rPr>
              <a:t>SELECT </a:t>
            </a:r>
            <a:r>
              <a:rPr lang="en-US" sz="1300" b="0" i="0" u="none" strike="noStrike" cap="none">
                <a:solidFill>
                  <a:schemeClr val="dk1"/>
                </a:solidFill>
                <a:latin typeface="Consolas"/>
                <a:ea typeface="Consolas"/>
                <a:cs typeface="Consolas"/>
                <a:sym typeface="Consolas"/>
              </a:rPr>
              <a:t>lemmatize(’meeting’, ‘n’)</a:t>
            </a:r>
            <a:endParaRPr sz="1300" b="1" i="0" u="none" strike="noStrike" cap="none">
              <a:solidFill>
                <a:schemeClr val="dk1"/>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1" i="0" u="none" strike="noStrike" cap="none">
                <a:solidFill>
                  <a:schemeClr val="dk1"/>
                </a:solidFill>
                <a:latin typeface="Arial"/>
                <a:ea typeface="Arial"/>
                <a:cs typeface="Arial"/>
                <a:sym typeface="Arial"/>
              </a:rPr>
              <a:t>Result:  </a:t>
            </a:r>
            <a:r>
              <a:rPr lang="en-US" sz="1300" b="0" i="0" u="none" strike="noStrike" cap="none">
                <a:solidFill>
                  <a:schemeClr val="dk1"/>
                </a:solidFill>
                <a:latin typeface="Arial"/>
                <a:ea typeface="Arial"/>
                <a:cs typeface="Arial"/>
                <a:sym typeface="Arial"/>
              </a:rPr>
              <a:t>‘meeting’</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endParaRPr sz="1300" b="0" i="0" u="none" strike="noStrike" cap="none">
              <a:solidFill>
                <a:schemeClr val="dk1"/>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0" i="0" u="none" strike="noStrike" cap="none">
                <a:solidFill>
                  <a:srgbClr val="0000FF"/>
                </a:solidFill>
                <a:latin typeface="Consolas"/>
                <a:ea typeface="Consolas"/>
                <a:cs typeface="Consolas"/>
                <a:sym typeface="Consolas"/>
              </a:rPr>
              <a:t>SELECT </a:t>
            </a:r>
            <a:r>
              <a:rPr lang="en-US" sz="1300" b="0" i="0" u="none" strike="noStrike" cap="none">
                <a:solidFill>
                  <a:schemeClr val="dk1"/>
                </a:solidFill>
                <a:latin typeface="Consolas"/>
                <a:ea typeface="Consolas"/>
                <a:cs typeface="Consolas"/>
                <a:sym typeface="Consolas"/>
              </a:rPr>
              <a:t>lemmatize(’meeting’, ‘v’)</a:t>
            </a:r>
            <a:endParaRPr sz="1300" b="1" i="0" u="none" strike="noStrike" cap="none">
              <a:solidFill>
                <a:schemeClr val="dk1"/>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1" i="0" u="none" strike="noStrike" cap="none">
                <a:solidFill>
                  <a:schemeClr val="dk1"/>
                </a:solidFill>
                <a:latin typeface="Arial"/>
                <a:ea typeface="Arial"/>
                <a:cs typeface="Arial"/>
                <a:sym typeface="Arial"/>
              </a:rPr>
              <a:t>Result:  </a:t>
            </a:r>
            <a:r>
              <a:rPr lang="en-US" sz="1300" b="0" i="0" u="none" strike="noStrike" cap="none">
                <a:solidFill>
                  <a:schemeClr val="dk1"/>
                </a:solidFill>
                <a:latin typeface="Arial"/>
                <a:ea typeface="Arial"/>
                <a:cs typeface="Arial"/>
                <a:sym typeface="Arial"/>
              </a:rPr>
              <a:t>‘meet’</a:t>
            </a:r>
            <a:endParaRPr sz="1300" b="0" i="0" u="none" strike="noStrike" cap="none">
              <a:solidFill>
                <a:schemeClr val="dk1"/>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800"/>
              <a:buFont typeface="Verdana"/>
              <a:buNone/>
            </a:pPr>
            <a:endParaRPr sz="1800" b="0" i="0" u="none" strike="noStrike" cap="none">
              <a:solidFill>
                <a:schemeClr val="dk1"/>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40"/>
          <p:cNvSpPr txBox="1">
            <a:spLocks noGrp="1"/>
          </p:cNvSpPr>
          <p:nvPr>
            <p:ph type="title"/>
          </p:nvPr>
        </p:nvSpPr>
        <p:spPr>
          <a:xfrm>
            <a:off x="366713" y="24288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2800" b="0" i="0" u="none" strike="noStrike" cap="none">
                <a:solidFill>
                  <a:schemeClr val="dk2"/>
                </a:solidFill>
                <a:latin typeface="Arial"/>
                <a:ea typeface="Arial"/>
                <a:cs typeface="Arial"/>
                <a:sym typeface="Arial"/>
              </a:rPr>
              <a:t>Part-of-Speech tagging</a:t>
            </a:r>
            <a:endParaRPr/>
          </a:p>
        </p:txBody>
      </p:sp>
      <p:sp>
        <p:nvSpPr>
          <p:cNvPr id="1108" name="Google Shape;1108;p140"/>
          <p:cNvSpPr txBox="1">
            <a:spLocks noGrp="1"/>
          </p:cNvSpPr>
          <p:nvPr>
            <p:ph type="body" idx="1"/>
          </p:nvPr>
        </p:nvSpPr>
        <p:spPr>
          <a:xfrm>
            <a:off x="355600" y="768350"/>
            <a:ext cx="8410575" cy="3382963"/>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Assign each word with its part of speech, e.g., noun, adjective, verb, …</a:t>
            </a:r>
            <a:endParaRPr/>
          </a:p>
          <a:p>
            <a:pPr marL="228600" marR="0" lvl="0" indent="-228600" algn="l" rtl="0">
              <a:lnSpc>
                <a:spcPct val="10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Can be used as features, to distinguish homonyms, or lemmatization</a:t>
            </a:r>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p:txBody>
      </p:sp>
      <p:sp>
        <p:nvSpPr>
          <p:cNvPr id="1109" name="Google Shape;1109;p140"/>
          <p:cNvSpPr/>
          <p:nvPr/>
        </p:nvSpPr>
        <p:spPr>
          <a:xfrm>
            <a:off x="4421188" y="1847850"/>
            <a:ext cx="4514850" cy="2124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40808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408080"/>
                </a:solidFill>
                <a:latin typeface="Arial"/>
                <a:ea typeface="Arial"/>
                <a:cs typeface="Arial"/>
                <a:sym typeface="Arial"/>
              </a:rPr>
              <a:t> * Part-of-speech tag the text in the textfield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40808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7F0055"/>
                </a:solidFill>
                <a:latin typeface="Arial"/>
                <a:ea typeface="Arial"/>
                <a:cs typeface="Arial"/>
                <a:sym typeface="Arial"/>
              </a:rPr>
              <a:t>CREATE</a:t>
            </a:r>
            <a:r>
              <a:rPr lang="en-US" sz="1100" b="1" i="0" u="none" strike="noStrike" cap="none">
                <a:solidFill>
                  <a:srgbClr val="000000"/>
                </a:solidFill>
                <a:latin typeface="Arial"/>
                <a:ea typeface="Arial"/>
                <a:cs typeface="Arial"/>
                <a:sym typeface="Arial"/>
              </a:rPr>
              <a:t> </a:t>
            </a:r>
            <a:r>
              <a:rPr lang="en-US" sz="1100" b="1" i="0" u="none" strike="noStrike" cap="none">
                <a:solidFill>
                  <a:srgbClr val="7F0055"/>
                </a:solidFill>
                <a:latin typeface="Arial"/>
                <a:ea typeface="Arial"/>
                <a:cs typeface="Arial"/>
                <a:sym typeface="Arial"/>
              </a:rPr>
              <a:t>OR</a:t>
            </a:r>
            <a:r>
              <a:rPr lang="en-US" sz="1100" b="1" i="0" u="none" strike="noStrike" cap="none">
                <a:solidFill>
                  <a:srgbClr val="000000"/>
                </a:solidFill>
                <a:latin typeface="Arial"/>
                <a:ea typeface="Arial"/>
                <a:cs typeface="Arial"/>
                <a:sym typeface="Arial"/>
              </a:rPr>
              <a:t> </a:t>
            </a:r>
            <a:r>
              <a:rPr lang="en-US" sz="1100" b="1" i="0" u="none" strike="noStrike" cap="none">
                <a:solidFill>
                  <a:srgbClr val="000080"/>
                </a:solidFill>
                <a:latin typeface="Arial"/>
                <a:ea typeface="Arial"/>
                <a:cs typeface="Arial"/>
                <a:sym typeface="Arial"/>
              </a:rPr>
              <a:t>REPLACE</a:t>
            </a:r>
            <a:r>
              <a:rPr lang="en-US" sz="1100" b="1" i="0" u="none" strike="noStrike" cap="none">
                <a:solidFill>
                  <a:srgbClr val="000000"/>
                </a:solidFill>
                <a:latin typeface="Arial"/>
                <a:ea typeface="Arial"/>
                <a:cs typeface="Arial"/>
                <a:sym typeface="Arial"/>
              </a:rPr>
              <a:t> FUNCTION pos_tag(textfield text)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RETURNS text[] </a:t>
            </a:r>
            <a:r>
              <a:rPr lang="en-US" sz="1100" b="1" i="0" u="none" strike="noStrike" cap="none">
                <a:solidFill>
                  <a:srgbClr val="7F0055"/>
                </a:solidFill>
                <a:latin typeface="Arial"/>
                <a:ea typeface="Arial"/>
                <a:cs typeface="Arial"/>
                <a:sym typeface="Arial"/>
              </a:rPr>
              <a:t>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$BODY$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import nltk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tokens = nltk.word_tokenize(textfield)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return nltk.pos_tag(tokens)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$BODY$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LANGUAGE plpythonu;</a:t>
            </a:r>
            <a:endParaRPr sz="1400" b="0" i="0" u="none" strike="noStrike" cap="none">
              <a:solidFill>
                <a:srgbClr val="000000"/>
              </a:solidFill>
              <a:latin typeface="Arial"/>
              <a:ea typeface="Arial"/>
              <a:cs typeface="Arial"/>
              <a:sym typeface="Arial"/>
            </a:endParaRPr>
          </a:p>
        </p:txBody>
      </p:sp>
      <p:sp>
        <p:nvSpPr>
          <p:cNvPr id="1110" name="Google Shape;1110;p140"/>
          <p:cNvSpPr txBox="1"/>
          <p:nvPr/>
        </p:nvSpPr>
        <p:spPr>
          <a:xfrm>
            <a:off x="93663" y="1847850"/>
            <a:ext cx="4210050" cy="2562225"/>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600"/>
              <a:buFont typeface="Noto Sans Symbols"/>
              <a:buChar char="•"/>
            </a:pPr>
            <a:r>
              <a:rPr lang="en-US" sz="1600" b="0" i="0" u="none" strike="noStrike" cap="none">
                <a:solidFill>
                  <a:schemeClr val="dk1"/>
                </a:solidFill>
                <a:latin typeface="Arial"/>
                <a:ea typeface="Arial"/>
                <a:cs typeface="Arial"/>
                <a:sym typeface="Arial"/>
              </a:rPr>
              <a:t>Example: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0" i="0" u="none" strike="noStrike" cap="none">
                <a:solidFill>
                  <a:srgbClr val="0000FF"/>
                </a:solidFill>
                <a:latin typeface="Consolas"/>
                <a:ea typeface="Consolas"/>
                <a:cs typeface="Consolas"/>
                <a:sym typeface="Consolas"/>
              </a:rPr>
              <a:t>SELECT </a:t>
            </a:r>
            <a:r>
              <a:rPr lang="en-US" sz="1300" b="0" i="0" u="none" strike="noStrike" cap="none">
                <a:solidFill>
                  <a:schemeClr val="dk1"/>
                </a:solidFill>
                <a:latin typeface="Consolas"/>
                <a:ea typeface="Consolas"/>
                <a:cs typeface="Consolas"/>
                <a:sym typeface="Consolas"/>
              </a:rPr>
              <a:t>pos_tag(’We were meeting at the meeting.’, ‘n’)</a:t>
            </a:r>
            <a:endParaRPr sz="1300" b="1" i="0" u="none" strike="noStrike" cap="none">
              <a:solidFill>
                <a:schemeClr val="dk1"/>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1" i="0" u="none" strike="noStrike" cap="none">
                <a:solidFill>
                  <a:schemeClr val="dk1"/>
                </a:solidFill>
                <a:latin typeface="Arial"/>
                <a:ea typeface="Arial"/>
                <a:cs typeface="Arial"/>
                <a:sym typeface="Arial"/>
              </a:rPr>
              <a:t>Result:  </a:t>
            </a:r>
            <a:r>
              <a:rPr lang="en-US" sz="1300" b="0" i="0" u="none" strike="noStrike" cap="none">
                <a:solidFill>
                  <a:schemeClr val="dk1"/>
                </a:solidFill>
                <a:latin typeface="Consolas"/>
                <a:ea typeface="Consolas"/>
                <a:cs typeface="Consolas"/>
                <a:sym typeface="Consolas"/>
              </a:rPr>
              <a:t>[('We', 'PRP'),</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0" i="0" u="none" strike="noStrike" cap="none">
                <a:solidFill>
                  <a:schemeClr val="dk1"/>
                </a:solidFill>
                <a:latin typeface="Consolas"/>
                <a:ea typeface="Consolas"/>
                <a:cs typeface="Consolas"/>
                <a:sym typeface="Consolas"/>
              </a:rPr>
              <a:t>	   ('were', 'VBD'),</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0" i="0" u="none" strike="noStrike" cap="none">
                <a:solidFill>
                  <a:schemeClr val="dk1"/>
                </a:solidFill>
                <a:latin typeface="Consolas"/>
                <a:ea typeface="Consolas"/>
                <a:cs typeface="Consolas"/>
                <a:sym typeface="Consolas"/>
              </a:rPr>
              <a:t>        ('meeting', 'VBG'),</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0" i="0" u="none" strike="noStrike" cap="none">
                <a:solidFill>
                  <a:schemeClr val="dk1"/>
                </a:solidFill>
                <a:latin typeface="Consolas"/>
                <a:ea typeface="Consolas"/>
                <a:cs typeface="Consolas"/>
                <a:sym typeface="Consolas"/>
              </a:rPr>
              <a:t>        ('at', 'IN'),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0" i="0" u="none" strike="noStrike" cap="none">
                <a:solidFill>
                  <a:schemeClr val="dk1"/>
                </a:solidFill>
                <a:latin typeface="Consolas"/>
                <a:ea typeface="Consolas"/>
                <a:cs typeface="Consolas"/>
                <a:sym typeface="Consolas"/>
              </a:rPr>
              <a:t>        ('the', 'DT'),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0" i="0" u="none" strike="noStrike" cap="none">
                <a:solidFill>
                  <a:schemeClr val="dk1"/>
                </a:solidFill>
                <a:latin typeface="Consolas"/>
                <a:ea typeface="Consolas"/>
                <a:cs typeface="Consolas"/>
                <a:sym typeface="Consolas"/>
              </a:rPr>
              <a:t>        ('meeting', 'NN'),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0" i="0" u="none" strike="noStrike" cap="none">
                <a:solidFill>
                  <a:schemeClr val="dk1"/>
                </a:solidFill>
                <a:latin typeface="Consolas"/>
                <a:ea typeface="Consolas"/>
                <a:cs typeface="Consolas"/>
                <a:sym typeface="Consolas"/>
              </a:rPr>
              <a:t>        ('.', '.')]</a:t>
            </a:r>
            <a:endParaRPr sz="1800" b="0" i="0" u="none" strike="noStrike" cap="none">
              <a:solidFill>
                <a:schemeClr val="dk1"/>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a:p>
            <a:pPr marL="228600" marR="0" lvl="0" indent="-114300" algn="l" rtl="0">
              <a:lnSpc>
                <a:spcPct val="100000"/>
              </a:lnSpc>
              <a:spcBef>
                <a:spcPts val="1200"/>
              </a:spcBef>
              <a:spcAft>
                <a:spcPts val="0"/>
              </a:spcAft>
              <a:buClr>
                <a:schemeClr val="accent1"/>
              </a:buClr>
              <a:buSzPts val="1800"/>
              <a:buFont typeface="Noto Sans Symbols"/>
              <a:buNone/>
            </a:pPr>
            <a:endParaRPr sz="18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41"/>
          <p:cNvSpPr txBox="1">
            <a:spLocks noGrp="1"/>
          </p:cNvSpPr>
          <p:nvPr>
            <p:ph type="title"/>
          </p:nvPr>
        </p:nvSpPr>
        <p:spPr>
          <a:xfrm>
            <a:off x="366713" y="24288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2800" b="0" i="0" u="none" strike="noStrike" cap="none">
                <a:solidFill>
                  <a:schemeClr val="dk2"/>
                </a:solidFill>
                <a:latin typeface="Arial"/>
                <a:ea typeface="Arial"/>
                <a:cs typeface="Arial"/>
                <a:sym typeface="Arial"/>
              </a:rPr>
              <a:t>Named entity recognition</a:t>
            </a:r>
            <a:endParaRPr/>
          </a:p>
        </p:txBody>
      </p:sp>
      <p:sp>
        <p:nvSpPr>
          <p:cNvPr id="1116" name="Google Shape;1116;p141"/>
          <p:cNvSpPr txBox="1">
            <a:spLocks noGrp="1"/>
          </p:cNvSpPr>
          <p:nvPr>
            <p:ph type="body" idx="1"/>
          </p:nvPr>
        </p:nvSpPr>
        <p:spPr>
          <a:xfrm>
            <a:off x="355600" y="768350"/>
            <a:ext cx="8410575" cy="3382963"/>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Recognize entities in text and label them</a:t>
            </a:r>
            <a:endParaRPr/>
          </a:p>
          <a:p>
            <a:pPr marL="742950" marR="0" lvl="1" indent="-285750" algn="l" rtl="0">
              <a:lnSpc>
                <a:spcPct val="10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LOCATION, ORGANIZATION, PERSON, DURATION, DATE, CARDINAL, PERCENT, MONEY, and MEASURE</a:t>
            </a:r>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p:txBody>
      </p:sp>
      <p:sp>
        <p:nvSpPr>
          <p:cNvPr id="1117" name="Google Shape;1117;p141"/>
          <p:cNvSpPr/>
          <p:nvPr/>
        </p:nvSpPr>
        <p:spPr>
          <a:xfrm>
            <a:off x="4914900" y="1647825"/>
            <a:ext cx="4116388" cy="2292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40808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408080"/>
                </a:solidFill>
                <a:latin typeface="Arial"/>
                <a:ea typeface="Arial"/>
                <a:cs typeface="Arial"/>
                <a:sym typeface="Arial"/>
              </a:rPr>
              <a:t> * Recognize NEs in the given textfield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40808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7F0055"/>
                </a:solidFill>
                <a:latin typeface="Arial"/>
                <a:ea typeface="Arial"/>
                <a:cs typeface="Arial"/>
                <a:sym typeface="Arial"/>
              </a:rPr>
              <a:t>CREATE</a:t>
            </a:r>
            <a:r>
              <a:rPr lang="en-US" sz="1100" b="1" i="0" u="none" strike="noStrike" cap="none">
                <a:solidFill>
                  <a:srgbClr val="000000"/>
                </a:solidFill>
                <a:latin typeface="Arial"/>
                <a:ea typeface="Arial"/>
                <a:cs typeface="Arial"/>
                <a:sym typeface="Arial"/>
              </a:rPr>
              <a:t> </a:t>
            </a:r>
            <a:r>
              <a:rPr lang="en-US" sz="1100" b="1" i="0" u="none" strike="noStrike" cap="none">
                <a:solidFill>
                  <a:srgbClr val="7F0055"/>
                </a:solidFill>
                <a:latin typeface="Arial"/>
                <a:ea typeface="Arial"/>
                <a:cs typeface="Arial"/>
                <a:sym typeface="Arial"/>
              </a:rPr>
              <a:t>OR</a:t>
            </a:r>
            <a:r>
              <a:rPr lang="en-US" sz="1100" b="1" i="0" u="none" strike="noStrike" cap="none">
                <a:solidFill>
                  <a:srgbClr val="000000"/>
                </a:solidFill>
                <a:latin typeface="Arial"/>
                <a:ea typeface="Arial"/>
                <a:cs typeface="Arial"/>
                <a:sym typeface="Arial"/>
              </a:rPr>
              <a:t> </a:t>
            </a:r>
            <a:r>
              <a:rPr lang="en-US" sz="1100" b="1" i="0" u="none" strike="noStrike" cap="none">
                <a:solidFill>
                  <a:srgbClr val="000080"/>
                </a:solidFill>
                <a:latin typeface="Arial"/>
                <a:ea typeface="Arial"/>
                <a:cs typeface="Arial"/>
                <a:sym typeface="Arial"/>
              </a:rPr>
              <a:t>REPLACE</a:t>
            </a:r>
            <a:r>
              <a:rPr lang="en-US" sz="1100" b="1" i="0" u="none" strike="noStrike" cap="none">
                <a:solidFill>
                  <a:srgbClr val="000000"/>
                </a:solidFill>
                <a:latin typeface="Arial"/>
                <a:ea typeface="Arial"/>
                <a:cs typeface="Arial"/>
                <a:sym typeface="Arial"/>
              </a:rPr>
              <a:t> FUNCTION ner(textfield text)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RETURNS text </a:t>
            </a:r>
            <a:r>
              <a:rPr lang="en-US" sz="1100" b="1" i="0" u="none" strike="noStrike" cap="none">
                <a:solidFill>
                  <a:srgbClr val="7F0055"/>
                </a:solidFill>
                <a:latin typeface="Arial"/>
                <a:ea typeface="Arial"/>
                <a:cs typeface="Arial"/>
                <a:sym typeface="Arial"/>
              </a:rPr>
              <a:t>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$BODY$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import nltk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tokens = nltk.word_tokenize(textfield)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pos_tags = nltk.pos_tag(tokens)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return nltk.ne_chuck(pos_tags)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$BODY$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LANGUAGE plpythonu;</a:t>
            </a:r>
            <a:endParaRPr sz="1400" b="0" i="0" u="none" strike="noStrike" cap="none">
              <a:solidFill>
                <a:srgbClr val="000000"/>
              </a:solidFill>
              <a:latin typeface="Arial"/>
              <a:ea typeface="Arial"/>
              <a:cs typeface="Arial"/>
              <a:sym typeface="Arial"/>
            </a:endParaRPr>
          </a:p>
        </p:txBody>
      </p:sp>
      <p:sp>
        <p:nvSpPr>
          <p:cNvPr id="1118" name="Google Shape;1118;p141"/>
          <p:cNvSpPr txBox="1"/>
          <p:nvPr/>
        </p:nvSpPr>
        <p:spPr>
          <a:xfrm>
            <a:off x="115888" y="1930400"/>
            <a:ext cx="4987925" cy="20447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600"/>
              <a:buFont typeface="Noto Sans Symbols"/>
              <a:buChar char="•"/>
            </a:pPr>
            <a:r>
              <a:rPr lang="en-US" sz="1600" b="0" i="0" u="none" strike="noStrike" cap="none">
                <a:solidFill>
                  <a:schemeClr val="dk1"/>
                </a:solidFill>
                <a:latin typeface="Arial"/>
                <a:ea typeface="Arial"/>
                <a:cs typeface="Arial"/>
                <a:sym typeface="Arial"/>
              </a:rPr>
              <a:t>Example: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0" i="0" u="none" strike="noStrike" cap="none">
                <a:solidFill>
                  <a:srgbClr val="0000FF"/>
                </a:solidFill>
                <a:latin typeface="Consolas"/>
                <a:ea typeface="Consolas"/>
                <a:cs typeface="Consolas"/>
                <a:sym typeface="Consolas"/>
              </a:rPr>
              <a:t>SELECT </a:t>
            </a:r>
            <a:r>
              <a:rPr lang="en-US" sz="1300" b="0" i="0" u="none" strike="noStrike" cap="none">
                <a:solidFill>
                  <a:schemeClr val="dk1"/>
                </a:solidFill>
                <a:latin typeface="Consolas"/>
                <a:ea typeface="Consolas"/>
                <a:cs typeface="Consolas"/>
                <a:sym typeface="Consolas"/>
              </a:rPr>
              <a:t>ner(’ John will arrive in New York at 9pm.’)</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endParaRPr sz="1300" b="1" i="0" u="none" strike="noStrike" cap="none">
              <a:solidFill>
                <a:schemeClr val="dk1"/>
              </a:solidFill>
              <a:latin typeface="Arial"/>
              <a:ea typeface="Arial"/>
              <a:cs typeface="Arial"/>
              <a:sym typeface="Arial"/>
            </a:endParaRPr>
          </a:p>
          <a:p>
            <a:pPr marL="457200" marR="0" lvl="1" indent="0" algn="l" rtl="0">
              <a:lnSpc>
                <a:spcPct val="100000"/>
              </a:lnSpc>
              <a:spcBef>
                <a:spcPts val="300"/>
              </a:spcBef>
              <a:spcAft>
                <a:spcPts val="0"/>
              </a:spcAft>
              <a:buClr>
                <a:schemeClr val="accent1"/>
              </a:buClr>
              <a:buSzPts val="1300"/>
              <a:buFont typeface="Verdana"/>
              <a:buNone/>
            </a:pPr>
            <a:r>
              <a:rPr lang="en-US" sz="1300" b="1" i="0" u="none" strike="noStrike" cap="none">
                <a:solidFill>
                  <a:schemeClr val="dk1"/>
                </a:solidFill>
                <a:latin typeface="Arial"/>
                <a:ea typeface="Arial"/>
                <a:cs typeface="Arial"/>
                <a:sym typeface="Arial"/>
              </a:rPr>
              <a:t>Result:  </a:t>
            </a:r>
            <a:r>
              <a:rPr lang="en-US" sz="1300" b="0" i="0" u="none" strike="noStrike" cap="none">
                <a:solidFill>
                  <a:schemeClr val="dk1"/>
                </a:solidFill>
                <a:latin typeface="Arial"/>
                <a:ea typeface="Arial"/>
                <a:cs typeface="Arial"/>
                <a:sym typeface="Arial"/>
              </a:rPr>
              <a:t>Tree('S', [Tree('PERSON', [('John', 'NNP')]), ('will', 'MD'), ('arrive', 'VB'), ('in', 'IN'), Tree('GPE', [('New', 'NNP'), ('York', 'NNP')]), ('at', 'IN'), ('9pm', 'CD'), ('.', '.')])</a:t>
            </a:r>
            <a:endParaRPr sz="13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42"/>
          <p:cNvSpPr txBox="1">
            <a:spLocks noGrp="1"/>
          </p:cNvSpPr>
          <p:nvPr>
            <p:ph type="ctrTitle"/>
          </p:nvPr>
        </p:nvSpPr>
        <p:spPr>
          <a:xfrm>
            <a:off x="669925" y="2351842"/>
            <a:ext cx="6474046" cy="677108"/>
          </a:xfrm>
          <a:prstGeom prst="rect">
            <a:avLst/>
          </a:prstGeom>
          <a:noFill/>
          <a:ln>
            <a:noFill/>
          </a:ln>
          <a:effectLst>
            <a:reflection stA="50000" endPos="75000" dist="12700" dir="5400000" sy="-100000" algn="bl" rotWithShape="0"/>
          </a:effectLst>
        </p:spPr>
        <p:txBody>
          <a:bodyPr spcFirstLastPara="1" wrap="square" lIns="0" tIns="0" rIns="0" bIns="0" anchor="b" anchorCtr="0">
            <a:noAutofit/>
          </a:bodyPr>
          <a:lstStyle/>
          <a:p>
            <a:pPr marL="0" marR="0" lvl="0" indent="0" algn="l" rtl="0">
              <a:lnSpc>
                <a:spcPct val="90000"/>
              </a:lnSpc>
              <a:spcBef>
                <a:spcPts val="0"/>
              </a:spcBef>
              <a:spcAft>
                <a:spcPts val="0"/>
              </a:spcAft>
              <a:buClr>
                <a:srgbClr val="008881"/>
              </a:buClr>
              <a:buSzPts val="1200"/>
              <a:buFont typeface="Arial"/>
              <a:buNone/>
            </a:pPr>
            <a:r>
              <a:rPr lang="en-US" sz="4800" b="0" i="0" u="none" strike="noStrike" cap="none">
                <a:solidFill>
                  <a:srgbClr val="008881"/>
                </a:solidFill>
                <a:latin typeface="Arial"/>
                <a:ea typeface="Arial"/>
                <a:cs typeface="Arial"/>
                <a:sym typeface="Arial"/>
              </a:rPr>
              <a:t>Putting it all together</a:t>
            </a:r>
            <a:endParaRPr sz="4800" b="0" i="0" u="none" strike="noStrike" cap="none">
              <a:solidFill>
                <a:srgbClr val="008881"/>
              </a:solidFill>
              <a:latin typeface="Arial"/>
              <a:ea typeface="Arial"/>
              <a:cs typeface="Arial"/>
              <a:sym typeface="Arial"/>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43"/>
          <p:cNvSpPr txBox="1">
            <a:spLocks noGrp="1"/>
          </p:cNvSpPr>
          <p:nvPr>
            <p:ph type="title"/>
          </p:nvPr>
        </p:nvSpPr>
        <p:spPr>
          <a:xfrm>
            <a:off x="404813" y="1730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What’s possible with text analytics in GPDB</a:t>
            </a:r>
            <a:endParaRPr/>
          </a:p>
        </p:txBody>
      </p:sp>
      <p:sp>
        <p:nvSpPr>
          <p:cNvPr id="1129" name="Google Shape;1129;p143"/>
          <p:cNvSpPr txBox="1">
            <a:spLocks noGrp="1"/>
          </p:cNvSpPr>
          <p:nvPr>
            <p:ph type="body" idx="1"/>
          </p:nvPr>
        </p:nvSpPr>
        <p:spPr>
          <a:xfrm>
            <a:off x="468314" y="857958"/>
            <a:ext cx="8410575" cy="3422657"/>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Document clustering</a:t>
            </a:r>
            <a:endParaRPr sz="1800" b="0" i="0" u="none" strike="noStrike" cap="none">
              <a:solidFill>
                <a:schemeClr val="dk1"/>
              </a:solidFill>
              <a:latin typeface="Arial"/>
              <a:ea typeface="Arial"/>
              <a:cs typeface="Arial"/>
              <a:sym typeface="Arial"/>
            </a:endParaRPr>
          </a:p>
          <a:p>
            <a:pPr marL="228600" marR="0" lvl="0" indent="-25400" algn="l" rtl="0">
              <a:lnSpc>
                <a:spcPct val="100000"/>
              </a:lnSpc>
              <a:spcBef>
                <a:spcPts val="1200"/>
              </a:spcBef>
              <a:spcAft>
                <a:spcPts val="0"/>
              </a:spcAft>
              <a:buClr>
                <a:schemeClr val="accent1"/>
              </a:buClr>
              <a:buSzPts val="3200"/>
              <a:buFont typeface="Noto Sans Symbols"/>
              <a:buNone/>
            </a:pPr>
            <a:endParaRPr sz="32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Topic modeling</a:t>
            </a:r>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Document classification</a:t>
            </a:r>
            <a:endParaRPr/>
          </a:p>
          <a:p>
            <a:pPr marL="228600" marR="0" lvl="0" indent="-228600" algn="l" rtl="0">
              <a:lnSpc>
                <a:spcPct val="10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Sentiment analysis</a:t>
            </a:r>
            <a:endParaRPr/>
          </a:p>
          <a:p>
            <a:pPr marL="228600" marR="0" lvl="0" indent="-76200" algn="l" rtl="0">
              <a:lnSpc>
                <a:spcPct val="100000"/>
              </a:lnSpc>
              <a:spcBef>
                <a:spcPts val="1200"/>
              </a:spcBef>
              <a:spcAft>
                <a:spcPts val="0"/>
              </a:spcAft>
              <a:buClr>
                <a:schemeClr val="accent1"/>
              </a:buClr>
              <a:buSzPts val="2400"/>
              <a:buFont typeface="Noto Sans Symbols"/>
              <a:buNone/>
            </a:pPr>
            <a:endParaRPr sz="24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Text regression</a:t>
            </a:r>
            <a:endParaRPr/>
          </a:p>
          <a:p>
            <a:pPr marL="228600" marR="0" lvl="0" indent="-10160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50800" algn="l" rtl="0">
              <a:lnSpc>
                <a:spcPct val="100000"/>
              </a:lnSpc>
              <a:spcBef>
                <a:spcPts val="1200"/>
              </a:spcBef>
              <a:spcAft>
                <a:spcPts val="0"/>
              </a:spcAft>
              <a:buClr>
                <a:schemeClr val="accent1"/>
              </a:buClr>
              <a:buSzPts val="2800"/>
              <a:buFont typeface="Noto Sans Symbols"/>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800"/>
              <a:buFont typeface="Noto Sans Symbols"/>
              <a:buChar char="•"/>
            </a:pPr>
            <a:r>
              <a:rPr lang="en-US" sz="1800" b="0" i="0" u="none" strike="noStrike" cap="none">
                <a:solidFill>
                  <a:schemeClr val="dk1"/>
                </a:solidFill>
                <a:latin typeface="Arial"/>
                <a:ea typeface="Arial"/>
                <a:cs typeface="Arial"/>
                <a:sym typeface="Arial"/>
              </a:rPr>
              <a:t>And much more …</a:t>
            </a:r>
            <a:endParaRPr sz="2000" b="0" i="0" u="none" strike="noStrike" cap="none">
              <a:solidFill>
                <a:schemeClr val="dk1"/>
              </a:solidFill>
              <a:latin typeface="Arial"/>
              <a:ea typeface="Arial"/>
              <a:cs typeface="Arial"/>
              <a:sym typeface="Arial"/>
            </a:endParaRPr>
          </a:p>
        </p:txBody>
      </p:sp>
      <p:pic>
        <p:nvPicPr>
          <p:cNvPr id="1130" name="Google Shape;1130;p143"/>
          <p:cNvPicPr preferRelativeResize="0"/>
          <p:nvPr/>
        </p:nvPicPr>
        <p:blipFill rotWithShape="1">
          <a:blip r:embed="rId3">
            <a:alphaModFix/>
          </a:blip>
          <a:srcRect/>
          <a:stretch/>
        </p:blipFill>
        <p:spPr>
          <a:xfrm>
            <a:off x="1328738" y="1076325"/>
            <a:ext cx="1149350" cy="887413"/>
          </a:xfrm>
          <a:prstGeom prst="rect">
            <a:avLst/>
          </a:prstGeom>
          <a:noFill/>
          <a:ln>
            <a:noFill/>
          </a:ln>
        </p:spPr>
      </p:pic>
      <p:pic>
        <p:nvPicPr>
          <p:cNvPr id="1131" name="Google Shape;1131;p143"/>
          <p:cNvPicPr preferRelativeResize="0"/>
          <p:nvPr/>
        </p:nvPicPr>
        <p:blipFill rotWithShape="1">
          <a:blip r:embed="rId4">
            <a:alphaModFix/>
          </a:blip>
          <a:srcRect/>
          <a:stretch/>
        </p:blipFill>
        <p:spPr>
          <a:xfrm>
            <a:off x="1384300" y="2338388"/>
            <a:ext cx="1338263" cy="1271587"/>
          </a:xfrm>
          <a:prstGeom prst="rect">
            <a:avLst/>
          </a:prstGeom>
          <a:noFill/>
          <a:ln>
            <a:noFill/>
          </a:ln>
        </p:spPr>
      </p:pic>
      <p:grpSp>
        <p:nvGrpSpPr>
          <p:cNvPr id="1132" name="Google Shape;1132;p143"/>
          <p:cNvGrpSpPr/>
          <p:nvPr/>
        </p:nvGrpSpPr>
        <p:grpSpPr>
          <a:xfrm>
            <a:off x="1244600" y="4010025"/>
            <a:ext cx="1695450" cy="565150"/>
            <a:chOff x="1123983" y="1930400"/>
            <a:chExt cx="2228370" cy="889000"/>
          </a:xfrm>
        </p:grpSpPr>
        <p:pic>
          <p:nvPicPr>
            <p:cNvPr id="1133" name="Google Shape;1133;p143"/>
            <p:cNvPicPr preferRelativeResize="0"/>
            <p:nvPr/>
          </p:nvPicPr>
          <p:blipFill rotWithShape="1">
            <a:blip r:embed="rId5">
              <a:alphaModFix/>
            </a:blip>
            <a:srcRect/>
            <a:stretch/>
          </p:blipFill>
          <p:spPr>
            <a:xfrm>
              <a:off x="1295401" y="2298700"/>
              <a:ext cx="589798" cy="520700"/>
            </a:xfrm>
            <a:prstGeom prst="rect">
              <a:avLst/>
            </a:prstGeom>
            <a:noFill/>
            <a:ln>
              <a:noFill/>
            </a:ln>
          </p:spPr>
        </p:pic>
        <p:pic>
          <p:nvPicPr>
            <p:cNvPr id="1134" name="Google Shape;1134;p143"/>
            <p:cNvPicPr preferRelativeResize="0"/>
            <p:nvPr/>
          </p:nvPicPr>
          <p:blipFill rotWithShape="1">
            <a:blip r:embed="rId5">
              <a:alphaModFix/>
            </a:blip>
            <a:srcRect/>
            <a:stretch/>
          </p:blipFill>
          <p:spPr>
            <a:xfrm>
              <a:off x="2044701" y="2298700"/>
              <a:ext cx="589798" cy="520700"/>
            </a:xfrm>
            <a:prstGeom prst="rect">
              <a:avLst/>
            </a:prstGeom>
            <a:noFill/>
            <a:ln>
              <a:noFill/>
            </a:ln>
          </p:spPr>
        </p:pic>
        <p:pic>
          <p:nvPicPr>
            <p:cNvPr id="1135" name="Google Shape;1135;p143"/>
            <p:cNvPicPr preferRelativeResize="0"/>
            <p:nvPr/>
          </p:nvPicPr>
          <p:blipFill rotWithShape="1">
            <a:blip r:embed="rId5">
              <a:alphaModFix/>
            </a:blip>
            <a:srcRect/>
            <a:stretch/>
          </p:blipFill>
          <p:spPr>
            <a:xfrm>
              <a:off x="2730501" y="2298700"/>
              <a:ext cx="589798" cy="520700"/>
            </a:xfrm>
            <a:prstGeom prst="rect">
              <a:avLst/>
            </a:prstGeom>
            <a:noFill/>
            <a:ln>
              <a:noFill/>
            </a:ln>
          </p:spPr>
        </p:pic>
        <p:sp>
          <p:nvSpPr>
            <p:cNvPr id="1136" name="Google Shape;1136;p143"/>
            <p:cNvSpPr txBox="1"/>
            <p:nvPr/>
          </p:nvSpPr>
          <p:spPr>
            <a:xfrm>
              <a:off x="1123983" y="1930400"/>
              <a:ext cx="832303" cy="43624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2"/>
                  </a:solidFill>
                  <a:latin typeface="Arial"/>
                  <a:ea typeface="Arial"/>
                  <a:cs typeface="Arial"/>
                  <a:sym typeface="Arial"/>
                </a:rPr>
                <a:t>Sports</a:t>
              </a:r>
              <a:endParaRPr sz="1400" b="0" i="0" u="none" strike="noStrike" cap="none">
                <a:solidFill>
                  <a:srgbClr val="000000"/>
                </a:solidFill>
                <a:latin typeface="Arial"/>
                <a:ea typeface="Arial"/>
                <a:cs typeface="Arial"/>
                <a:sym typeface="Arial"/>
              </a:endParaRPr>
            </a:p>
          </p:txBody>
        </p:sp>
        <p:sp>
          <p:nvSpPr>
            <p:cNvPr id="1137" name="Google Shape;1137;p143"/>
            <p:cNvSpPr txBox="1"/>
            <p:nvPr/>
          </p:nvSpPr>
          <p:spPr>
            <a:xfrm>
              <a:off x="1915353" y="1930400"/>
              <a:ext cx="748161" cy="43624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2"/>
                  </a:solidFill>
                  <a:latin typeface="Arial"/>
                  <a:ea typeface="Arial"/>
                  <a:cs typeface="Arial"/>
                  <a:sym typeface="Arial"/>
                </a:rPr>
                <a:t>News</a:t>
              </a:r>
              <a:endParaRPr sz="1400" b="0" i="0" u="none" strike="noStrike" cap="none">
                <a:solidFill>
                  <a:srgbClr val="000000"/>
                </a:solidFill>
                <a:latin typeface="Arial"/>
                <a:ea typeface="Arial"/>
                <a:cs typeface="Arial"/>
                <a:sym typeface="Arial"/>
              </a:endParaRPr>
            </a:p>
          </p:txBody>
        </p:sp>
        <p:sp>
          <p:nvSpPr>
            <p:cNvPr id="1138" name="Google Shape;1138;p143"/>
            <p:cNvSpPr txBox="1"/>
            <p:nvPr/>
          </p:nvSpPr>
          <p:spPr>
            <a:xfrm>
              <a:off x="2648913" y="1930400"/>
              <a:ext cx="703440" cy="43624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2"/>
                  </a:solidFill>
                  <a:latin typeface="Arial"/>
                  <a:ea typeface="Arial"/>
                  <a:cs typeface="Arial"/>
                  <a:sym typeface="Arial"/>
                </a:rPr>
                <a:t>Econ</a:t>
              </a:r>
              <a:endParaRPr sz="1400" b="0" i="0" u="none" strike="noStrike" cap="none">
                <a:solidFill>
                  <a:srgbClr val="000000"/>
                </a:solidFill>
                <a:latin typeface="Arial"/>
                <a:ea typeface="Arial"/>
                <a:cs typeface="Arial"/>
                <a:sym typeface="Arial"/>
              </a:endParaRPr>
            </a:p>
          </p:txBody>
        </p:sp>
      </p:grpSp>
      <p:pic>
        <p:nvPicPr>
          <p:cNvPr id="1139" name="Google Shape;1139;p143"/>
          <p:cNvPicPr preferRelativeResize="0"/>
          <p:nvPr/>
        </p:nvPicPr>
        <p:blipFill rotWithShape="1">
          <a:blip r:embed="rId6">
            <a:alphaModFix/>
          </a:blip>
          <a:srcRect/>
          <a:stretch/>
        </p:blipFill>
        <p:spPr>
          <a:xfrm>
            <a:off x="5748338" y="1276350"/>
            <a:ext cx="1154112" cy="463550"/>
          </a:xfrm>
          <a:prstGeom prst="rect">
            <a:avLst/>
          </a:prstGeom>
          <a:noFill/>
          <a:ln>
            <a:noFill/>
          </a:ln>
        </p:spPr>
      </p:pic>
      <p:pic>
        <p:nvPicPr>
          <p:cNvPr id="1140" name="Google Shape;1140;p143"/>
          <p:cNvPicPr preferRelativeResize="0"/>
          <p:nvPr/>
        </p:nvPicPr>
        <p:blipFill rotWithShape="1">
          <a:blip r:embed="rId7">
            <a:alphaModFix/>
          </a:blip>
          <a:srcRect/>
          <a:stretch/>
        </p:blipFill>
        <p:spPr>
          <a:xfrm>
            <a:off x="5645150" y="2281238"/>
            <a:ext cx="1816100" cy="1198562"/>
          </a:xfrm>
          <a:prstGeom prst="rect">
            <a:avLst/>
          </a:prstGeom>
          <a:noFill/>
          <a:ln>
            <a:noFill/>
          </a:ln>
        </p:spPr>
      </p:pic>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44"/>
          <p:cNvSpPr txBox="1">
            <a:spLocks noGrp="1"/>
          </p:cNvSpPr>
          <p:nvPr>
            <p:ph type="title"/>
          </p:nvPr>
        </p:nvSpPr>
        <p:spPr>
          <a:xfrm>
            <a:off x="215900" y="171450"/>
            <a:ext cx="8686800"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GPText integration with MADlib</a:t>
            </a:r>
            <a:endParaRPr/>
          </a:p>
        </p:txBody>
      </p:sp>
      <p:grpSp>
        <p:nvGrpSpPr>
          <p:cNvPr id="1146" name="Google Shape;1146;p144"/>
          <p:cNvGrpSpPr/>
          <p:nvPr/>
        </p:nvGrpSpPr>
        <p:grpSpPr>
          <a:xfrm>
            <a:off x="4406900" y="711200"/>
            <a:ext cx="4533900" cy="3035300"/>
            <a:chOff x="431800" y="711200"/>
            <a:chExt cx="7962900" cy="3797300"/>
          </a:xfrm>
        </p:grpSpPr>
        <p:sp>
          <p:nvSpPr>
            <p:cNvPr id="1147" name="Google Shape;1147;p144"/>
            <p:cNvSpPr/>
            <p:nvPr/>
          </p:nvSpPr>
          <p:spPr>
            <a:xfrm>
              <a:off x="928087" y="1600944"/>
              <a:ext cx="1695183" cy="599783"/>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Create &amp; set up GPText Index</a:t>
              </a:r>
              <a:endParaRPr sz="1400" b="0" i="0" u="none" strike="noStrike" cap="none">
                <a:solidFill>
                  <a:srgbClr val="000000"/>
                </a:solidFill>
                <a:latin typeface="Arial"/>
                <a:ea typeface="Arial"/>
                <a:cs typeface="Arial"/>
                <a:sym typeface="Arial"/>
              </a:endParaRPr>
            </a:p>
          </p:txBody>
        </p:sp>
        <p:sp>
          <p:nvSpPr>
            <p:cNvPr id="1148" name="Google Shape;1148;p144"/>
            <p:cNvSpPr/>
            <p:nvPr/>
          </p:nvSpPr>
          <p:spPr>
            <a:xfrm>
              <a:off x="928087" y="2405289"/>
              <a:ext cx="1695183" cy="744763"/>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Create term table &amp; dictionary table</a:t>
              </a:r>
              <a:endParaRPr sz="1400" b="0" i="0" u="none" strike="noStrike" cap="none">
                <a:solidFill>
                  <a:srgbClr val="000000"/>
                </a:solidFill>
                <a:latin typeface="Arial"/>
                <a:ea typeface="Arial"/>
                <a:cs typeface="Arial"/>
                <a:sym typeface="Arial"/>
              </a:endParaRPr>
            </a:p>
          </p:txBody>
        </p:sp>
        <p:sp>
          <p:nvSpPr>
            <p:cNvPr id="1149" name="Google Shape;1149;p144"/>
            <p:cNvSpPr/>
            <p:nvPr/>
          </p:nvSpPr>
          <p:spPr>
            <a:xfrm>
              <a:off x="928087" y="3451929"/>
              <a:ext cx="1695183" cy="466719"/>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Calculate Senti-Score</a:t>
              </a:r>
              <a:endParaRPr sz="1400" b="0" i="0" u="none" strike="noStrike" cap="none">
                <a:solidFill>
                  <a:srgbClr val="000000"/>
                </a:solidFill>
                <a:latin typeface="Arial"/>
                <a:ea typeface="Arial"/>
                <a:cs typeface="Arial"/>
                <a:sym typeface="Arial"/>
              </a:endParaRPr>
            </a:p>
          </p:txBody>
        </p:sp>
        <p:sp>
          <p:nvSpPr>
            <p:cNvPr id="1150" name="Google Shape;1150;p144"/>
            <p:cNvSpPr/>
            <p:nvPr/>
          </p:nvSpPr>
          <p:spPr>
            <a:xfrm>
              <a:off x="3465286" y="2397345"/>
              <a:ext cx="1695183" cy="752707"/>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Create 3 metrics for models</a:t>
              </a:r>
              <a:endParaRPr sz="1400" b="0" i="0" u="none" strike="noStrike" cap="none">
                <a:solidFill>
                  <a:srgbClr val="000000"/>
                </a:solidFill>
                <a:latin typeface="Arial"/>
                <a:ea typeface="Arial"/>
                <a:cs typeface="Arial"/>
                <a:sym typeface="Arial"/>
              </a:endParaRPr>
            </a:p>
          </p:txBody>
        </p:sp>
        <p:sp>
          <p:nvSpPr>
            <p:cNvPr id="1151" name="Google Shape;1151;p144"/>
            <p:cNvSpPr/>
            <p:nvPr/>
          </p:nvSpPr>
          <p:spPr>
            <a:xfrm>
              <a:off x="5904901" y="1910765"/>
              <a:ext cx="1695183" cy="401179"/>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Clustering</a:t>
              </a:r>
              <a:endParaRPr sz="1400" b="0" i="0" u="none" strike="noStrike" cap="none">
                <a:solidFill>
                  <a:srgbClr val="000000"/>
                </a:solidFill>
                <a:latin typeface="Arial"/>
                <a:ea typeface="Arial"/>
                <a:cs typeface="Arial"/>
                <a:sym typeface="Arial"/>
              </a:endParaRPr>
            </a:p>
          </p:txBody>
        </p:sp>
        <p:sp>
          <p:nvSpPr>
            <p:cNvPr id="1152" name="Google Shape;1152;p144"/>
            <p:cNvSpPr/>
            <p:nvPr/>
          </p:nvSpPr>
          <p:spPr>
            <a:xfrm>
              <a:off x="5916053" y="3134163"/>
              <a:ext cx="1697970" cy="403166"/>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Classifier</a:t>
              </a:r>
              <a:endParaRPr sz="1400" b="0" i="0" u="none" strike="noStrike" cap="none">
                <a:solidFill>
                  <a:srgbClr val="000000"/>
                </a:solidFill>
                <a:latin typeface="Arial"/>
                <a:ea typeface="Arial"/>
                <a:cs typeface="Arial"/>
                <a:sym typeface="Arial"/>
              </a:endParaRPr>
            </a:p>
          </p:txBody>
        </p:sp>
        <p:cxnSp>
          <p:nvCxnSpPr>
            <p:cNvPr id="1153" name="Google Shape;1153;p144"/>
            <p:cNvCxnSpPr>
              <a:stCxn id="1148" idx="3"/>
              <a:endCxn id="1150" idx="1"/>
            </p:cNvCxnSpPr>
            <p:nvPr/>
          </p:nvCxnSpPr>
          <p:spPr>
            <a:xfrm rot="10800000" flipH="1">
              <a:off x="2623270" y="2773471"/>
              <a:ext cx="842100" cy="420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254"/>
                </a:srgbClr>
              </a:outerShdw>
            </a:effectLst>
          </p:spPr>
        </p:cxnSp>
        <p:cxnSp>
          <p:nvCxnSpPr>
            <p:cNvPr id="1154" name="Google Shape;1154;p144"/>
            <p:cNvCxnSpPr>
              <a:stCxn id="1147" idx="2"/>
              <a:endCxn id="1148" idx="0"/>
            </p:cNvCxnSpPr>
            <p:nvPr/>
          </p:nvCxnSpPr>
          <p:spPr>
            <a:xfrm>
              <a:off x="1775678" y="2200727"/>
              <a:ext cx="0" cy="20460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254"/>
                </a:srgbClr>
              </a:outerShdw>
            </a:effectLst>
          </p:spPr>
        </p:cxnSp>
        <p:cxnSp>
          <p:nvCxnSpPr>
            <p:cNvPr id="1155" name="Google Shape;1155;p144"/>
            <p:cNvCxnSpPr>
              <a:stCxn id="1148" idx="2"/>
              <a:endCxn id="1149" idx="0"/>
            </p:cNvCxnSpPr>
            <p:nvPr/>
          </p:nvCxnSpPr>
          <p:spPr>
            <a:xfrm>
              <a:off x="1775678" y="3150052"/>
              <a:ext cx="0" cy="30180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254"/>
                </a:srgbClr>
              </a:outerShdw>
            </a:effectLst>
          </p:spPr>
        </p:cxnSp>
        <p:pic>
          <p:nvPicPr>
            <p:cNvPr id="1156" name="Google Shape;1156;p144"/>
            <p:cNvPicPr preferRelativeResize="0"/>
            <p:nvPr/>
          </p:nvPicPr>
          <p:blipFill rotWithShape="1">
            <a:blip r:embed="rId3">
              <a:alphaModFix/>
            </a:blip>
            <a:srcRect/>
            <a:stretch/>
          </p:blipFill>
          <p:spPr>
            <a:xfrm>
              <a:off x="3734103" y="1497341"/>
              <a:ext cx="1054100" cy="711200"/>
            </a:xfrm>
            <a:prstGeom prst="rect">
              <a:avLst/>
            </a:prstGeom>
            <a:noFill/>
            <a:ln>
              <a:noFill/>
            </a:ln>
          </p:spPr>
        </p:pic>
        <p:sp>
          <p:nvSpPr>
            <p:cNvPr id="1157" name="Google Shape;1157;p144"/>
            <p:cNvSpPr/>
            <p:nvPr/>
          </p:nvSpPr>
          <p:spPr>
            <a:xfrm>
              <a:off x="813775" y="1448020"/>
              <a:ext cx="1993512" cy="1848998"/>
            </a:xfrm>
            <a:prstGeom prst="roundRect">
              <a:avLst>
                <a:gd name="adj" fmla="val 16667"/>
              </a:avLst>
            </a:prstGeom>
            <a:noFill/>
            <a:ln w="12700"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58" name="Google Shape;1158;p144"/>
            <p:cNvSpPr/>
            <p:nvPr/>
          </p:nvSpPr>
          <p:spPr>
            <a:xfrm>
              <a:off x="5904901" y="2532395"/>
              <a:ext cx="1695183" cy="403165"/>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Topic Modeling</a:t>
              </a:r>
              <a:endParaRPr sz="1400" b="0" i="0" u="none" strike="noStrike" cap="none">
                <a:solidFill>
                  <a:srgbClr val="000000"/>
                </a:solidFill>
                <a:latin typeface="Arial"/>
                <a:ea typeface="Arial"/>
                <a:cs typeface="Arial"/>
                <a:sym typeface="Arial"/>
              </a:endParaRPr>
            </a:p>
          </p:txBody>
        </p:sp>
        <p:sp>
          <p:nvSpPr>
            <p:cNvPr id="1159" name="Google Shape;1159;p144"/>
            <p:cNvSpPr/>
            <p:nvPr/>
          </p:nvSpPr>
          <p:spPr>
            <a:xfrm>
              <a:off x="5651180" y="1650595"/>
              <a:ext cx="2272327" cy="2617595"/>
            </a:xfrm>
            <a:prstGeom prst="roundRect">
              <a:avLst>
                <a:gd name="adj" fmla="val 16667"/>
              </a:avLst>
            </a:prstGeom>
            <a:noFill/>
            <a:ln w="12700"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60" name="Google Shape;1160;p144"/>
            <p:cNvCxnSpPr/>
            <p:nvPr/>
          </p:nvCxnSpPr>
          <p:spPr>
            <a:xfrm rot="10800000" flipH="1">
              <a:off x="5121435" y="2766747"/>
              <a:ext cx="563202" cy="3972"/>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254"/>
                </a:srgbClr>
              </a:outerShdw>
            </a:effectLst>
          </p:spPr>
        </p:cxnSp>
        <p:sp>
          <p:nvSpPr>
            <p:cNvPr id="1161" name="Google Shape;1161;p144"/>
            <p:cNvSpPr txBox="1"/>
            <p:nvPr/>
          </p:nvSpPr>
          <p:spPr>
            <a:xfrm>
              <a:off x="1340023" y="1090229"/>
              <a:ext cx="857426"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2"/>
                  </a:solidFill>
                  <a:latin typeface="Arial"/>
                  <a:ea typeface="Arial"/>
                  <a:cs typeface="Arial"/>
                  <a:sym typeface="Arial"/>
                </a:rPr>
                <a:t>GPText</a:t>
              </a:r>
              <a:endParaRPr sz="1400" b="0" i="0" u="none" strike="noStrike" cap="none">
                <a:solidFill>
                  <a:srgbClr val="000000"/>
                </a:solidFill>
                <a:latin typeface="Arial"/>
                <a:ea typeface="Arial"/>
                <a:cs typeface="Arial"/>
                <a:sym typeface="Arial"/>
              </a:endParaRPr>
            </a:p>
          </p:txBody>
        </p:sp>
        <p:sp>
          <p:nvSpPr>
            <p:cNvPr id="1162" name="Google Shape;1162;p144"/>
            <p:cNvSpPr txBox="1"/>
            <p:nvPr/>
          </p:nvSpPr>
          <p:spPr>
            <a:xfrm>
              <a:off x="6311484" y="1193800"/>
              <a:ext cx="845905"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2"/>
                  </a:solidFill>
                  <a:latin typeface="Arial"/>
                  <a:ea typeface="Arial"/>
                  <a:cs typeface="Arial"/>
                  <a:sym typeface="Arial"/>
                </a:rPr>
                <a:t>MADlib</a:t>
              </a:r>
              <a:endParaRPr sz="1400" b="0" i="0" u="none" strike="noStrike" cap="none">
                <a:solidFill>
                  <a:srgbClr val="000000"/>
                </a:solidFill>
                <a:latin typeface="Arial"/>
                <a:ea typeface="Arial"/>
                <a:cs typeface="Arial"/>
                <a:sym typeface="Arial"/>
              </a:endParaRPr>
            </a:p>
          </p:txBody>
        </p:sp>
        <p:sp>
          <p:nvSpPr>
            <p:cNvPr id="1163" name="Google Shape;1163;p144"/>
            <p:cNvSpPr/>
            <p:nvPr/>
          </p:nvSpPr>
          <p:spPr>
            <a:xfrm>
              <a:off x="431800" y="1066701"/>
              <a:ext cx="7962900" cy="3441799"/>
            </a:xfrm>
            <a:prstGeom prst="roundRect">
              <a:avLst>
                <a:gd name="adj" fmla="val 16667"/>
              </a:avLst>
            </a:prstGeom>
            <a:noFill/>
            <a:ln w="12700"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64" name="Google Shape;1164;p144"/>
            <p:cNvSpPr txBox="1"/>
            <p:nvPr/>
          </p:nvSpPr>
          <p:spPr>
            <a:xfrm>
              <a:off x="3989525" y="711200"/>
              <a:ext cx="587621"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2"/>
                  </a:solidFill>
                  <a:latin typeface="Arial"/>
                  <a:ea typeface="Arial"/>
                  <a:cs typeface="Arial"/>
                  <a:sym typeface="Arial"/>
                </a:rPr>
                <a:t>SQL</a:t>
              </a:r>
              <a:endParaRPr sz="1400" b="0" i="0" u="none" strike="noStrike" cap="none">
                <a:solidFill>
                  <a:srgbClr val="000000"/>
                </a:solidFill>
                <a:latin typeface="Arial"/>
                <a:ea typeface="Arial"/>
                <a:cs typeface="Arial"/>
                <a:sym typeface="Arial"/>
              </a:endParaRPr>
            </a:p>
          </p:txBody>
        </p:sp>
        <p:sp>
          <p:nvSpPr>
            <p:cNvPr id="1165" name="Google Shape;1165;p144"/>
            <p:cNvSpPr/>
            <p:nvPr/>
          </p:nvSpPr>
          <p:spPr>
            <a:xfrm>
              <a:off x="5916053" y="3729974"/>
              <a:ext cx="1697970" cy="403166"/>
            </a:xfrm>
            <a:prstGeom prst="rect">
              <a:avLst/>
            </a:prstGeom>
            <a:solidFill>
              <a:srgbClr val="72CEC6"/>
            </a:soli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Regression</a:t>
              </a:r>
              <a:endParaRPr sz="1400" b="0" i="0" u="none" strike="noStrike" cap="none">
                <a:solidFill>
                  <a:srgbClr val="000000"/>
                </a:solidFill>
                <a:latin typeface="Arial"/>
                <a:ea typeface="Arial"/>
                <a:cs typeface="Arial"/>
                <a:sym typeface="Arial"/>
              </a:endParaRPr>
            </a:p>
          </p:txBody>
        </p:sp>
      </p:grpSp>
      <p:sp>
        <p:nvSpPr>
          <p:cNvPr id="1166" name="Google Shape;1166;p144"/>
          <p:cNvSpPr txBox="1"/>
          <p:nvPr/>
        </p:nvSpPr>
        <p:spPr>
          <a:xfrm>
            <a:off x="304800" y="914400"/>
            <a:ext cx="3860800" cy="37084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accent1"/>
              </a:buClr>
              <a:buSzPts val="1679"/>
              <a:buFont typeface="Noto Sans Symbols"/>
              <a:buChar char="•"/>
            </a:pPr>
            <a:r>
              <a:rPr lang="en-US" sz="1679" b="0" i="0" u="none" strike="noStrike" cap="none">
                <a:solidFill>
                  <a:schemeClr val="dk1"/>
                </a:solidFill>
                <a:latin typeface="Arial"/>
                <a:ea typeface="Arial"/>
                <a:cs typeface="Arial"/>
                <a:sym typeface="Arial"/>
              </a:rPr>
              <a:t>Vector space representation of documents in GPText lends itself to machine learning analysis with MADlib</a:t>
            </a:r>
            <a:endParaRPr sz="1679" b="0" i="0" u="none" strike="noStrike" cap="none">
              <a:solidFill>
                <a:schemeClr val="dk1"/>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679"/>
              <a:buFont typeface="Noto Sans Symbols"/>
              <a:buChar char="•"/>
            </a:pPr>
            <a:r>
              <a:rPr lang="en-US" sz="1679" b="0" i="0" u="none" strike="noStrike" cap="none">
                <a:solidFill>
                  <a:schemeClr val="dk1"/>
                </a:solidFill>
                <a:latin typeface="Arial"/>
                <a:ea typeface="Arial"/>
                <a:cs typeface="Arial"/>
                <a:sym typeface="Arial"/>
              </a:rPr>
              <a:t>Algorithms in MADlib operating on vectors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Support vector machines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Kmeans clustering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Conditional random fields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Parallel latent dirichlet allocation</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679"/>
              <a:buFont typeface="Noto Sans Symbols"/>
              <a:buChar char="•"/>
            </a:pPr>
            <a:r>
              <a:rPr lang="en-US" sz="1679" b="0" i="0" u="none" strike="noStrike" cap="none">
                <a:solidFill>
                  <a:schemeClr val="dk1"/>
                </a:solidFill>
                <a:latin typeface="Arial"/>
                <a:ea typeface="Arial"/>
                <a:cs typeface="Arial"/>
                <a:sym typeface="Arial"/>
              </a:rPr>
              <a:t>Supporting data types in MADlib</a:t>
            </a:r>
            <a:endParaRPr sz="1679" b="0" i="0" u="none" strike="noStrike" cap="none">
              <a:solidFill>
                <a:schemeClr val="dk1"/>
              </a:solidFill>
              <a:latin typeface="Arial"/>
              <a:ea typeface="Arial"/>
              <a:cs typeface="Arial"/>
              <a:sym typeface="Arial"/>
            </a:endParaRPr>
          </a:p>
          <a:p>
            <a:pPr marL="742950" marR="0" lvl="1" indent="-285750" algn="l" rtl="0">
              <a:lnSpc>
                <a:spcPct val="100000"/>
              </a:lnSpc>
              <a:spcBef>
                <a:spcPts val="300"/>
              </a:spcBef>
              <a:spcAft>
                <a:spcPts val="0"/>
              </a:spcAft>
              <a:buClr>
                <a:schemeClr val="accent1"/>
              </a:buClr>
              <a:buSzPts val="1400"/>
              <a:buFont typeface="Verdana"/>
              <a:buChar char="–"/>
            </a:pPr>
            <a:r>
              <a:rPr lang="en-US" sz="1400" b="0" i="0" u="none" strike="noStrike" cap="none">
                <a:solidFill>
                  <a:schemeClr val="dk1"/>
                </a:solidFill>
                <a:latin typeface="Arial"/>
                <a:ea typeface="Arial"/>
                <a:cs typeface="Arial"/>
                <a:sym typeface="Arial"/>
              </a:rPr>
              <a:t>Sparse vectors – are useful in representing word level features</a:t>
            </a:r>
            <a:endParaRPr sz="1400" b="0" i="0" u="none" strike="noStrike" cap="none">
              <a:solidFill>
                <a:srgbClr val="000000"/>
              </a:solidFill>
              <a:latin typeface="Arial"/>
              <a:ea typeface="Arial"/>
              <a:cs typeface="Arial"/>
              <a:sym typeface="Arial"/>
            </a:endParaRPr>
          </a:p>
          <a:p>
            <a:pPr marL="742950" marR="0" lvl="1" indent="-196850" algn="l" rtl="0">
              <a:lnSpc>
                <a:spcPct val="100000"/>
              </a:lnSpc>
              <a:spcBef>
                <a:spcPts val="300"/>
              </a:spcBef>
              <a:spcAft>
                <a:spcPts val="0"/>
              </a:spcAft>
              <a:buClr>
                <a:schemeClr val="accent1"/>
              </a:buClr>
              <a:buSzPts val="1400"/>
              <a:buFont typeface="Verdana"/>
              <a:buNone/>
            </a:pPr>
            <a:endParaRPr sz="1400" b="0" i="0" u="none" strike="noStrike" cap="none">
              <a:solidFill>
                <a:schemeClr val="dk1"/>
              </a:solidFill>
              <a:latin typeface="Arial"/>
              <a:ea typeface="Arial"/>
              <a:cs typeface="Arial"/>
              <a:sym typeface="Arial"/>
            </a:endParaRPr>
          </a:p>
          <a:p>
            <a:pPr marL="742950" marR="0" lvl="1" indent="-196850" algn="l" rtl="0">
              <a:lnSpc>
                <a:spcPct val="100000"/>
              </a:lnSpc>
              <a:spcBef>
                <a:spcPts val="300"/>
              </a:spcBef>
              <a:spcAft>
                <a:spcPts val="0"/>
              </a:spcAft>
              <a:buClr>
                <a:schemeClr val="accent1"/>
              </a:buClr>
              <a:buSzPts val="1400"/>
              <a:buFont typeface="Verdana"/>
              <a:buNone/>
            </a:pPr>
            <a:endParaRPr sz="1400" b="0" i="0" u="none" strike="noStrike" cap="none">
              <a:solidFill>
                <a:schemeClr val="dk1"/>
              </a:solidFill>
              <a:latin typeface="Arial"/>
              <a:ea typeface="Arial"/>
              <a:cs typeface="Arial"/>
              <a:sym typeface="Arial"/>
            </a:endParaRPr>
          </a:p>
          <a:p>
            <a:pPr marL="228600" marR="0" lvl="0" indent="-121920" algn="l" rtl="0">
              <a:lnSpc>
                <a:spcPct val="100000"/>
              </a:lnSpc>
              <a:spcBef>
                <a:spcPts val="1200"/>
              </a:spcBef>
              <a:spcAft>
                <a:spcPts val="0"/>
              </a:spcAft>
              <a:buClr>
                <a:schemeClr val="accent1"/>
              </a:buClr>
              <a:buSzPts val="1680"/>
              <a:buFont typeface="Noto Sans Symbols"/>
              <a:buNone/>
            </a:pPr>
            <a:endParaRPr sz="1679"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grpSp>
        <p:nvGrpSpPr>
          <p:cNvPr id="1171" name="Google Shape;1171;p145"/>
          <p:cNvGrpSpPr/>
          <p:nvPr/>
        </p:nvGrpSpPr>
        <p:grpSpPr>
          <a:xfrm>
            <a:off x="4060825" y="271463"/>
            <a:ext cx="5014913" cy="533400"/>
            <a:chOff x="3872530" y="300038"/>
            <a:chExt cx="5014295" cy="533400"/>
          </a:xfrm>
        </p:grpSpPr>
        <p:pic>
          <p:nvPicPr>
            <p:cNvPr id="1172" name="Google Shape;1172;p145"/>
            <p:cNvPicPr preferRelativeResize="0"/>
            <p:nvPr/>
          </p:nvPicPr>
          <p:blipFill rotWithShape="1">
            <a:blip r:embed="rId3">
              <a:alphaModFix/>
            </a:blip>
            <a:srcRect/>
            <a:stretch/>
          </p:blipFill>
          <p:spPr>
            <a:xfrm>
              <a:off x="3872530" y="367082"/>
              <a:ext cx="863600" cy="426244"/>
            </a:xfrm>
            <a:prstGeom prst="rect">
              <a:avLst/>
            </a:prstGeom>
            <a:noFill/>
            <a:ln>
              <a:noFill/>
            </a:ln>
          </p:spPr>
        </p:pic>
        <p:pic>
          <p:nvPicPr>
            <p:cNvPr id="1173" name="Google Shape;1173;p145"/>
            <p:cNvPicPr preferRelativeResize="0"/>
            <p:nvPr/>
          </p:nvPicPr>
          <p:blipFill rotWithShape="1">
            <a:blip r:embed="rId4">
              <a:alphaModFix/>
            </a:blip>
            <a:srcRect/>
            <a:stretch/>
          </p:blipFill>
          <p:spPr>
            <a:xfrm>
              <a:off x="6985000" y="377428"/>
              <a:ext cx="884238" cy="441722"/>
            </a:xfrm>
            <a:prstGeom prst="rect">
              <a:avLst/>
            </a:prstGeom>
            <a:noFill/>
            <a:ln>
              <a:noFill/>
            </a:ln>
          </p:spPr>
        </p:pic>
        <p:pic>
          <p:nvPicPr>
            <p:cNvPr id="1174" name="Google Shape;1174;p145"/>
            <p:cNvPicPr preferRelativeResize="0"/>
            <p:nvPr/>
          </p:nvPicPr>
          <p:blipFill rotWithShape="1">
            <a:blip r:embed="rId5">
              <a:alphaModFix/>
            </a:blip>
            <a:srcRect/>
            <a:stretch/>
          </p:blipFill>
          <p:spPr>
            <a:xfrm>
              <a:off x="8062913" y="386954"/>
              <a:ext cx="823912" cy="446484"/>
            </a:xfrm>
            <a:prstGeom prst="rect">
              <a:avLst/>
            </a:prstGeom>
            <a:noFill/>
            <a:ln>
              <a:noFill/>
            </a:ln>
          </p:spPr>
        </p:pic>
        <p:pic>
          <p:nvPicPr>
            <p:cNvPr id="1175" name="Google Shape;1175;p145"/>
            <p:cNvPicPr preferRelativeResize="0"/>
            <p:nvPr/>
          </p:nvPicPr>
          <p:blipFill rotWithShape="1">
            <a:blip r:embed="rId6">
              <a:alphaModFix/>
            </a:blip>
            <a:srcRect t="9499" r="48384"/>
            <a:stretch/>
          </p:blipFill>
          <p:spPr>
            <a:xfrm>
              <a:off x="6149975" y="371475"/>
              <a:ext cx="725488" cy="446485"/>
            </a:xfrm>
            <a:prstGeom prst="rect">
              <a:avLst/>
            </a:prstGeom>
            <a:noFill/>
            <a:ln>
              <a:noFill/>
            </a:ln>
          </p:spPr>
        </p:pic>
        <p:pic>
          <p:nvPicPr>
            <p:cNvPr id="1176" name="Google Shape;1176;p145"/>
            <p:cNvPicPr preferRelativeResize="0"/>
            <p:nvPr/>
          </p:nvPicPr>
          <p:blipFill rotWithShape="1">
            <a:blip r:embed="rId7">
              <a:alphaModFix/>
            </a:blip>
            <a:srcRect l="5637" t="10977" r="10001" b="7977"/>
            <a:stretch/>
          </p:blipFill>
          <p:spPr>
            <a:xfrm>
              <a:off x="5154613" y="300038"/>
              <a:ext cx="849312" cy="517922"/>
            </a:xfrm>
            <a:prstGeom prst="rect">
              <a:avLst/>
            </a:prstGeom>
            <a:noFill/>
            <a:ln>
              <a:noFill/>
            </a:ln>
          </p:spPr>
        </p:pic>
      </p:grpSp>
      <p:sp>
        <p:nvSpPr>
          <p:cNvPr id="1177" name="Google Shape;1177;p145"/>
          <p:cNvSpPr txBox="1">
            <a:spLocks noGrp="1"/>
          </p:cNvSpPr>
          <p:nvPr>
            <p:ph type="title"/>
          </p:nvPr>
        </p:nvSpPr>
        <p:spPr>
          <a:xfrm>
            <a:off x="366713" y="152400"/>
            <a:ext cx="8410575" cy="69056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1" i="0" u="none" strike="noStrike" cap="none">
                <a:solidFill>
                  <a:schemeClr val="dk2"/>
                </a:solidFill>
                <a:latin typeface="Arial"/>
                <a:ea typeface="Arial"/>
                <a:cs typeface="Arial"/>
                <a:sym typeface="Arial"/>
              </a:rPr>
              <a:t>MADlib</a:t>
            </a:r>
            <a:r>
              <a:rPr lang="en-US" sz="3200" b="0" i="0" u="none" strike="noStrike" cap="none">
                <a:solidFill>
                  <a:schemeClr val="dk2"/>
                </a:solidFill>
                <a:latin typeface="Arial"/>
                <a:ea typeface="Arial"/>
                <a:cs typeface="Arial"/>
                <a:sym typeface="Arial"/>
              </a:rPr>
              <a:t> In-Database</a:t>
            </a:r>
            <a:br>
              <a:rPr lang="en-US" sz="3200" b="0" i="0" u="none" strike="noStrike" cap="none">
                <a:solidFill>
                  <a:schemeClr val="dk2"/>
                </a:solidFill>
                <a:latin typeface="Arial"/>
                <a:ea typeface="Arial"/>
                <a:cs typeface="Arial"/>
                <a:sym typeface="Arial"/>
              </a:rPr>
            </a:br>
            <a:r>
              <a:rPr lang="en-US" sz="3200" b="0" i="0" u="none" strike="noStrike" cap="none">
                <a:solidFill>
                  <a:schemeClr val="dk2"/>
                </a:solidFill>
                <a:latin typeface="Arial"/>
                <a:ea typeface="Arial"/>
                <a:cs typeface="Arial"/>
                <a:sym typeface="Arial"/>
              </a:rPr>
              <a:t>Functions</a:t>
            </a:r>
            <a:endParaRPr sz="3200" b="1" i="0" u="none" strike="noStrike" cap="none">
              <a:solidFill>
                <a:schemeClr val="dk2"/>
              </a:solidFill>
              <a:latin typeface="Arial"/>
              <a:ea typeface="Arial"/>
              <a:cs typeface="Arial"/>
              <a:sym typeface="Arial"/>
            </a:endParaRPr>
          </a:p>
        </p:txBody>
      </p:sp>
      <p:grpSp>
        <p:nvGrpSpPr>
          <p:cNvPr id="1178" name="Google Shape;1178;p145"/>
          <p:cNvGrpSpPr/>
          <p:nvPr/>
        </p:nvGrpSpPr>
        <p:grpSpPr>
          <a:xfrm>
            <a:off x="169863" y="1100138"/>
            <a:ext cx="6604000" cy="3406775"/>
            <a:chOff x="169335" y="1110075"/>
            <a:chExt cx="6594592" cy="3405482"/>
          </a:xfrm>
        </p:grpSpPr>
        <p:sp>
          <p:nvSpPr>
            <p:cNvPr id="1179" name="Google Shape;1179;p145"/>
            <p:cNvSpPr/>
            <p:nvPr/>
          </p:nvSpPr>
          <p:spPr>
            <a:xfrm>
              <a:off x="384927" y="1222744"/>
              <a:ext cx="2710758" cy="320553"/>
            </a:xfrm>
            <a:prstGeom prst="rect">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Predictive Modeling Library </a:t>
              </a:r>
              <a:endParaRPr sz="1400" b="0" i="0" u="none" strike="noStrike" cap="none">
                <a:solidFill>
                  <a:srgbClr val="000000"/>
                </a:solidFill>
                <a:latin typeface="Arial"/>
                <a:ea typeface="Arial"/>
                <a:cs typeface="Arial"/>
                <a:sym typeface="Arial"/>
              </a:endParaRPr>
            </a:p>
          </p:txBody>
        </p:sp>
        <p:sp>
          <p:nvSpPr>
            <p:cNvPr id="1180" name="Google Shape;1180;p145"/>
            <p:cNvSpPr/>
            <p:nvPr/>
          </p:nvSpPr>
          <p:spPr>
            <a:xfrm>
              <a:off x="3368346" y="3864929"/>
              <a:ext cx="2511018" cy="461787"/>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Linear Systems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Sparse and Dense Solvers</a:t>
              </a:r>
              <a:endParaRPr sz="1400" b="0" i="0" u="none" strike="noStrike" cap="none">
                <a:solidFill>
                  <a:srgbClr val="000000"/>
                </a:solidFill>
                <a:latin typeface="Arial"/>
                <a:ea typeface="Arial"/>
                <a:cs typeface="Arial"/>
                <a:sym typeface="Arial"/>
              </a:endParaRPr>
            </a:p>
          </p:txBody>
        </p:sp>
        <p:sp>
          <p:nvSpPr>
            <p:cNvPr id="1181" name="Google Shape;1181;p145"/>
            <p:cNvSpPr/>
            <p:nvPr/>
          </p:nvSpPr>
          <p:spPr>
            <a:xfrm>
              <a:off x="378586" y="3725282"/>
              <a:ext cx="2763070" cy="647454"/>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Matrix Factorization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Single Value Decomposition (SVD)</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Low-Rank</a:t>
              </a:r>
              <a:endParaRPr sz="1400" b="0" i="0" u="none" strike="noStrike" cap="none">
                <a:solidFill>
                  <a:srgbClr val="000000"/>
                </a:solidFill>
                <a:latin typeface="Arial"/>
                <a:ea typeface="Arial"/>
                <a:cs typeface="Arial"/>
                <a:sym typeface="Arial"/>
              </a:endParaRPr>
            </a:p>
          </p:txBody>
        </p:sp>
        <p:sp>
          <p:nvSpPr>
            <p:cNvPr id="1182" name="Google Shape;1182;p145"/>
            <p:cNvSpPr/>
            <p:nvPr/>
          </p:nvSpPr>
          <p:spPr>
            <a:xfrm>
              <a:off x="378586" y="1665489"/>
              <a:ext cx="2904157" cy="1939189"/>
            </a:xfrm>
            <a:prstGeom prst="rect">
              <a:avLst/>
            </a:prstGeom>
            <a:solidFill>
              <a:schemeClr val="lt1"/>
            </a:solidFill>
            <a:ln w="12700" cap="flat" cmpd="sng">
              <a:solidFill>
                <a:srgbClr val="4D4D4D"/>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Generalized Linear Models</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Linear Regression</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Logistic Regression</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Multinomial Logistic Regression</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Cox Proportional Hazards</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Regression</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Elastic Net Regularization</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Sandwich Estimators (Huber white, clustered, marginal effects)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1183" name="Google Shape;1183;p145"/>
            <p:cNvSpPr/>
            <p:nvPr/>
          </p:nvSpPr>
          <p:spPr>
            <a:xfrm>
              <a:off x="3377858" y="1649620"/>
              <a:ext cx="3273517" cy="2123269"/>
            </a:xfrm>
            <a:prstGeom prst="rect">
              <a:avLst/>
            </a:prstGeom>
            <a:noFill/>
            <a:ln w="9525" cap="flat" cmpd="sng">
              <a:solidFill>
                <a:srgbClr val="4D4D4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Machine Learning Algorithms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Principal Component Analysis (PCA)</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Association Rules (Affinity Analysis, Market Basket)</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Topic Modeling (Parallel LDA)</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Decision Trees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Ensemble Learners (Random Forests)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Support Vector Machines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Conditional Random Field (CRF)</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Clustering (K-means)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Cross Validation</a:t>
              </a:r>
              <a:endParaRPr sz="1400" b="0" i="0" u="none" strike="noStrike" cap="none">
                <a:solidFill>
                  <a:srgbClr val="000000"/>
                </a:solidFill>
                <a:latin typeface="Arial"/>
                <a:ea typeface="Arial"/>
                <a:cs typeface="Arial"/>
                <a:sym typeface="Arial"/>
              </a:endParaRPr>
            </a:p>
          </p:txBody>
        </p:sp>
        <p:sp>
          <p:nvSpPr>
            <p:cNvPr id="1184" name="Google Shape;1184;p145"/>
            <p:cNvSpPr/>
            <p:nvPr/>
          </p:nvSpPr>
          <p:spPr>
            <a:xfrm>
              <a:off x="169335" y="1110075"/>
              <a:ext cx="6594592" cy="3405482"/>
            </a:xfrm>
            <a:prstGeom prst="rect">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185" name="Google Shape;1185;p145"/>
          <p:cNvGrpSpPr/>
          <p:nvPr/>
        </p:nvGrpSpPr>
        <p:grpSpPr>
          <a:xfrm>
            <a:off x="6896100" y="1100138"/>
            <a:ext cx="2154238" cy="1985962"/>
            <a:chOff x="6895631" y="1100666"/>
            <a:chExt cx="2154296" cy="1984964"/>
          </a:xfrm>
        </p:grpSpPr>
        <p:sp>
          <p:nvSpPr>
            <p:cNvPr id="1186" name="Google Shape;1186;p145"/>
            <p:cNvSpPr/>
            <p:nvPr/>
          </p:nvSpPr>
          <p:spPr>
            <a:xfrm>
              <a:off x="6895631" y="1100666"/>
              <a:ext cx="2154296" cy="1984964"/>
            </a:xfrm>
            <a:prstGeom prst="rect">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87" name="Google Shape;1187;p145"/>
            <p:cNvSpPr/>
            <p:nvPr/>
          </p:nvSpPr>
          <p:spPr>
            <a:xfrm>
              <a:off x="6963896" y="1168894"/>
              <a:ext cx="2047930" cy="318928"/>
            </a:xfrm>
            <a:prstGeom prst="rect">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Descriptive Statistics</a:t>
              </a:r>
              <a:endParaRPr sz="1400" b="0" i="0" u="none" strike="noStrike" cap="none">
                <a:solidFill>
                  <a:srgbClr val="000000"/>
                </a:solidFill>
                <a:latin typeface="Arial"/>
                <a:ea typeface="Arial"/>
                <a:cs typeface="Arial"/>
                <a:sym typeface="Arial"/>
              </a:endParaRPr>
            </a:p>
          </p:txBody>
        </p:sp>
      </p:grpSp>
      <p:sp>
        <p:nvSpPr>
          <p:cNvPr id="1188" name="Google Shape;1188;p145"/>
          <p:cNvSpPr/>
          <p:nvPr/>
        </p:nvSpPr>
        <p:spPr>
          <a:xfrm>
            <a:off x="6932613" y="1479550"/>
            <a:ext cx="2098675" cy="156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Sketch-based Estimators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CountMin (Cormode-Muthukrishnan)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FM (Flajolet-Martin)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MFV (Most Frequent Values)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Correlation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Summary</a:t>
            </a:r>
            <a:endParaRPr sz="1400" b="0" i="0" u="none" strike="noStrike" cap="none">
              <a:solidFill>
                <a:srgbClr val="000000"/>
              </a:solidFill>
              <a:latin typeface="Arial"/>
              <a:ea typeface="Arial"/>
              <a:cs typeface="Arial"/>
              <a:sym typeface="Arial"/>
            </a:endParaRPr>
          </a:p>
        </p:txBody>
      </p:sp>
      <p:grpSp>
        <p:nvGrpSpPr>
          <p:cNvPr id="1189" name="Google Shape;1189;p145"/>
          <p:cNvGrpSpPr/>
          <p:nvPr/>
        </p:nvGrpSpPr>
        <p:grpSpPr>
          <a:xfrm>
            <a:off x="6888163" y="3179763"/>
            <a:ext cx="2154237" cy="1328737"/>
            <a:chOff x="6888105" y="3207926"/>
            <a:chExt cx="2154296" cy="1318918"/>
          </a:xfrm>
        </p:grpSpPr>
        <p:grpSp>
          <p:nvGrpSpPr>
            <p:cNvPr id="1190" name="Google Shape;1190;p145"/>
            <p:cNvGrpSpPr/>
            <p:nvPr/>
          </p:nvGrpSpPr>
          <p:grpSpPr>
            <a:xfrm>
              <a:off x="6888105" y="3207926"/>
              <a:ext cx="2154296" cy="1318918"/>
              <a:chOff x="6895631" y="1100666"/>
              <a:chExt cx="2154296" cy="1984964"/>
            </a:xfrm>
          </p:grpSpPr>
          <p:sp>
            <p:nvSpPr>
              <p:cNvPr id="1191" name="Google Shape;1191;p145"/>
              <p:cNvSpPr/>
              <p:nvPr/>
            </p:nvSpPr>
            <p:spPr>
              <a:xfrm>
                <a:off x="6895631" y="1100666"/>
                <a:ext cx="2154296" cy="1984964"/>
              </a:xfrm>
              <a:prstGeom prst="rect">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2" name="Google Shape;1192;p145"/>
              <p:cNvSpPr/>
              <p:nvPr/>
            </p:nvSpPr>
            <p:spPr>
              <a:xfrm>
                <a:off x="6963895" y="1169439"/>
                <a:ext cx="2047931" cy="422131"/>
              </a:xfrm>
              <a:prstGeom prst="rect">
                <a:avLst/>
              </a:prstGeom>
              <a:solidFill>
                <a:schemeClr val="accent1"/>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Support Modules</a:t>
                </a:r>
                <a:endParaRPr sz="1400" b="0" i="0" u="none" strike="noStrike" cap="none">
                  <a:solidFill>
                    <a:srgbClr val="000000"/>
                  </a:solidFill>
                  <a:latin typeface="Arial"/>
                  <a:ea typeface="Arial"/>
                  <a:cs typeface="Arial"/>
                  <a:sym typeface="Arial"/>
                </a:endParaRPr>
              </a:p>
            </p:txBody>
          </p:sp>
        </p:grpSp>
        <p:sp>
          <p:nvSpPr>
            <p:cNvPr id="1193" name="Google Shape;1193;p145"/>
            <p:cNvSpPr/>
            <p:nvPr/>
          </p:nvSpPr>
          <p:spPr>
            <a:xfrm>
              <a:off x="6925733" y="3548927"/>
              <a:ext cx="2097851" cy="9380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Array Operations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Sparse Vectors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Random Sampling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Probability Functions</a:t>
              </a:r>
              <a:endParaRPr sz="1400" b="0" i="0" u="none" strike="noStrike" cap="none">
                <a:solidFill>
                  <a:srgbClr val="000000"/>
                </a:solidFill>
                <a:latin typeface="Arial"/>
                <a:ea typeface="Arial"/>
                <a:cs typeface="Arial"/>
                <a:sym typeface="Arial"/>
              </a:endParaRPr>
            </a:p>
          </p:txBody>
        </p:sp>
      </p:gr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46"/>
          <p:cNvSpPr txBox="1">
            <a:spLocks noGrp="1"/>
          </p:cNvSpPr>
          <p:nvPr>
            <p:ph type="title"/>
          </p:nvPr>
        </p:nvSpPr>
        <p:spPr>
          <a:xfrm>
            <a:off x="366713" y="3254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rgbClr val="00685D"/>
                </a:solidFill>
                <a:latin typeface="Arial"/>
                <a:ea typeface="Arial"/>
                <a:cs typeface="Arial"/>
                <a:sym typeface="Arial"/>
              </a:rPr>
              <a:t>Topic analysis – MADlib pLDA</a:t>
            </a:r>
            <a:endParaRPr/>
          </a:p>
        </p:txBody>
      </p:sp>
      <p:grpSp>
        <p:nvGrpSpPr>
          <p:cNvPr id="1199" name="Google Shape;1199;p146"/>
          <p:cNvGrpSpPr/>
          <p:nvPr/>
        </p:nvGrpSpPr>
        <p:grpSpPr>
          <a:xfrm>
            <a:off x="6565900" y="2103438"/>
            <a:ext cx="2514600" cy="1050925"/>
            <a:chOff x="6566602" y="2103586"/>
            <a:chExt cx="2513857" cy="1050118"/>
          </a:xfrm>
        </p:grpSpPr>
        <p:pic>
          <p:nvPicPr>
            <p:cNvPr id="1200" name="Google Shape;1200;p146"/>
            <p:cNvPicPr preferRelativeResize="0"/>
            <p:nvPr/>
          </p:nvPicPr>
          <p:blipFill rotWithShape="1">
            <a:blip r:embed="rId3">
              <a:alphaModFix/>
            </a:blip>
            <a:srcRect/>
            <a:stretch/>
          </p:blipFill>
          <p:spPr>
            <a:xfrm>
              <a:off x="6566602" y="2410974"/>
              <a:ext cx="2513857" cy="742730"/>
            </a:xfrm>
            <a:prstGeom prst="rect">
              <a:avLst/>
            </a:prstGeom>
            <a:noFill/>
            <a:ln>
              <a:noFill/>
            </a:ln>
          </p:spPr>
        </p:pic>
        <p:cxnSp>
          <p:nvCxnSpPr>
            <p:cNvPr id="1201" name="Google Shape;1201;p146"/>
            <p:cNvCxnSpPr>
              <a:stCxn id="1202" idx="2"/>
              <a:endCxn id="1200" idx="0"/>
            </p:cNvCxnSpPr>
            <p:nvPr/>
          </p:nvCxnSpPr>
          <p:spPr>
            <a:xfrm flipH="1">
              <a:off x="7823492" y="2103586"/>
              <a:ext cx="4800" cy="307200"/>
            </a:xfrm>
            <a:prstGeom prst="straightConnector1">
              <a:avLst/>
            </a:prstGeom>
            <a:noFill/>
            <a:ln w="19050" cap="flat" cmpd="sng">
              <a:solidFill>
                <a:schemeClr val="lt2"/>
              </a:solidFill>
              <a:prstDash val="solid"/>
              <a:round/>
              <a:headEnd type="none" w="sm" len="sm"/>
              <a:tailEnd type="stealth" w="med" len="med"/>
            </a:ln>
          </p:spPr>
        </p:cxnSp>
      </p:grpSp>
      <p:grpSp>
        <p:nvGrpSpPr>
          <p:cNvPr id="1203" name="Google Shape;1203;p146"/>
          <p:cNvGrpSpPr/>
          <p:nvPr/>
        </p:nvGrpSpPr>
        <p:grpSpPr>
          <a:xfrm>
            <a:off x="6938964" y="1485900"/>
            <a:ext cx="1416049" cy="617538"/>
            <a:chOff x="6939308" y="1486253"/>
            <a:chExt cx="1415323" cy="617333"/>
          </a:xfrm>
        </p:grpSpPr>
        <p:sp>
          <p:nvSpPr>
            <p:cNvPr id="1202" name="Google Shape;1202;p146"/>
            <p:cNvSpPr/>
            <p:nvPr/>
          </p:nvSpPr>
          <p:spPr>
            <a:xfrm>
              <a:off x="7301071" y="1486253"/>
              <a:ext cx="1053560" cy="617333"/>
            </a:xfrm>
            <a:prstGeom prst="roundRect">
              <a:avLst>
                <a:gd name="adj" fmla="val 16667"/>
              </a:avLst>
            </a:prstGeom>
            <a:solidFill>
              <a:schemeClr val="dk1"/>
            </a:solidFill>
            <a:ln w="25400" cap="flat" cmpd="sng">
              <a:solidFill>
                <a:srgbClr val="383838"/>
              </a:solidFill>
              <a:prstDash val="solid"/>
              <a:round/>
              <a:headEnd type="none" w="sm" len="sm"/>
              <a:tailEnd type="none" w="sm" len="sm"/>
            </a:ln>
          </p:spPr>
          <p:txBody>
            <a:bodyPr spcFirstLastPara="1" wrap="square" lIns="72000" tIns="45700" rIns="720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Prepare dataset for Topic Modeling</a:t>
              </a:r>
              <a:endParaRPr sz="1400" b="0" i="0" u="none" strike="noStrike" cap="none">
                <a:solidFill>
                  <a:srgbClr val="000000"/>
                </a:solidFill>
                <a:latin typeface="Arial"/>
                <a:ea typeface="Arial"/>
                <a:cs typeface="Arial"/>
                <a:sym typeface="Arial"/>
              </a:endParaRPr>
            </a:p>
          </p:txBody>
        </p:sp>
        <p:cxnSp>
          <p:nvCxnSpPr>
            <p:cNvPr id="1204" name="Google Shape;1204;p146"/>
            <p:cNvCxnSpPr>
              <a:stCxn id="1205" idx="3"/>
              <a:endCxn id="1202" idx="1"/>
            </p:cNvCxnSpPr>
            <p:nvPr/>
          </p:nvCxnSpPr>
          <p:spPr>
            <a:xfrm rot="10800000" flipH="1">
              <a:off x="6939308" y="1794774"/>
              <a:ext cx="361500" cy="5700"/>
            </a:xfrm>
            <a:prstGeom prst="straightConnector1">
              <a:avLst/>
            </a:prstGeom>
            <a:noFill/>
            <a:ln w="19050" cap="flat" cmpd="sng">
              <a:solidFill>
                <a:schemeClr val="lt2"/>
              </a:solidFill>
              <a:prstDash val="solid"/>
              <a:round/>
              <a:headEnd type="none" w="sm" len="sm"/>
              <a:tailEnd type="stealth" w="med" len="med"/>
            </a:ln>
          </p:spPr>
        </p:cxnSp>
      </p:grpSp>
      <p:grpSp>
        <p:nvGrpSpPr>
          <p:cNvPr id="1206" name="Google Shape;1206;p146"/>
          <p:cNvGrpSpPr/>
          <p:nvPr/>
        </p:nvGrpSpPr>
        <p:grpSpPr>
          <a:xfrm>
            <a:off x="7296150" y="3154363"/>
            <a:ext cx="1054100" cy="863600"/>
            <a:chOff x="7296075" y="3153704"/>
            <a:chExt cx="1054001" cy="864985"/>
          </a:xfrm>
        </p:grpSpPr>
        <p:sp>
          <p:nvSpPr>
            <p:cNvPr id="1207" name="Google Shape;1207;p146"/>
            <p:cNvSpPr/>
            <p:nvPr/>
          </p:nvSpPr>
          <p:spPr>
            <a:xfrm>
              <a:off x="7296075" y="3501924"/>
              <a:ext cx="1054001" cy="516765"/>
            </a:xfrm>
            <a:prstGeom prst="roundRect">
              <a:avLst>
                <a:gd name="adj" fmla="val 16667"/>
              </a:avLst>
            </a:prstGeom>
            <a:solidFill>
              <a:schemeClr val="dk1"/>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MADlib Topic Model</a:t>
              </a:r>
              <a:endParaRPr sz="1400" b="0" i="0" u="none" strike="noStrike" cap="none">
                <a:solidFill>
                  <a:srgbClr val="000000"/>
                </a:solidFill>
                <a:latin typeface="Arial"/>
                <a:ea typeface="Arial"/>
                <a:cs typeface="Arial"/>
                <a:sym typeface="Arial"/>
              </a:endParaRPr>
            </a:p>
          </p:txBody>
        </p:sp>
        <p:cxnSp>
          <p:nvCxnSpPr>
            <p:cNvPr id="1208" name="Google Shape;1208;p146"/>
            <p:cNvCxnSpPr>
              <a:stCxn id="1200" idx="2"/>
              <a:endCxn id="1207" idx="0"/>
            </p:cNvCxnSpPr>
            <p:nvPr/>
          </p:nvCxnSpPr>
          <p:spPr>
            <a:xfrm>
              <a:off x="7823075" y="3153704"/>
              <a:ext cx="0" cy="348300"/>
            </a:xfrm>
            <a:prstGeom prst="straightConnector1">
              <a:avLst/>
            </a:prstGeom>
            <a:noFill/>
            <a:ln w="19050" cap="flat" cmpd="sng">
              <a:solidFill>
                <a:schemeClr val="lt2"/>
              </a:solidFill>
              <a:prstDash val="solid"/>
              <a:round/>
              <a:headEnd type="none" w="sm" len="sm"/>
              <a:tailEnd type="stealth" w="med" len="med"/>
            </a:ln>
          </p:spPr>
        </p:cxnSp>
      </p:grpSp>
      <p:grpSp>
        <p:nvGrpSpPr>
          <p:cNvPr id="1209" name="Google Shape;1209;p146"/>
          <p:cNvGrpSpPr/>
          <p:nvPr/>
        </p:nvGrpSpPr>
        <p:grpSpPr>
          <a:xfrm>
            <a:off x="3162300" y="1198563"/>
            <a:ext cx="3917950" cy="1004887"/>
            <a:chOff x="3161776" y="1198693"/>
            <a:chExt cx="3918826" cy="1005305"/>
          </a:xfrm>
        </p:grpSpPr>
        <p:sp>
          <p:nvSpPr>
            <p:cNvPr id="1210" name="Google Shape;1210;p146"/>
            <p:cNvSpPr/>
            <p:nvPr/>
          </p:nvSpPr>
          <p:spPr>
            <a:xfrm>
              <a:off x="3333264" y="1198693"/>
              <a:ext cx="3747338" cy="1005305"/>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1" name="Google Shape;1211;p146"/>
            <p:cNvSpPr/>
            <p:nvPr/>
          </p:nvSpPr>
          <p:spPr>
            <a:xfrm>
              <a:off x="4703584" y="1487738"/>
              <a:ext cx="820921" cy="625735"/>
            </a:xfrm>
            <a:prstGeom prst="roundRect">
              <a:avLst>
                <a:gd name="adj" fmla="val 16667"/>
              </a:avLst>
            </a:prstGeom>
            <a:solidFill>
              <a:schemeClr val="dk1"/>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Social Media Tokenizer</a:t>
              </a:r>
              <a:endParaRPr sz="1400" b="0" i="0" u="none" strike="noStrike" cap="none">
                <a:solidFill>
                  <a:srgbClr val="000000"/>
                </a:solidFill>
                <a:latin typeface="Arial"/>
                <a:ea typeface="Arial"/>
                <a:cs typeface="Arial"/>
                <a:sym typeface="Arial"/>
              </a:endParaRPr>
            </a:p>
          </p:txBody>
        </p:sp>
        <p:sp>
          <p:nvSpPr>
            <p:cNvPr id="1212" name="Google Shape;1212;p146"/>
            <p:cNvSpPr/>
            <p:nvPr/>
          </p:nvSpPr>
          <p:spPr>
            <a:xfrm>
              <a:off x="3523807" y="1487738"/>
              <a:ext cx="819333" cy="625735"/>
            </a:xfrm>
            <a:prstGeom prst="roundRect">
              <a:avLst>
                <a:gd name="adj" fmla="val 16667"/>
              </a:avLst>
            </a:prstGeom>
            <a:solidFill>
              <a:schemeClr val="dk1"/>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Align Data</a:t>
              </a:r>
              <a:endParaRPr sz="1400" b="0" i="0" u="none" strike="noStrike" cap="none">
                <a:solidFill>
                  <a:srgbClr val="000000"/>
                </a:solidFill>
                <a:latin typeface="Arial"/>
                <a:ea typeface="Arial"/>
                <a:cs typeface="Arial"/>
                <a:sym typeface="Arial"/>
              </a:endParaRPr>
            </a:p>
          </p:txBody>
        </p:sp>
        <p:sp>
          <p:nvSpPr>
            <p:cNvPr id="1205" name="Google Shape;1205;p146"/>
            <p:cNvSpPr/>
            <p:nvPr/>
          </p:nvSpPr>
          <p:spPr>
            <a:xfrm>
              <a:off x="5884948" y="1487738"/>
              <a:ext cx="1054336" cy="625735"/>
            </a:xfrm>
            <a:prstGeom prst="roundRect">
              <a:avLst>
                <a:gd name="adj" fmla="val 16667"/>
              </a:avLst>
            </a:prstGeom>
            <a:solidFill>
              <a:schemeClr val="dk1"/>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Stemming, frequency filtering</a:t>
              </a:r>
              <a:endParaRPr sz="1400" b="0" i="0" u="none" strike="noStrike" cap="none">
                <a:solidFill>
                  <a:srgbClr val="000000"/>
                </a:solidFill>
                <a:latin typeface="Arial"/>
                <a:ea typeface="Arial"/>
                <a:cs typeface="Arial"/>
                <a:sym typeface="Arial"/>
              </a:endParaRPr>
            </a:p>
          </p:txBody>
        </p:sp>
        <p:cxnSp>
          <p:nvCxnSpPr>
            <p:cNvPr id="1213" name="Google Shape;1213;p146"/>
            <p:cNvCxnSpPr>
              <a:stCxn id="1212" idx="3"/>
              <a:endCxn id="1211" idx="1"/>
            </p:cNvCxnSpPr>
            <p:nvPr/>
          </p:nvCxnSpPr>
          <p:spPr>
            <a:xfrm>
              <a:off x="4343140" y="1800605"/>
              <a:ext cx="360300" cy="0"/>
            </a:xfrm>
            <a:prstGeom prst="straightConnector1">
              <a:avLst/>
            </a:prstGeom>
            <a:noFill/>
            <a:ln w="19050" cap="flat" cmpd="sng">
              <a:solidFill>
                <a:schemeClr val="lt2"/>
              </a:solidFill>
              <a:prstDash val="solid"/>
              <a:round/>
              <a:headEnd type="none" w="sm" len="sm"/>
              <a:tailEnd type="stealth" w="med" len="med"/>
            </a:ln>
          </p:spPr>
        </p:cxnSp>
        <p:cxnSp>
          <p:nvCxnSpPr>
            <p:cNvPr id="1214" name="Google Shape;1214;p146"/>
            <p:cNvCxnSpPr>
              <a:stCxn id="1211" idx="3"/>
              <a:endCxn id="1205" idx="1"/>
            </p:cNvCxnSpPr>
            <p:nvPr/>
          </p:nvCxnSpPr>
          <p:spPr>
            <a:xfrm>
              <a:off x="5524505" y="1800605"/>
              <a:ext cx="360300" cy="0"/>
            </a:xfrm>
            <a:prstGeom prst="straightConnector1">
              <a:avLst/>
            </a:prstGeom>
            <a:noFill/>
            <a:ln w="19050" cap="flat" cmpd="sng">
              <a:solidFill>
                <a:schemeClr val="lt2"/>
              </a:solidFill>
              <a:prstDash val="solid"/>
              <a:round/>
              <a:headEnd type="none" w="sm" len="sm"/>
              <a:tailEnd type="stealth" w="med" len="med"/>
            </a:ln>
          </p:spPr>
        </p:cxnSp>
        <p:sp>
          <p:nvSpPr>
            <p:cNvPr id="1215" name="Google Shape;1215;p146"/>
            <p:cNvSpPr txBox="1"/>
            <p:nvPr/>
          </p:nvSpPr>
          <p:spPr>
            <a:xfrm>
              <a:off x="3917595" y="1227280"/>
              <a:ext cx="2661245" cy="2461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accent3"/>
                  </a:solidFill>
                  <a:latin typeface="Arial"/>
                  <a:ea typeface="Arial"/>
                  <a:cs typeface="Arial"/>
                  <a:sym typeface="Arial"/>
                </a:rPr>
                <a:t>Natural Language Processing - GPText</a:t>
              </a:r>
              <a:endParaRPr sz="1400" b="0" i="0" u="none" strike="noStrike" cap="none">
                <a:solidFill>
                  <a:srgbClr val="000000"/>
                </a:solidFill>
                <a:latin typeface="Arial"/>
                <a:ea typeface="Arial"/>
                <a:cs typeface="Arial"/>
                <a:sym typeface="Arial"/>
              </a:endParaRPr>
            </a:p>
          </p:txBody>
        </p:sp>
        <p:cxnSp>
          <p:nvCxnSpPr>
            <p:cNvPr id="1216" name="Google Shape;1216;p146"/>
            <p:cNvCxnSpPr>
              <a:stCxn id="1217" idx="3"/>
              <a:endCxn id="1212" idx="1"/>
            </p:cNvCxnSpPr>
            <p:nvPr/>
          </p:nvCxnSpPr>
          <p:spPr>
            <a:xfrm rot="10800000" flipH="1">
              <a:off x="3161776" y="1800500"/>
              <a:ext cx="362100" cy="900"/>
            </a:xfrm>
            <a:prstGeom prst="straightConnector1">
              <a:avLst/>
            </a:prstGeom>
            <a:noFill/>
            <a:ln w="19050" cap="flat" cmpd="sng">
              <a:solidFill>
                <a:schemeClr val="lt2"/>
              </a:solidFill>
              <a:prstDash val="solid"/>
              <a:round/>
              <a:headEnd type="none" w="sm" len="sm"/>
              <a:tailEnd type="stealth" w="med" len="med"/>
            </a:ln>
          </p:spPr>
        </p:cxnSp>
      </p:grpSp>
      <p:pic>
        <p:nvPicPr>
          <p:cNvPr id="1218" name="Google Shape;1218;p146"/>
          <p:cNvPicPr preferRelativeResize="0"/>
          <p:nvPr/>
        </p:nvPicPr>
        <p:blipFill rotWithShape="1">
          <a:blip r:embed="rId4">
            <a:alphaModFix/>
          </a:blip>
          <a:srcRect/>
          <a:stretch/>
        </p:blipFill>
        <p:spPr>
          <a:xfrm>
            <a:off x="1196975" y="1466850"/>
            <a:ext cx="904875" cy="647700"/>
          </a:xfrm>
          <a:prstGeom prst="rect">
            <a:avLst/>
          </a:prstGeom>
          <a:noFill/>
          <a:ln>
            <a:noFill/>
          </a:ln>
        </p:spPr>
      </p:pic>
      <p:grpSp>
        <p:nvGrpSpPr>
          <p:cNvPr id="1219" name="Google Shape;1219;p146"/>
          <p:cNvGrpSpPr/>
          <p:nvPr/>
        </p:nvGrpSpPr>
        <p:grpSpPr>
          <a:xfrm>
            <a:off x="2101850" y="1489075"/>
            <a:ext cx="1060450" cy="623888"/>
            <a:chOff x="2101272" y="1488319"/>
            <a:chExt cx="1060504" cy="624593"/>
          </a:xfrm>
        </p:grpSpPr>
        <p:sp>
          <p:nvSpPr>
            <p:cNvPr id="1217" name="Google Shape;1217;p146"/>
            <p:cNvSpPr/>
            <p:nvPr/>
          </p:nvSpPr>
          <p:spPr>
            <a:xfrm>
              <a:off x="2342584" y="1488319"/>
              <a:ext cx="819192" cy="624593"/>
            </a:xfrm>
            <a:prstGeom prst="roundRect">
              <a:avLst>
                <a:gd name="adj" fmla="val 16667"/>
              </a:avLst>
            </a:prstGeom>
            <a:solidFill>
              <a:schemeClr val="dk1"/>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Filter relevant content</a:t>
              </a:r>
              <a:endParaRPr sz="1400" b="0" i="0" u="none" strike="noStrike" cap="none">
                <a:solidFill>
                  <a:srgbClr val="000000"/>
                </a:solidFill>
                <a:latin typeface="Arial"/>
                <a:ea typeface="Arial"/>
                <a:cs typeface="Arial"/>
                <a:sym typeface="Arial"/>
              </a:endParaRPr>
            </a:p>
          </p:txBody>
        </p:sp>
        <p:cxnSp>
          <p:nvCxnSpPr>
            <p:cNvPr id="1220" name="Google Shape;1220;p146"/>
            <p:cNvCxnSpPr>
              <a:stCxn id="1218" idx="3"/>
            </p:cNvCxnSpPr>
            <p:nvPr/>
          </p:nvCxnSpPr>
          <p:spPr>
            <a:xfrm>
              <a:off x="2101272" y="1790285"/>
              <a:ext cx="233400" cy="11100"/>
            </a:xfrm>
            <a:prstGeom prst="straightConnector1">
              <a:avLst/>
            </a:prstGeom>
            <a:noFill/>
            <a:ln w="19050" cap="flat" cmpd="sng">
              <a:solidFill>
                <a:schemeClr val="lt2"/>
              </a:solidFill>
              <a:prstDash val="solid"/>
              <a:round/>
              <a:headEnd type="none" w="sm" len="sm"/>
              <a:tailEnd type="stealth" w="med" len="med"/>
            </a:ln>
          </p:spPr>
        </p:cxnSp>
      </p:grpSp>
      <p:grpSp>
        <p:nvGrpSpPr>
          <p:cNvPr id="1221" name="Google Shape;1221;p146"/>
          <p:cNvGrpSpPr/>
          <p:nvPr/>
        </p:nvGrpSpPr>
        <p:grpSpPr>
          <a:xfrm>
            <a:off x="4181475" y="3068638"/>
            <a:ext cx="3114675" cy="1355725"/>
            <a:chOff x="4180934" y="3068083"/>
            <a:chExt cx="3115141" cy="1355666"/>
          </a:xfrm>
        </p:grpSpPr>
        <p:grpSp>
          <p:nvGrpSpPr>
            <p:cNvPr id="1222" name="Google Shape;1222;p146"/>
            <p:cNvGrpSpPr/>
            <p:nvPr/>
          </p:nvGrpSpPr>
          <p:grpSpPr>
            <a:xfrm>
              <a:off x="4180934" y="3068083"/>
              <a:ext cx="1969801" cy="1355666"/>
              <a:chOff x="2684389" y="2645710"/>
              <a:chExt cx="1757890" cy="1212216"/>
            </a:xfrm>
          </p:grpSpPr>
          <p:grpSp>
            <p:nvGrpSpPr>
              <p:cNvPr id="1223" name="Google Shape;1223;p146"/>
              <p:cNvGrpSpPr/>
              <p:nvPr/>
            </p:nvGrpSpPr>
            <p:grpSpPr>
              <a:xfrm>
                <a:off x="2772553" y="2652633"/>
                <a:ext cx="1669726" cy="1077691"/>
                <a:chOff x="2440690" y="3124631"/>
                <a:chExt cx="1669726" cy="1077691"/>
              </a:xfrm>
            </p:grpSpPr>
            <p:pic>
              <p:nvPicPr>
                <p:cNvPr id="1224" name="Google Shape;1224;p146"/>
                <p:cNvPicPr preferRelativeResize="0"/>
                <p:nvPr/>
              </p:nvPicPr>
              <p:blipFill rotWithShape="1">
                <a:blip r:embed="rId5">
                  <a:alphaModFix/>
                </a:blip>
                <a:srcRect/>
                <a:stretch/>
              </p:blipFill>
              <p:spPr>
                <a:xfrm>
                  <a:off x="2440690" y="3377766"/>
                  <a:ext cx="1669726" cy="824556"/>
                </a:xfrm>
                <a:prstGeom prst="rect">
                  <a:avLst/>
                </a:prstGeom>
                <a:noFill/>
                <a:ln>
                  <a:noFill/>
                </a:ln>
              </p:spPr>
            </p:pic>
            <p:sp>
              <p:nvSpPr>
                <p:cNvPr id="1225" name="Google Shape;1225;p146"/>
                <p:cNvSpPr txBox="1"/>
                <p:nvPr/>
              </p:nvSpPr>
              <p:spPr>
                <a:xfrm>
                  <a:off x="2470396" y="3124631"/>
                  <a:ext cx="1439046"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6600"/>
                      </a:solidFill>
                      <a:latin typeface="Arial"/>
                      <a:ea typeface="Arial"/>
                      <a:cs typeface="Arial"/>
                      <a:sym typeface="Arial"/>
                    </a:rPr>
                    <a:t>Topic composition</a:t>
                  </a:r>
                  <a:endParaRPr sz="1400" b="0" i="0" u="none" strike="noStrike" cap="none">
                    <a:solidFill>
                      <a:srgbClr val="000000"/>
                    </a:solidFill>
                    <a:latin typeface="Arial"/>
                    <a:ea typeface="Arial"/>
                    <a:cs typeface="Arial"/>
                    <a:sym typeface="Arial"/>
                  </a:endParaRPr>
                </a:p>
              </p:txBody>
            </p:sp>
          </p:grpSp>
          <p:sp>
            <p:nvSpPr>
              <p:cNvPr id="1226" name="Google Shape;1226;p146"/>
              <p:cNvSpPr/>
              <p:nvPr/>
            </p:nvSpPr>
            <p:spPr>
              <a:xfrm>
                <a:off x="2684389" y="2645710"/>
                <a:ext cx="1732905" cy="121221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1227" name="Google Shape;1227;p146"/>
            <p:cNvCxnSpPr>
              <a:stCxn id="1207" idx="1"/>
            </p:cNvCxnSpPr>
            <p:nvPr/>
          </p:nvCxnSpPr>
          <p:spPr>
            <a:xfrm rot="10800000">
              <a:off x="6171975" y="3745009"/>
              <a:ext cx="1124100" cy="14400"/>
            </a:xfrm>
            <a:prstGeom prst="straightConnector1">
              <a:avLst/>
            </a:prstGeom>
            <a:noFill/>
            <a:ln w="19050" cap="flat" cmpd="sng">
              <a:solidFill>
                <a:schemeClr val="lt2"/>
              </a:solidFill>
              <a:prstDash val="solid"/>
              <a:round/>
              <a:headEnd type="none" w="sm" len="sm"/>
              <a:tailEnd type="stealth" w="med" len="med"/>
            </a:ln>
          </p:spPr>
        </p:cxnSp>
      </p:grpSp>
      <p:grpSp>
        <p:nvGrpSpPr>
          <p:cNvPr id="1228" name="Google Shape;1228;p146"/>
          <p:cNvGrpSpPr/>
          <p:nvPr/>
        </p:nvGrpSpPr>
        <p:grpSpPr>
          <a:xfrm>
            <a:off x="590550" y="3538538"/>
            <a:ext cx="3689702" cy="971550"/>
            <a:chOff x="590282" y="3539001"/>
            <a:chExt cx="3689796" cy="970370"/>
          </a:xfrm>
        </p:grpSpPr>
        <p:sp>
          <p:nvSpPr>
            <p:cNvPr id="1229" name="Google Shape;1229;p146"/>
            <p:cNvSpPr txBox="1"/>
            <p:nvPr/>
          </p:nvSpPr>
          <p:spPr>
            <a:xfrm>
              <a:off x="590282" y="3867208"/>
              <a:ext cx="972243"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6600"/>
                  </a:solidFill>
                  <a:latin typeface="Arial"/>
                  <a:ea typeface="Arial"/>
                  <a:cs typeface="Arial"/>
                  <a:sym typeface="Arial"/>
                </a:rPr>
                <a:t>Topic Clouds</a:t>
              </a:r>
              <a:endParaRPr sz="1400" b="0" i="0" u="none" strike="noStrike" cap="none">
                <a:solidFill>
                  <a:srgbClr val="000000"/>
                </a:solidFill>
                <a:latin typeface="Arial"/>
                <a:ea typeface="Arial"/>
                <a:cs typeface="Arial"/>
                <a:sym typeface="Arial"/>
              </a:endParaRPr>
            </a:p>
          </p:txBody>
        </p:sp>
        <p:grpSp>
          <p:nvGrpSpPr>
            <p:cNvPr id="1230" name="Google Shape;1230;p146"/>
            <p:cNvGrpSpPr/>
            <p:nvPr/>
          </p:nvGrpSpPr>
          <p:grpSpPr>
            <a:xfrm>
              <a:off x="1633297" y="3539001"/>
              <a:ext cx="2646781" cy="970370"/>
              <a:chOff x="1633297" y="3539001"/>
              <a:chExt cx="2646781" cy="970370"/>
            </a:xfrm>
          </p:grpSpPr>
          <p:grpSp>
            <p:nvGrpSpPr>
              <p:cNvPr id="1231" name="Google Shape;1231;p146"/>
              <p:cNvGrpSpPr/>
              <p:nvPr/>
            </p:nvGrpSpPr>
            <p:grpSpPr>
              <a:xfrm>
                <a:off x="1633297" y="3539001"/>
                <a:ext cx="1384335" cy="970370"/>
                <a:chOff x="3452564" y="3431974"/>
                <a:chExt cx="1519938" cy="1127342"/>
              </a:xfrm>
            </p:grpSpPr>
            <p:sp>
              <p:nvSpPr>
                <p:cNvPr id="1232" name="Google Shape;1232;p146"/>
                <p:cNvSpPr/>
                <p:nvPr/>
              </p:nvSpPr>
              <p:spPr>
                <a:xfrm>
                  <a:off x="3452564" y="3431974"/>
                  <a:ext cx="1519938" cy="1127342"/>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233" name="Google Shape;1233;p146"/>
                <p:cNvGrpSpPr/>
                <p:nvPr/>
              </p:nvGrpSpPr>
              <p:grpSpPr>
                <a:xfrm>
                  <a:off x="3571611" y="3489154"/>
                  <a:ext cx="1301381" cy="1005947"/>
                  <a:chOff x="2879550" y="3132400"/>
                  <a:chExt cx="2044437" cy="1402842"/>
                </a:xfrm>
              </p:grpSpPr>
              <p:pic>
                <p:nvPicPr>
                  <p:cNvPr id="1234" name="Google Shape;1234;p146" descr="topic_allocations.txt_1.png"/>
                  <p:cNvPicPr preferRelativeResize="0"/>
                  <p:nvPr/>
                </p:nvPicPr>
                <p:blipFill rotWithShape="1">
                  <a:blip r:embed="rId6">
                    <a:alphaModFix/>
                  </a:blip>
                  <a:srcRect/>
                  <a:stretch/>
                </p:blipFill>
                <p:spPr>
                  <a:xfrm>
                    <a:off x="2957483" y="3175326"/>
                    <a:ext cx="774848" cy="659570"/>
                  </a:xfrm>
                  <a:prstGeom prst="rect">
                    <a:avLst/>
                  </a:prstGeom>
                  <a:noFill/>
                  <a:ln>
                    <a:noFill/>
                  </a:ln>
                </p:spPr>
              </p:pic>
              <p:pic>
                <p:nvPicPr>
                  <p:cNvPr id="1235" name="Google Shape;1235;p146" descr="topic_allocations.txt_2.png"/>
                  <p:cNvPicPr preferRelativeResize="0"/>
                  <p:nvPr/>
                </p:nvPicPr>
                <p:blipFill rotWithShape="1">
                  <a:blip r:embed="rId7">
                    <a:alphaModFix/>
                  </a:blip>
                  <a:srcRect/>
                  <a:stretch/>
                </p:blipFill>
                <p:spPr>
                  <a:xfrm>
                    <a:off x="2879550" y="3730756"/>
                    <a:ext cx="996234" cy="804486"/>
                  </a:xfrm>
                  <a:prstGeom prst="rect">
                    <a:avLst/>
                  </a:prstGeom>
                  <a:noFill/>
                  <a:ln>
                    <a:noFill/>
                  </a:ln>
                </p:spPr>
              </p:pic>
              <p:pic>
                <p:nvPicPr>
                  <p:cNvPr id="1236" name="Google Shape;1236;p146" descr="topic_allocations.txt_4.png"/>
                  <p:cNvPicPr preferRelativeResize="0"/>
                  <p:nvPr/>
                </p:nvPicPr>
                <p:blipFill rotWithShape="1">
                  <a:blip r:embed="rId8">
                    <a:alphaModFix/>
                  </a:blip>
                  <a:srcRect/>
                  <a:stretch/>
                </p:blipFill>
                <p:spPr>
                  <a:xfrm>
                    <a:off x="3880518" y="3810407"/>
                    <a:ext cx="996234" cy="716532"/>
                  </a:xfrm>
                  <a:prstGeom prst="rect">
                    <a:avLst/>
                  </a:prstGeom>
                  <a:noFill/>
                  <a:ln>
                    <a:noFill/>
                  </a:ln>
                </p:spPr>
              </p:pic>
              <p:pic>
                <p:nvPicPr>
                  <p:cNvPr id="1237" name="Google Shape;1237;p146" descr="topic_allocations.txt_5.png"/>
                  <p:cNvPicPr preferRelativeResize="0"/>
                  <p:nvPr/>
                </p:nvPicPr>
                <p:blipFill rotWithShape="1">
                  <a:blip r:embed="rId9">
                    <a:alphaModFix/>
                  </a:blip>
                  <a:srcRect/>
                  <a:stretch/>
                </p:blipFill>
                <p:spPr>
                  <a:xfrm>
                    <a:off x="3817061" y="3132400"/>
                    <a:ext cx="1106926" cy="645532"/>
                  </a:xfrm>
                  <a:prstGeom prst="rect">
                    <a:avLst/>
                  </a:prstGeom>
                  <a:noFill/>
                  <a:ln>
                    <a:noFill/>
                  </a:ln>
                </p:spPr>
              </p:pic>
            </p:grpSp>
          </p:grpSp>
          <p:cxnSp>
            <p:nvCxnSpPr>
              <p:cNvPr id="1238" name="Google Shape;1238;p146"/>
              <p:cNvCxnSpPr>
                <a:stCxn id="1224" idx="1"/>
                <a:endCxn id="1232" idx="3"/>
              </p:cNvCxnSpPr>
              <p:nvPr/>
            </p:nvCxnSpPr>
            <p:spPr>
              <a:xfrm flipH="1">
                <a:off x="3017678" y="3820689"/>
                <a:ext cx="1262400" cy="203400"/>
              </a:xfrm>
              <a:prstGeom prst="straightConnector1">
                <a:avLst/>
              </a:prstGeom>
              <a:noFill/>
              <a:ln w="19050" cap="flat" cmpd="sng">
                <a:solidFill>
                  <a:schemeClr val="lt2"/>
                </a:solidFill>
                <a:prstDash val="solid"/>
                <a:round/>
                <a:headEnd type="none" w="sm" len="sm"/>
                <a:tailEnd type="stealth" w="med" len="med"/>
              </a:ln>
            </p:spPr>
          </p:cxnSp>
        </p:grpSp>
      </p:grpSp>
      <p:grpSp>
        <p:nvGrpSpPr>
          <p:cNvPr id="1239" name="Google Shape;1239;p146"/>
          <p:cNvGrpSpPr/>
          <p:nvPr/>
        </p:nvGrpSpPr>
        <p:grpSpPr>
          <a:xfrm>
            <a:off x="592138" y="2378075"/>
            <a:ext cx="3688114" cy="1442494"/>
            <a:chOff x="592852" y="2378547"/>
            <a:chExt cx="3687226" cy="1442478"/>
          </a:xfrm>
        </p:grpSpPr>
        <p:grpSp>
          <p:nvGrpSpPr>
            <p:cNvPr id="1240" name="Google Shape;1240;p146"/>
            <p:cNvGrpSpPr/>
            <p:nvPr/>
          </p:nvGrpSpPr>
          <p:grpSpPr>
            <a:xfrm>
              <a:off x="592852" y="2378547"/>
              <a:ext cx="3687226" cy="1442478"/>
              <a:chOff x="592852" y="2378547"/>
              <a:chExt cx="3687226" cy="1442478"/>
            </a:xfrm>
          </p:grpSpPr>
          <p:grpSp>
            <p:nvGrpSpPr>
              <p:cNvPr id="1241" name="Google Shape;1241;p146"/>
              <p:cNvGrpSpPr/>
              <p:nvPr/>
            </p:nvGrpSpPr>
            <p:grpSpPr>
              <a:xfrm>
                <a:off x="1657807" y="2378547"/>
                <a:ext cx="2622271" cy="1442478"/>
                <a:chOff x="1657807" y="2378547"/>
                <a:chExt cx="2622271" cy="1442478"/>
              </a:xfrm>
            </p:grpSpPr>
            <p:cxnSp>
              <p:nvCxnSpPr>
                <p:cNvPr id="1242" name="Google Shape;1242;p146"/>
                <p:cNvCxnSpPr>
                  <a:stCxn id="1224" idx="1"/>
                  <a:endCxn id="1243" idx="3"/>
                </p:cNvCxnSpPr>
                <p:nvPr/>
              </p:nvCxnSpPr>
              <p:spPr>
                <a:xfrm rot="10800000">
                  <a:off x="3024278" y="2905725"/>
                  <a:ext cx="1255800" cy="915300"/>
                </a:xfrm>
                <a:prstGeom prst="straightConnector1">
                  <a:avLst/>
                </a:prstGeom>
                <a:noFill/>
                <a:ln w="19050" cap="flat" cmpd="sng">
                  <a:solidFill>
                    <a:schemeClr val="lt2"/>
                  </a:solidFill>
                  <a:prstDash val="solid"/>
                  <a:round/>
                  <a:headEnd type="none" w="sm" len="sm"/>
                  <a:tailEnd type="stealth" w="med" len="med"/>
                </a:ln>
              </p:spPr>
            </p:cxnSp>
            <p:sp>
              <p:nvSpPr>
                <p:cNvPr id="1243" name="Google Shape;1243;p146"/>
                <p:cNvSpPr/>
                <p:nvPr/>
              </p:nvSpPr>
              <p:spPr>
                <a:xfrm>
                  <a:off x="1657807" y="2378547"/>
                  <a:ext cx="1366509" cy="1054088"/>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244" name="Google Shape;1244;p146"/>
              <p:cNvSpPr txBox="1"/>
              <p:nvPr/>
            </p:nvSpPr>
            <p:spPr>
              <a:xfrm>
                <a:off x="592852" y="2785240"/>
                <a:ext cx="972243"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6600"/>
                    </a:solidFill>
                    <a:latin typeface="Arial"/>
                    <a:ea typeface="Arial"/>
                    <a:cs typeface="Arial"/>
                    <a:sym typeface="Arial"/>
                  </a:rPr>
                  <a:t>Topic Graph</a:t>
                </a:r>
                <a:endParaRPr sz="1400" b="0" i="0" u="none" strike="noStrike" cap="none">
                  <a:solidFill>
                    <a:srgbClr val="000000"/>
                  </a:solidFill>
                  <a:latin typeface="Arial"/>
                  <a:ea typeface="Arial"/>
                  <a:cs typeface="Arial"/>
                  <a:sym typeface="Arial"/>
                </a:endParaRPr>
              </a:p>
            </p:txBody>
          </p:sp>
        </p:grpSp>
        <p:pic>
          <p:nvPicPr>
            <p:cNvPr id="1245" name="Google Shape;1245;p146"/>
            <p:cNvPicPr preferRelativeResize="0"/>
            <p:nvPr/>
          </p:nvPicPr>
          <p:blipFill rotWithShape="1">
            <a:blip r:embed="rId10">
              <a:alphaModFix/>
            </a:blip>
            <a:srcRect/>
            <a:stretch/>
          </p:blipFill>
          <p:spPr>
            <a:xfrm>
              <a:off x="1779148" y="2450173"/>
              <a:ext cx="1074730" cy="936318"/>
            </a:xfrm>
            <a:prstGeom prst="rect">
              <a:avLst/>
            </a:prstGeom>
            <a:noFill/>
            <a:ln>
              <a:noFill/>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18"/>
                                        </p:tgtEl>
                                        <p:attrNameLst>
                                          <p:attrName>style.visibility</p:attrName>
                                        </p:attrNameLst>
                                      </p:cBhvr>
                                      <p:to>
                                        <p:strVal val="visible"/>
                                      </p:to>
                                    </p:set>
                                    <p:anim calcmode="lin" valueType="num">
                                      <p:cBhvr additive="base">
                                        <p:cTn id="7" dur="500"/>
                                        <p:tgtEl>
                                          <p:spTgt spid="121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19"/>
                                        </p:tgtEl>
                                        <p:attrNameLst>
                                          <p:attrName>style.visibility</p:attrName>
                                        </p:attrNameLst>
                                      </p:cBhvr>
                                      <p:to>
                                        <p:strVal val="visible"/>
                                      </p:to>
                                    </p:set>
                                    <p:anim calcmode="lin" valueType="num">
                                      <p:cBhvr additive="base">
                                        <p:cTn id="12" dur="500"/>
                                        <p:tgtEl>
                                          <p:spTgt spid="121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09"/>
                                        </p:tgtEl>
                                        <p:attrNameLst>
                                          <p:attrName>style.visibility</p:attrName>
                                        </p:attrNameLst>
                                      </p:cBhvr>
                                      <p:to>
                                        <p:strVal val="visible"/>
                                      </p:to>
                                    </p:set>
                                    <p:anim calcmode="lin" valueType="num">
                                      <p:cBhvr additive="base">
                                        <p:cTn id="17" dur="500"/>
                                        <p:tgtEl>
                                          <p:spTgt spid="120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03"/>
                                        </p:tgtEl>
                                        <p:attrNameLst>
                                          <p:attrName>style.visibility</p:attrName>
                                        </p:attrNameLst>
                                      </p:cBhvr>
                                      <p:to>
                                        <p:strVal val="visible"/>
                                      </p:to>
                                    </p:set>
                                    <p:anim calcmode="lin" valueType="num">
                                      <p:cBhvr additive="base">
                                        <p:cTn id="22" dur="500"/>
                                        <p:tgtEl>
                                          <p:spTgt spid="120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9"/>
                                        </p:tgtEl>
                                        <p:attrNameLst>
                                          <p:attrName>style.visibility</p:attrName>
                                        </p:attrNameLst>
                                      </p:cBhvr>
                                      <p:to>
                                        <p:strVal val="visible"/>
                                      </p:to>
                                    </p:set>
                                    <p:anim calcmode="lin" valueType="num">
                                      <p:cBhvr additive="base">
                                        <p:cTn id="27" dur="500"/>
                                        <p:tgtEl>
                                          <p:spTgt spid="119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206"/>
                                        </p:tgtEl>
                                        <p:attrNameLst>
                                          <p:attrName>style.visibility</p:attrName>
                                        </p:attrNameLst>
                                      </p:cBhvr>
                                      <p:to>
                                        <p:strVal val="visible"/>
                                      </p:to>
                                    </p:set>
                                    <p:anim calcmode="lin" valueType="num">
                                      <p:cBhvr additive="base">
                                        <p:cTn id="32" dur="500"/>
                                        <p:tgtEl>
                                          <p:spTgt spid="120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21"/>
                                        </p:tgtEl>
                                        <p:attrNameLst>
                                          <p:attrName>style.visibility</p:attrName>
                                        </p:attrNameLst>
                                      </p:cBhvr>
                                      <p:to>
                                        <p:strVal val="visible"/>
                                      </p:to>
                                    </p:set>
                                    <p:anim calcmode="lin" valueType="num">
                                      <p:cBhvr additive="base">
                                        <p:cTn id="37" dur="500"/>
                                        <p:tgtEl>
                                          <p:spTgt spid="12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39"/>
                                        </p:tgtEl>
                                        <p:attrNameLst>
                                          <p:attrName>style.visibility</p:attrName>
                                        </p:attrNameLst>
                                      </p:cBhvr>
                                      <p:to>
                                        <p:strVal val="visible"/>
                                      </p:to>
                                    </p:set>
                                    <p:anim calcmode="lin" valueType="num">
                                      <p:cBhvr additive="base">
                                        <p:cTn id="42" dur="500"/>
                                        <p:tgtEl>
                                          <p:spTgt spid="123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28"/>
                                        </p:tgtEl>
                                        <p:attrNameLst>
                                          <p:attrName>style.visibility</p:attrName>
                                        </p:attrNameLst>
                                      </p:cBhvr>
                                      <p:to>
                                        <p:strVal val="visible"/>
                                      </p:to>
                                    </p:set>
                                    <p:anim calcmode="lin" valueType="num">
                                      <p:cBhvr additive="base">
                                        <p:cTn id="47" dur="500"/>
                                        <p:tgtEl>
                                          <p:spTgt spid="12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47"/>
          <p:cNvSpPr txBox="1">
            <a:spLocks noGrp="1"/>
          </p:cNvSpPr>
          <p:nvPr>
            <p:ph type="title"/>
          </p:nvPr>
        </p:nvSpPr>
        <p:spPr>
          <a:xfrm>
            <a:off x="366713" y="3254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Predicting Commodity Futures through Twitter</a:t>
            </a:r>
            <a:endParaRPr/>
          </a:p>
        </p:txBody>
      </p:sp>
      <p:sp>
        <p:nvSpPr>
          <p:cNvPr id="1251" name="Google Shape;1251;p147"/>
          <p:cNvSpPr txBox="1">
            <a:spLocks noGrp="1"/>
          </p:cNvSpPr>
          <p:nvPr>
            <p:ph type="body" idx="1"/>
          </p:nvPr>
        </p:nvSpPr>
        <p:spPr>
          <a:xfrm>
            <a:off x="366713" y="1074738"/>
            <a:ext cx="4032250" cy="33829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600"/>
              <a:buFont typeface="Noto Sans Symbols"/>
              <a:buNone/>
            </a:pPr>
            <a:r>
              <a:rPr lang="en-US" sz="1600" b="1" i="0" u="none" strike="noStrike" cap="none">
                <a:solidFill>
                  <a:srgbClr val="008881"/>
                </a:solidFill>
                <a:latin typeface="Arial"/>
                <a:ea typeface="Arial"/>
                <a:cs typeface="Arial"/>
                <a:sym typeface="Arial"/>
              </a:rPr>
              <a:t>Customer</a:t>
            </a:r>
            <a:endParaRPr/>
          </a:p>
          <a:p>
            <a:pPr marL="0" marR="0" lvl="0" indent="0" algn="l" rtl="0">
              <a:lnSpc>
                <a:spcPct val="100000"/>
              </a:lnSpc>
              <a:spcBef>
                <a:spcPts val="1200"/>
              </a:spcBef>
              <a:spcAft>
                <a:spcPts val="0"/>
              </a:spcAft>
              <a:buClr>
                <a:schemeClr val="accent1"/>
              </a:buClr>
              <a:buSzPts val="1600"/>
              <a:buFont typeface="Noto Sans Symbols"/>
              <a:buNone/>
            </a:pPr>
            <a:r>
              <a:rPr lang="en-US" sz="1600" b="0" i="0" u="none" strike="noStrike" cap="none">
                <a:solidFill>
                  <a:schemeClr val="dk1"/>
                </a:solidFill>
                <a:latin typeface="Arial"/>
                <a:ea typeface="Arial"/>
                <a:cs typeface="Arial"/>
                <a:sym typeface="Arial"/>
              </a:rPr>
              <a:t>A major a agri-business cooperative</a:t>
            </a:r>
            <a:endParaRPr/>
          </a:p>
          <a:p>
            <a:pPr marL="0" marR="0" lvl="0" indent="0" algn="l" rtl="0">
              <a:lnSpc>
                <a:spcPct val="100000"/>
              </a:lnSpc>
              <a:spcBef>
                <a:spcPts val="1200"/>
              </a:spcBef>
              <a:spcAft>
                <a:spcPts val="0"/>
              </a:spcAft>
              <a:buClr>
                <a:schemeClr val="accent1"/>
              </a:buClr>
              <a:buSzPts val="1600"/>
              <a:buFont typeface="Noto Sans Symbols"/>
              <a:buNone/>
            </a:pPr>
            <a:r>
              <a:rPr lang="en-US" sz="1600" b="1" i="0" u="none" strike="noStrike" cap="none">
                <a:solidFill>
                  <a:srgbClr val="008881"/>
                </a:solidFill>
                <a:latin typeface="Arial"/>
                <a:ea typeface="Arial"/>
                <a:cs typeface="Arial"/>
                <a:sym typeface="Arial"/>
              </a:rPr>
              <a:t>Business Problem</a:t>
            </a:r>
            <a:endParaRPr/>
          </a:p>
          <a:p>
            <a:pPr marL="0" marR="0" lvl="0" indent="0" algn="l" rtl="0">
              <a:lnSpc>
                <a:spcPct val="100000"/>
              </a:lnSpc>
              <a:spcBef>
                <a:spcPts val="1200"/>
              </a:spcBef>
              <a:spcAft>
                <a:spcPts val="0"/>
              </a:spcAft>
              <a:buClr>
                <a:schemeClr val="accent1"/>
              </a:buClr>
              <a:buSzPts val="1600"/>
              <a:buFont typeface="Noto Sans Symbols"/>
              <a:buNone/>
            </a:pPr>
            <a:r>
              <a:rPr lang="en-US" sz="1600" b="0" i="0" u="none" strike="noStrike" cap="none">
                <a:solidFill>
                  <a:schemeClr val="dk1"/>
                </a:solidFill>
                <a:latin typeface="Arial"/>
                <a:ea typeface="Arial"/>
                <a:cs typeface="Arial"/>
                <a:sym typeface="Arial"/>
              </a:rPr>
              <a:t>Predict price of commodity futures through Twitter</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accent1"/>
              </a:buClr>
              <a:buSzPts val="1600"/>
              <a:buFont typeface="Noto Sans Symbols"/>
              <a:buNone/>
            </a:pPr>
            <a:r>
              <a:rPr lang="en-US" sz="1600" b="1" i="0" u="none" strike="noStrike" cap="none">
                <a:solidFill>
                  <a:srgbClr val="008881"/>
                </a:solidFill>
                <a:latin typeface="Arial"/>
                <a:ea typeface="Arial"/>
                <a:cs typeface="Arial"/>
                <a:sym typeface="Arial"/>
              </a:rPr>
              <a:t>Challenges</a:t>
            </a:r>
            <a:endParaRPr/>
          </a:p>
          <a:p>
            <a:pPr marL="228600" marR="0" lvl="0" indent="-228600" algn="l" rtl="0">
              <a:lnSpc>
                <a:spcPct val="100000"/>
              </a:lnSpc>
              <a:spcBef>
                <a:spcPts val="1200"/>
              </a:spcBef>
              <a:spcAft>
                <a:spcPts val="0"/>
              </a:spcAft>
              <a:buClr>
                <a:schemeClr val="accent1"/>
              </a:buClr>
              <a:buSzPts val="1600"/>
              <a:buFont typeface="Noto Sans Symbols"/>
              <a:buChar char="•"/>
            </a:pPr>
            <a:r>
              <a:rPr lang="en-US" sz="1600" b="0" i="0" u="none" strike="noStrike" cap="none">
                <a:solidFill>
                  <a:schemeClr val="dk1"/>
                </a:solidFill>
                <a:latin typeface="Arial"/>
                <a:ea typeface="Arial"/>
                <a:cs typeface="Arial"/>
                <a:sym typeface="Arial"/>
              </a:rPr>
              <a:t>Language on Twitter does not adhere to rules of grammar and has poor structure</a:t>
            </a:r>
            <a:endParaRPr/>
          </a:p>
          <a:p>
            <a:pPr marL="228600" marR="0" lvl="0" indent="-228600" algn="l" rtl="0">
              <a:lnSpc>
                <a:spcPct val="100000"/>
              </a:lnSpc>
              <a:spcBef>
                <a:spcPts val="1200"/>
              </a:spcBef>
              <a:spcAft>
                <a:spcPts val="0"/>
              </a:spcAft>
              <a:buClr>
                <a:schemeClr val="accent1"/>
              </a:buClr>
              <a:buSzPts val="1600"/>
              <a:buFont typeface="Noto Sans Symbols"/>
              <a:buChar char="•"/>
            </a:pPr>
            <a:r>
              <a:rPr lang="en-US" sz="1600" b="0" i="0" u="none" strike="noStrike" cap="none">
                <a:solidFill>
                  <a:schemeClr val="dk1"/>
                </a:solidFill>
                <a:latin typeface="Arial"/>
                <a:ea typeface="Arial"/>
                <a:cs typeface="Arial"/>
                <a:sym typeface="Arial"/>
              </a:rPr>
              <a:t>No domain specific label corpus of tweet sentiment – problem is semi-supervised</a:t>
            </a:r>
            <a:endParaRPr/>
          </a:p>
          <a:p>
            <a:pPr marL="0" marR="0" lvl="0" indent="0" algn="l" rtl="0">
              <a:lnSpc>
                <a:spcPct val="100000"/>
              </a:lnSpc>
              <a:spcBef>
                <a:spcPts val="1200"/>
              </a:spcBef>
              <a:spcAft>
                <a:spcPts val="0"/>
              </a:spcAft>
              <a:buClr>
                <a:schemeClr val="accent1"/>
              </a:buClr>
              <a:buSzPts val="2400"/>
              <a:buFont typeface="Noto Sans Symbols"/>
              <a:buNone/>
            </a:pPr>
            <a:endParaRPr sz="2400" b="0" i="0" u="none" strike="noStrike" cap="none">
              <a:solidFill>
                <a:schemeClr val="dk1"/>
              </a:solidFill>
              <a:latin typeface="Arial"/>
              <a:ea typeface="Arial"/>
              <a:cs typeface="Arial"/>
              <a:sym typeface="Arial"/>
            </a:endParaRPr>
          </a:p>
        </p:txBody>
      </p:sp>
      <p:sp>
        <p:nvSpPr>
          <p:cNvPr id="1252" name="Google Shape;1252;p147"/>
          <p:cNvSpPr txBox="1"/>
          <p:nvPr/>
        </p:nvSpPr>
        <p:spPr>
          <a:xfrm>
            <a:off x="4745038" y="942975"/>
            <a:ext cx="4032250" cy="195103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500"/>
              <a:buFont typeface="Noto Sans Symbols"/>
              <a:buNone/>
            </a:pPr>
            <a:r>
              <a:rPr lang="en-US" sz="1500" b="1" i="0" u="none" strike="noStrike" cap="none">
                <a:solidFill>
                  <a:srgbClr val="008881"/>
                </a:solidFill>
                <a:latin typeface="Arial"/>
                <a:ea typeface="Arial"/>
                <a:cs typeface="Arial"/>
                <a:sym typeface="Arial"/>
              </a:rPr>
              <a:t>Solution</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lt2"/>
                </a:solidFill>
                <a:latin typeface="Arial"/>
                <a:ea typeface="Arial"/>
                <a:cs typeface="Arial"/>
                <a:sym typeface="Arial"/>
              </a:rPr>
              <a:t>Built Sentiment Analysis and Text Regression algorithms to predict commodity futures from Tweets</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lt2"/>
                </a:solidFill>
                <a:latin typeface="Arial"/>
                <a:ea typeface="Arial"/>
                <a:cs typeface="Arial"/>
                <a:sym typeface="Arial"/>
              </a:rPr>
              <a:t>Established the foundation for blending the structured data (market fundamentals) with unstructured data (tweets)</a:t>
            </a:r>
            <a:endParaRPr sz="1400" b="0" i="0" u="none" strike="noStrike" cap="none">
              <a:solidFill>
                <a:srgbClr val="000000"/>
              </a:solidFill>
              <a:latin typeface="Arial"/>
              <a:ea typeface="Arial"/>
              <a:cs typeface="Arial"/>
              <a:sym typeface="Arial"/>
            </a:endParaRPr>
          </a:p>
          <a:p>
            <a:pPr marL="228600" marR="0" lvl="0" indent="-133350" algn="l" rtl="0">
              <a:lnSpc>
                <a:spcPct val="100000"/>
              </a:lnSpc>
              <a:spcBef>
                <a:spcPts val="1200"/>
              </a:spcBef>
              <a:spcAft>
                <a:spcPts val="0"/>
              </a:spcAft>
              <a:buClr>
                <a:schemeClr val="accent1"/>
              </a:buClr>
              <a:buSzPts val="1500"/>
              <a:buFont typeface="Noto Sans Symbols"/>
              <a:buNone/>
            </a:pPr>
            <a:endParaRPr sz="1500" b="0" i="0" u="none" strike="noStrike" cap="none">
              <a:solidFill>
                <a:schemeClr val="lt2"/>
              </a:solidFill>
              <a:latin typeface="Arial"/>
              <a:ea typeface="Arial"/>
              <a:cs typeface="Arial"/>
              <a:sym typeface="Arial"/>
            </a:endParaRPr>
          </a:p>
          <a:p>
            <a:pPr marL="228600" marR="0" lvl="0" indent="-133350" algn="l" rtl="0">
              <a:lnSpc>
                <a:spcPct val="100000"/>
              </a:lnSpc>
              <a:spcBef>
                <a:spcPts val="1200"/>
              </a:spcBef>
              <a:spcAft>
                <a:spcPts val="0"/>
              </a:spcAft>
              <a:buClr>
                <a:schemeClr val="accent1"/>
              </a:buClr>
              <a:buSzPts val="1500"/>
              <a:buFont typeface="Noto Sans Symbols"/>
              <a:buNone/>
            </a:pPr>
            <a:endParaRPr sz="1500" b="0" i="0" u="none" strike="noStrike" cap="none">
              <a:solidFill>
                <a:schemeClr val="lt2"/>
              </a:solidFill>
              <a:latin typeface="Arial"/>
              <a:ea typeface="Arial"/>
              <a:cs typeface="Arial"/>
              <a:sym typeface="Arial"/>
            </a:endParaRPr>
          </a:p>
        </p:txBody>
      </p:sp>
      <p:pic>
        <p:nvPicPr>
          <p:cNvPr id="1253" name="Google Shape;1253;p147" descr="futures_pipeline_anon.png"/>
          <p:cNvPicPr preferRelativeResize="0"/>
          <p:nvPr/>
        </p:nvPicPr>
        <p:blipFill rotWithShape="1">
          <a:blip r:embed="rId3">
            <a:alphaModFix/>
          </a:blip>
          <a:srcRect/>
          <a:stretch/>
        </p:blipFill>
        <p:spPr>
          <a:xfrm>
            <a:off x="4413250" y="2943225"/>
            <a:ext cx="4559300" cy="1582738"/>
          </a:xfrm>
          <a:prstGeom prst="rect">
            <a:avLst/>
          </a:prstGeom>
          <a:noFill/>
          <a:ln>
            <a:noFill/>
          </a:ln>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148"/>
          <p:cNvSpPr txBox="1">
            <a:spLocks noGrp="1"/>
          </p:cNvSpPr>
          <p:nvPr>
            <p:ph type="title"/>
          </p:nvPr>
        </p:nvSpPr>
        <p:spPr>
          <a:xfrm>
            <a:off x="366713" y="325438"/>
            <a:ext cx="8410575" cy="4603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400"/>
              <a:buNone/>
            </a:pPr>
            <a:r>
              <a:rPr lang="en-US" sz="3200" b="0" i="0" u="none" strike="noStrike" cap="none">
                <a:solidFill>
                  <a:schemeClr val="dk2"/>
                </a:solidFill>
                <a:latin typeface="Arial"/>
                <a:ea typeface="Arial"/>
                <a:cs typeface="Arial"/>
                <a:sym typeface="Arial"/>
              </a:rPr>
              <a:t>Text Analytics for Churn Prediction</a:t>
            </a:r>
            <a:endParaRPr/>
          </a:p>
        </p:txBody>
      </p:sp>
      <p:sp>
        <p:nvSpPr>
          <p:cNvPr id="1259" name="Google Shape;1259;p148"/>
          <p:cNvSpPr txBox="1">
            <a:spLocks noGrp="1"/>
          </p:cNvSpPr>
          <p:nvPr>
            <p:ph type="body" idx="1"/>
          </p:nvPr>
        </p:nvSpPr>
        <p:spPr>
          <a:xfrm>
            <a:off x="366713" y="1074738"/>
            <a:ext cx="4032250" cy="33829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600"/>
              <a:buFont typeface="Noto Sans Symbols"/>
              <a:buNone/>
            </a:pPr>
            <a:r>
              <a:rPr lang="en-US" sz="1600" b="1" i="0" u="none" strike="noStrike" cap="none">
                <a:solidFill>
                  <a:srgbClr val="008881"/>
                </a:solidFill>
                <a:latin typeface="Arial"/>
                <a:ea typeface="Arial"/>
                <a:cs typeface="Arial"/>
                <a:sym typeface="Arial"/>
              </a:rPr>
              <a:t>Customer</a:t>
            </a:r>
            <a:endParaRPr/>
          </a:p>
          <a:p>
            <a:pPr marL="0" marR="0" lvl="0" indent="0" algn="l" rtl="0">
              <a:lnSpc>
                <a:spcPct val="100000"/>
              </a:lnSpc>
              <a:spcBef>
                <a:spcPts val="1200"/>
              </a:spcBef>
              <a:spcAft>
                <a:spcPts val="0"/>
              </a:spcAft>
              <a:buClr>
                <a:schemeClr val="accent1"/>
              </a:buClr>
              <a:buSzPts val="1600"/>
              <a:buFont typeface="Noto Sans Symbols"/>
              <a:buNone/>
            </a:pPr>
            <a:r>
              <a:rPr lang="en-US" sz="1600" b="0" i="0" u="none" strike="noStrike" cap="none">
                <a:solidFill>
                  <a:schemeClr val="dk1"/>
                </a:solidFill>
                <a:latin typeface="Arial"/>
                <a:ea typeface="Arial"/>
                <a:cs typeface="Arial"/>
                <a:sym typeface="Arial"/>
              </a:rPr>
              <a:t>A major telecom company</a:t>
            </a:r>
            <a:endParaRPr/>
          </a:p>
          <a:p>
            <a:pPr marL="0" marR="0" lvl="0" indent="0" algn="l" rtl="0">
              <a:lnSpc>
                <a:spcPct val="100000"/>
              </a:lnSpc>
              <a:spcBef>
                <a:spcPts val="1200"/>
              </a:spcBef>
              <a:spcAft>
                <a:spcPts val="0"/>
              </a:spcAft>
              <a:buClr>
                <a:schemeClr val="accent1"/>
              </a:buClr>
              <a:buSzPts val="1600"/>
              <a:buFont typeface="Noto Sans Symbols"/>
              <a:buNone/>
            </a:pPr>
            <a:r>
              <a:rPr lang="en-US" sz="1600" b="1" i="0" u="none" strike="noStrike" cap="none">
                <a:solidFill>
                  <a:srgbClr val="008881"/>
                </a:solidFill>
                <a:latin typeface="Arial"/>
                <a:ea typeface="Arial"/>
                <a:cs typeface="Arial"/>
                <a:sym typeface="Arial"/>
              </a:rPr>
              <a:t>Business Problem</a:t>
            </a:r>
            <a:endParaRPr/>
          </a:p>
          <a:p>
            <a:pPr marL="0" marR="0" lvl="0" indent="0" algn="l" rtl="0">
              <a:lnSpc>
                <a:spcPct val="100000"/>
              </a:lnSpc>
              <a:spcBef>
                <a:spcPts val="1200"/>
              </a:spcBef>
              <a:spcAft>
                <a:spcPts val="0"/>
              </a:spcAft>
              <a:buClr>
                <a:schemeClr val="accent1"/>
              </a:buClr>
              <a:buSzPts val="1600"/>
              <a:buFont typeface="Noto Sans Symbols"/>
              <a:buNone/>
            </a:pPr>
            <a:r>
              <a:rPr lang="en-US" sz="1600" b="0" i="0" u="none" strike="noStrike" cap="none">
                <a:solidFill>
                  <a:schemeClr val="dk1"/>
                </a:solidFill>
                <a:latin typeface="Arial"/>
                <a:ea typeface="Arial"/>
                <a:cs typeface="Arial"/>
                <a:sym typeface="Arial"/>
              </a:rPr>
              <a:t>Reducing churn through more accurate models</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accent1"/>
              </a:buClr>
              <a:buSzPts val="1600"/>
              <a:buFont typeface="Noto Sans Symbols"/>
              <a:buNone/>
            </a:pPr>
            <a:r>
              <a:rPr lang="en-US" sz="1600" b="1" i="0" u="none" strike="noStrike" cap="none">
                <a:solidFill>
                  <a:srgbClr val="008881"/>
                </a:solidFill>
                <a:latin typeface="Arial"/>
                <a:ea typeface="Arial"/>
                <a:cs typeface="Arial"/>
                <a:sym typeface="Arial"/>
              </a:rPr>
              <a:t>Challenges</a:t>
            </a:r>
            <a:endParaRPr/>
          </a:p>
          <a:p>
            <a:pPr marL="228600" marR="0" lvl="0" indent="-228600" algn="l" rtl="0">
              <a:lnSpc>
                <a:spcPct val="100000"/>
              </a:lnSpc>
              <a:spcBef>
                <a:spcPts val="1200"/>
              </a:spcBef>
              <a:spcAft>
                <a:spcPts val="0"/>
              </a:spcAft>
              <a:buClr>
                <a:schemeClr val="accent1"/>
              </a:buClr>
              <a:buSzPts val="1600"/>
              <a:buFont typeface="Noto Sans Symbols"/>
              <a:buChar char="•"/>
            </a:pPr>
            <a:r>
              <a:rPr lang="en-US" sz="1600" b="0" i="0" u="none" strike="noStrike" cap="none">
                <a:solidFill>
                  <a:schemeClr val="dk1"/>
                </a:solidFill>
                <a:latin typeface="Arial"/>
                <a:ea typeface="Arial"/>
                <a:cs typeface="Arial"/>
                <a:sym typeface="Arial"/>
              </a:rPr>
              <a:t>Existing models only used structured features</a:t>
            </a:r>
            <a:endParaRPr/>
          </a:p>
          <a:p>
            <a:pPr marL="228600" marR="0" lvl="0" indent="-228600" algn="l" rtl="0">
              <a:lnSpc>
                <a:spcPct val="100000"/>
              </a:lnSpc>
              <a:spcBef>
                <a:spcPts val="1200"/>
              </a:spcBef>
              <a:spcAft>
                <a:spcPts val="0"/>
              </a:spcAft>
              <a:buClr>
                <a:schemeClr val="accent1"/>
              </a:buClr>
              <a:buSzPts val="1600"/>
              <a:buFont typeface="Noto Sans Symbols"/>
              <a:buChar char="•"/>
            </a:pPr>
            <a:r>
              <a:rPr lang="en-US" sz="1600" b="0" i="0" u="none" strike="noStrike" cap="none">
                <a:solidFill>
                  <a:schemeClr val="dk1"/>
                </a:solidFill>
                <a:latin typeface="Arial"/>
                <a:ea typeface="Arial"/>
                <a:cs typeface="Arial"/>
                <a:sym typeface="Arial"/>
              </a:rPr>
              <a:t>Call center memos had poor structure and had lots of typos</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accent1"/>
              </a:buClr>
              <a:buSzPts val="2400"/>
              <a:buFont typeface="Noto Sans Symbols"/>
              <a:buNone/>
            </a:pPr>
            <a:endParaRPr sz="2400" b="0" i="0" u="none" strike="noStrike" cap="none">
              <a:solidFill>
                <a:schemeClr val="dk1"/>
              </a:solidFill>
              <a:latin typeface="Arial"/>
              <a:ea typeface="Arial"/>
              <a:cs typeface="Arial"/>
              <a:sym typeface="Arial"/>
            </a:endParaRPr>
          </a:p>
        </p:txBody>
      </p:sp>
      <p:sp>
        <p:nvSpPr>
          <p:cNvPr id="1260" name="Google Shape;1260;p148"/>
          <p:cNvSpPr txBox="1"/>
          <p:nvPr/>
        </p:nvSpPr>
        <p:spPr>
          <a:xfrm>
            <a:off x="4745038" y="942975"/>
            <a:ext cx="4032250" cy="167481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500"/>
              <a:buFont typeface="Noto Sans Symbols"/>
              <a:buNone/>
            </a:pPr>
            <a:r>
              <a:rPr lang="en-US" sz="1500" b="1" i="0" u="none" strike="noStrike" cap="none">
                <a:solidFill>
                  <a:srgbClr val="008881"/>
                </a:solidFill>
                <a:latin typeface="Arial"/>
                <a:ea typeface="Arial"/>
                <a:cs typeface="Arial"/>
                <a:sym typeface="Arial"/>
              </a:rPr>
              <a:t>Solution</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lt2"/>
                </a:solidFill>
                <a:latin typeface="Arial"/>
                <a:ea typeface="Arial"/>
                <a:cs typeface="Arial"/>
                <a:sym typeface="Arial"/>
              </a:rPr>
              <a:t>Built sentiment analysis models to predict churn and topic models to understand topics of conversation in call center memos</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chemeClr val="accent1"/>
              </a:buClr>
              <a:buSzPts val="1500"/>
              <a:buFont typeface="Noto Sans Symbols"/>
              <a:buChar char="•"/>
            </a:pPr>
            <a:r>
              <a:rPr lang="en-US" sz="1500" b="0" i="0" u="none" strike="noStrike" cap="none">
                <a:solidFill>
                  <a:schemeClr val="lt2"/>
                </a:solidFill>
                <a:latin typeface="Arial"/>
                <a:ea typeface="Arial"/>
                <a:cs typeface="Arial"/>
                <a:sym typeface="Arial"/>
              </a:rPr>
              <a:t>Achieved 16% improve in ROC curve for Churn Prediction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chemeClr val="accent1"/>
              </a:buClr>
              <a:buSzPts val="2400"/>
              <a:buFont typeface="Noto Sans Symbols"/>
              <a:buNone/>
            </a:pPr>
            <a:endParaRPr sz="2400" b="0" i="0" u="none" strike="noStrike" cap="none">
              <a:solidFill>
                <a:schemeClr val="lt2"/>
              </a:solidFill>
              <a:latin typeface="Arial"/>
              <a:ea typeface="Arial"/>
              <a:cs typeface="Arial"/>
              <a:sym typeface="Arial"/>
            </a:endParaRPr>
          </a:p>
        </p:txBody>
      </p:sp>
      <p:pic>
        <p:nvPicPr>
          <p:cNvPr id="1261" name="Google Shape;1261;p148" descr="TextAnalytics_Churn.png"/>
          <p:cNvPicPr preferRelativeResize="0"/>
          <p:nvPr/>
        </p:nvPicPr>
        <p:blipFill rotWithShape="1">
          <a:blip r:embed="rId3">
            <a:alphaModFix/>
          </a:blip>
          <a:srcRect/>
          <a:stretch/>
        </p:blipFill>
        <p:spPr>
          <a:xfrm>
            <a:off x="4635500" y="2692400"/>
            <a:ext cx="4254500" cy="1865313"/>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_PPT_Template_16x9_external">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_PPT_Template_16x9_internal_091713">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11661</Words>
  <Application>Microsoft Macintosh PowerPoint</Application>
  <PresentationFormat>On-screen Show (16:9)</PresentationFormat>
  <Paragraphs>2044</Paragraphs>
  <Slides>122</Slides>
  <Notes>122</Notes>
  <HiddenSlides>7</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122</vt:i4>
      </vt:variant>
    </vt:vector>
  </HeadingPairs>
  <TitlesOfParts>
    <vt:vector size="135" baseType="lpstr">
      <vt:lpstr>Arial</vt:lpstr>
      <vt:lpstr>Calibri</vt:lpstr>
      <vt:lpstr>Consolas</vt:lpstr>
      <vt:lpstr>Courier</vt:lpstr>
      <vt:lpstr>Courier New</vt:lpstr>
      <vt:lpstr>Lemon</vt:lpstr>
      <vt:lpstr>Noto Sans Symbols</vt:lpstr>
      <vt:lpstr>Proxima Nova</vt:lpstr>
      <vt:lpstr>Quattrocento Sans</vt:lpstr>
      <vt:lpstr>Verdana</vt:lpstr>
      <vt:lpstr>Pivotal Presentation Theme v1</vt:lpstr>
      <vt:lpstr>Pivotal_PPT_Template_16x9_external</vt:lpstr>
      <vt:lpstr>Pivotal_PPT_Template_16x9_internal_091713</vt:lpstr>
      <vt:lpstr>Greenplum Workshop GPText - In Database Text Search and Analytics </vt:lpstr>
      <vt:lpstr>What is GPText?</vt:lpstr>
      <vt:lpstr>Why GPText</vt:lpstr>
      <vt:lpstr>Introduction</vt:lpstr>
      <vt:lpstr>GPText architecture</vt:lpstr>
      <vt:lpstr>GPText capabilities</vt:lpstr>
      <vt:lpstr>Text Analytics Workflow</vt:lpstr>
      <vt:lpstr>General Architecture - GPText 3.0</vt:lpstr>
      <vt:lpstr>General Architecture</vt:lpstr>
      <vt:lpstr>Main Functions</vt:lpstr>
      <vt:lpstr>Main Functions</vt:lpstr>
      <vt:lpstr>Main Functions</vt:lpstr>
      <vt:lpstr>Examples - Setup</vt:lpstr>
      <vt:lpstr>Examples - Search 1</vt:lpstr>
      <vt:lpstr>Examples - Search 2</vt:lpstr>
      <vt:lpstr>Examples - Search 3</vt:lpstr>
      <vt:lpstr>Solr Introduction</vt:lpstr>
      <vt:lpstr>Conceptual Architecture</vt:lpstr>
      <vt:lpstr>Conceptual Architecture</vt:lpstr>
      <vt:lpstr>Conceptual Architecture</vt:lpstr>
      <vt:lpstr>Conceptual Architecture</vt:lpstr>
      <vt:lpstr>Conceptual Architecture</vt:lpstr>
      <vt:lpstr>Differences?</vt:lpstr>
      <vt:lpstr>GPText vs. Solr</vt:lpstr>
      <vt:lpstr>GPText vs. Solr (cont.)</vt:lpstr>
      <vt:lpstr>Searching with GPText</vt:lpstr>
      <vt:lpstr>Anatomy of a Search Query</vt:lpstr>
      <vt:lpstr>Search Query Basic lucene query syntax:</vt:lpstr>
      <vt:lpstr>Search Query Enhanced solr query syntax:</vt:lpstr>
      <vt:lpstr>Search Query Greenplum Unified Query Parser:</vt:lpstr>
      <vt:lpstr>Search Query - Example</vt:lpstr>
      <vt:lpstr>Search Query with Filter Query</vt:lpstr>
      <vt:lpstr>Search Query with Filter Query</vt:lpstr>
      <vt:lpstr>Search Query with Filter Query</vt:lpstr>
      <vt:lpstr>Search Query with Filter Query - Multi Filters</vt:lpstr>
      <vt:lpstr>Search Query with Options</vt:lpstr>
      <vt:lpstr>Search Query with Solr Limit</vt:lpstr>
      <vt:lpstr>Search Query </vt:lpstr>
      <vt:lpstr>Search Query with Highlighting</vt:lpstr>
      <vt:lpstr>Search Query with Returning Full Fields</vt:lpstr>
      <vt:lpstr>Search Query with Returning Full Fields</vt:lpstr>
      <vt:lpstr>Using gptext.gptext_retrieve_field</vt:lpstr>
      <vt:lpstr>STOP HERE</vt:lpstr>
      <vt:lpstr>Search engine index</vt:lpstr>
      <vt:lpstr>Creating an index</vt:lpstr>
      <vt:lpstr>Creating an empty index</vt:lpstr>
      <vt:lpstr>Enable terms </vt:lpstr>
      <vt:lpstr>Enable terms </vt:lpstr>
      <vt:lpstr>Populating an index</vt:lpstr>
      <vt:lpstr>Committing an index</vt:lpstr>
      <vt:lpstr>GPText index functions</vt:lpstr>
      <vt:lpstr>Searching a GPText index</vt:lpstr>
      <vt:lpstr>Simple search query</vt:lpstr>
      <vt:lpstr>Surround query</vt:lpstr>
      <vt:lpstr>Complex query</vt:lpstr>
      <vt:lpstr>More complex query examples</vt:lpstr>
      <vt:lpstr>Faceted search queries</vt:lpstr>
      <vt:lpstr>Facets by field query</vt:lpstr>
      <vt:lpstr>Highlighting search terms</vt:lpstr>
      <vt:lpstr>Lab: Searching a GPText Index </vt:lpstr>
      <vt:lpstr>Lab: Searching a GPText Index</vt:lpstr>
      <vt:lpstr>GPText Tokenizers and Analyzers</vt:lpstr>
      <vt:lpstr>GPText analyzers – Getting ready for indexing</vt:lpstr>
      <vt:lpstr>Analyzer chains</vt:lpstr>
      <vt:lpstr>Analyzer chain – text_intl</vt:lpstr>
      <vt:lpstr>Analyzer chain – text_sm</vt:lpstr>
      <vt:lpstr>Configuring GPText with gptext-config</vt:lpstr>
      <vt:lpstr>Configuring analyzer chains with gptext-config</vt:lpstr>
      <vt:lpstr>3 metrics to enable Analytics</vt:lpstr>
      <vt:lpstr>Text Analytics Workflow</vt:lpstr>
      <vt:lpstr>Enable terms (repeat for context) </vt:lpstr>
      <vt:lpstr>Creating a terms table in the database</vt:lpstr>
      <vt:lpstr>Data transformation – create corpus matrices</vt:lpstr>
      <vt:lpstr>Data transformation – TF-IDF matrix</vt:lpstr>
      <vt:lpstr>Lab: 3 metrics</vt:lpstr>
      <vt:lpstr>Lab: Creating the Terms table</vt:lpstr>
      <vt:lpstr>Lab: Creating the term dictionary</vt:lpstr>
      <vt:lpstr>Lab: Create the sparse vectors</vt:lpstr>
      <vt:lpstr>Lab: Create the tf-idf feature vector</vt:lpstr>
      <vt:lpstr>NLP: Practical Examples</vt:lpstr>
      <vt:lpstr>Common NLP tasks</vt:lpstr>
      <vt:lpstr>Regular expressions (Regex)</vt:lpstr>
      <vt:lpstr>Regex in GPDB</vt:lpstr>
      <vt:lpstr>Regular expression syntax</vt:lpstr>
      <vt:lpstr>N-grams</vt:lpstr>
      <vt:lpstr>PL/Python to extract n-grams</vt:lpstr>
      <vt:lpstr>Utilizing NLP packages via PL languages</vt:lpstr>
      <vt:lpstr>Open source tools for common NLP tasks</vt:lpstr>
      <vt:lpstr>NLP: Practical examples with NLTK</vt:lpstr>
      <vt:lpstr>Lemmatization using NLTK</vt:lpstr>
      <vt:lpstr>Part-of-Speech tagging</vt:lpstr>
      <vt:lpstr>Named entity recognition</vt:lpstr>
      <vt:lpstr>Putting it all together</vt:lpstr>
      <vt:lpstr>What’s possible with text analytics in GPDB</vt:lpstr>
      <vt:lpstr>GPText integration with MADlib</vt:lpstr>
      <vt:lpstr>MADlib In-Database Functions</vt:lpstr>
      <vt:lpstr>Topic analysis – MADlib pLDA</vt:lpstr>
      <vt:lpstr>Predicting Commodity Futures through Twitter</vt:lpstr>
      <vt:lpstr>Text Analytics for Churn Prediction</vt:lpstr>
      <vt:lpstr>Website Classification</vt:lpstr>
      <vt:lpstr>Lab: Analytics with MADlib</vt:lpstr>
      <vt:lpstr>Lab: Create a complete feature vector</vt:lpstr>
      <vt:lpstr>Lab: Create a training data set</vt:lpstr>
      <vt:lpstr>Lab: Create a test data set</vt:lpstr>
      <vt:lpstr>Lab: Now we have to actually train the model</vt:lpstr>
      <vt:lpstr>Lab: Now let us do some prediction</vt:lpstr>
      <vt:lpstr>Lab: Now let us show the prediction accuracy</vt:lpstr>
      <vt:lpstr>Lab 5</vt:lpstr>
      <vt:lpstr>Faceted Search Query</vt:lpstr>
      <vt:lpstr>Faceted Field Search Example</vt:lpstr>
      <vt:lpstr>Faceted Search Query</vt:lpstr>
      <vt:lpstr>Faceted Query Search</vt:lpstr>
      <vt:lpstr>Faceted Search Query</vt:lpstr>
      <vt:lpstr>Faceted Range Search</vt:lpstr>
      <vt:lpstr>Search Count</vt:lpstr>
      <vt:lpstr>GPText + MADLib</vt:lpstr>
      <vt:lpstr>Madlib - GPDB In-database Analytics</vt:lpstr>
      <vt:lpstr>Term Vectors</vt:lpstr>
      <vt:lpstr>Term Vectors </vt:lpstr>
      <vt:lpstr>Term Vectors</vt:lpstr>
      <vt:lpstr>Term Vectors</vt:lpstr>
      <vt:lpstr>Madlib K-means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Greenplum Workshop GPText - In Database Text Search and Analytics </dc:title>
  <cp:lastModifiedBy>Leonard Walstad</cp:lastModifiedBy>
  <cp:revision>3</cp:revision>
  <dcterms:modified xsi:type="dcterms:W3CDTF">2019-08-14T15:35:56Z</dcterms:modified>
</cp:coreProperties>
</file>